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7" r:id="rId11"/>
    <p:sldId id="259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0B34DB-2411-4996-A37F-E4A6FF8B4E2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A05010-58B7-4807-9BD4-D180C8515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70" b="0" baseline="0" dirty="0" smtClean="0">
                <a:latin typeface="Times New Roman" pitchFamily="18" charset="0"/>
                <a:cs typeface="Times New Roman" pitchFamily="18" charset="0"/>
              </a:rPr>
              <a:t>Аннотация </a:t>
            </a:r>
            <a:br>
              <a:rPr lang="ru-RU" sz="1070" b="0" baseline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70" b="0" baseline="0" dirty="0" smtClean="0">
                <a:latin typeface="Times New Roman" pitchFamily="18" charset="0"/>
                <a:cs typeface="Times New Roman" pitchFamily="18" charset="0"/>
              </a:rPr>
              <a:t>Презентация подготовлена для отработки навыков решения задач на нахождение элементов куба, его объема, площади поверхности.  На последнем слайде даны ответы ко всем заданиям. С помощью гиперссылок можно переходить к слайду с задачей указанного номера, а от слайда – опять к ответам. </a:t>
            </a:r>
            <a:endParaRPr lang="ru-RU" sz="1070" b="0" baseline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A05010-58B7-4807-9BD4-D180C8515B8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D937F-2AB5-485A-BAAE-65A2BB9DFF5C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A410-FFEB-41BD-AF69-80024DF10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A7F95-2364-49CB-B3F5-E570B9CDF1C0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7DF60-CCDE-4AD4-B94F-2ACC2F29D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26143-F9F0-4F6C-9556-FC337821EC52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B729F-B835-4C04-A9CA-6BD899F05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205B2-0CA7-4C9D-85F0-BA7EA08A5857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5A1CF-CF77-4EA3-8521-BCCD8A11C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BAF71-E54C-4ADE-BF05-AF5FE9434A1C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24948-F345-4F08-88F0-2C16926D4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5BE0-1E31-417D-AB44-3016D8FD8B49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7A135-C276-4B2C-A427-E280008AC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7B1C5-1561-4FA8-940E-6D9F8EF38B3C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474B5-7DAF-4D7A-AB66-3B2AA0426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6AA25-B20A-438E-BF2D-7902081EEB3A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D2FA9-AB8B-4074-BE08-72C7E99C9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FB636-E600-4F16-AAD8-5CC11E59EF31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AAD46-742B-40C6-B9FE-2ABF442A8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0FC60-81CE-40F8-9D97-781B9CD765AF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06D9C-BCA0-4D70-906B-771930196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946DB-41D1-43C1-9F95-6435D5A01CF3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BFB2F-1DEE-4A3E-8EB7-FB54201FD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CE0523-AFBF-406F-B04D-2F9C39CD4021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890EDB-DB9A-4442-B396-12A3A0DED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Тренировочная работа №1 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/>
            </a:r>
            <a:br>
              <a:rPr lang="ru-RU" b="1" i="1" dirty="0" smtClean="0">
                <a:solidFill>
                  <a:schemeClr val="tx1"/>
                </a:solidFill>
              </a:rPr>
            </a:br>
            <a:endParaRPr lang="ru-RU" b="1" i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:\Documents and Settings\Aida\Рабочий стол\НОвая ГРАФИКА сборник\ima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000636"/>
            <a:ext cx="1952628" cy="1437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:\Documents and Settings\Aida\Рабочий стол\МОИ шаблоны ЭКСПЕРИМЕНТы\collag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04"/>
            <a:ext cx="295605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</a:rPr>
              <a:t>Стереометрия: объемы и площади.</a:t>
            </a:r>
            <a:br>
              <a:rPr lang="ru-RU" sz="48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Куб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43570" y="500042"/>
            <a:ext cx="285752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Работу подготовила</a:t>
            </a:r>
          </a:p>
          <a:p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 Коваленко Ирина Анатольевна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</a:p>
          <a:p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учитель математики школы №3</a:t>
            </a:r>
          </a:p>
          <a:p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города Стародуба Брянской области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D9845EC-924B-40A2-B7F1-A3AF9F6B9CA7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80995A-F378-4A65-9FDF-0D95248EE158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585479" y="2433106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7425106" y="2505322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357950" y="571480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7419929" y="2493396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00958" y="185736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6710" y="285749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72264" y="321468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0800000">
            <a:off x="5572134" y="1500176"/>
            <a:ext cx="1928825" cy="1857387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572132" y="1500174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7429520" y="642918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500694" y="2500306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5513145" y="621155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5429256" y="1500174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357950" y="571480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57950" y="2428868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7358082" y="1500174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6572264" y="2428868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66634" y="3346457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5546960" y="559925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71472" y="500042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8. Площадь поверхности куба равна 48. Найдите диагональ грани куба.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28" name="Управляющая кнопка: в конец 27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/>
      <p:bldP spid="13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585479" y="2433106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7425106" y="2505322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357950" y="571480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419929" y="2493396"/>
            <a:ext cx="928846" cy="80826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43570" y="64291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214311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0826" y="335756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750991" y="607199"/>
            <a:ext cx="571504" cy="5000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500694" y="2500306"/>
            <a:ext cx="928694" cy="785818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513145" y="621155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429256" y="1500174"/>
            <a:ext cx="1857388" cy="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357950" y="571480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57950" y="2428868"/>
            <a:ext cx="1928826" cy="0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358082" y="1500174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964379" y="2821777"/>
            <a:ext cx="1072364" cy="79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66634" y="3346457"/>
            <a:ext cx="1917983" cy="104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546960" y="559925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3" idx="24"/>
          </p:cNvCxnSpPr>
          <p:nvPr/>
        </p:nvCxnSpPr>
        <p:spPr>
          <a:xfrm flipV="1">
            <a:off x="5546960" y="1466850"/>
            <a:ext cx="6115" cy="187981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3" idx="29"/>
          </p:cNvCxnSpPr>
          <p:nvPr/>
        </p:nvCxnSpPr>
        <p:spPr>
          <a:xfrm>
            <a:off x="5601389" y="1496097"/>
            <a:ext cx="1113751" cy="40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323025" y="1893083"/>
            <a:ext cx="785024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611141" y="156606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7358876" y="1570818"/>
            <a:ext cx="85725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715140" y="2285992"/>
            <a:ext cx="78581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024684" y="1981200"/>
            <a:ext cx="78581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000872" y="1142999"/>
            <a:ext cx="78581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7484283" y="1988351"/>
            <a:ext cx="314317" cy="2809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6677029" y="1181097"/>
            <a:ext cx="357189" cy="2809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6731784" y="1974071"/>
            <a:ext cx="314317" cy="2809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15206" y="64291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00958" y="200024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86710" y="121442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8596" y="357166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9. Найдите объем многогранника, изображенного на рисунке. Все двугранные углы многогранника равны 90</a:t>
            </a:r>
            <a:r>
              <a:rPr lang="ru-RU" sz="2000" b="1" baseline="30000" dirty="0" smtClean="0">
                <a:latin typeface="Bookman Old Style" pitchFamily="18" charset="0"/>
              </a:rPr>
              <a:t>0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51" name="Управляющая кнопка: в конец 50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Bookman Old Style" pitchFamily="18" charset="0"/>
              </a:rPr>
              <a:t>Ответы на задания работы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46AA25-B20A-438E-BF2D-7902081EEB3A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6D2FA9-AB8B-4074-BE08-72C7E99C93D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357430"/>
          <a:ext cx="7715304" cy="188912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94456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7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8</a:t>
                      </a:r>
                      <a:endParaRPr lang="ru-RU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9</a:t>
                      </a:r>
                      <a:endParaRPr lang="ru-RU" sz="3200" b="1" dirty="0"/>
                    </a:p>
                  </a:txBody>
                  <a:tcPr anchor="ctr"/>
                </a:tc>
              </a:tr>
              <a:tr h="944562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27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27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27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ru-RU" sz="44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827584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2" action="ppaction://hlinksldjump"/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691680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3" action="ppaction://hlinksldjump"/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2483768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4" action="ppaction://hlinksldjump"/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347864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5" action="ppaction://hlinksldjump"/>
              </a:rPr>
              <a:t>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11960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6" action="ppaction://hlinksldjump"/>
              </a:rPr>
              <a:t>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76056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  <a:hlinkClick r:id="rId7" action="ppaction://hlinksldjump"/>
              </a:rPr>
              <a:t>6</a:t>
            </a:r>
            <a:endParaRPr lang="ru-RU" sz="24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40152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70C0"/>
                </a:solidFill>
                <a:hlinkClick r:id="rId8" action="ppaction://hlinksldjump"/>
              </a:rPr>
              <a:t>7</a:t>
            </a:r>
            <a:endParaRPr lang="ru-RU" sz="24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804248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hlinkClick r:id="rId9" action="ppaction://hlinksldjump"/>
              </a:rPr>
              <a:t>8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668344" y="2492896"/>
            <a:ext cx="648072" cy="64807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hlinkClick r:id="rId10" action="ppaction://hlinksldjump"/>
              </a:rPr>
              <a:t>9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олилиния 42"/>
          <p:cNvSpPr/>
          <p:nvPr/>
        </p:nvSpPr>
        <p:spPr>
          <a:xfrm>
            <a:off x="4371033" y="3647552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6210660" y="3719768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143504" y="1785926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Куб – прямоугольный параллелепипед, у которого все ребра равны</a:t>
            </a:r>
            <a:endParaRPr lang="ru-RU" sz="3600" b="1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6205B2-0CA7-4C9D-85F0-BA7EA08A5857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5A1CF-CF77-4EA3-8521-BCCD8A11CCC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6205483" y="3707842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86512" y="307181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2264" y="407194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7818" y="442913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6200000" flipV="1">
            <a:off x="4337129" y="2618860"/>
            <a:ext cx="2778057" cy="114831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357686" y="2714620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215074" y="1857364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4286248" y="3714752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4298699" y="1835601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4214810" y="2714620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143504" y="1785926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143504" y="3643314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6143636" y="2714620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357818" y="3643314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52188" y="4560903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71472" y="157161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Поверхность куба состоит из 6 равных квадратов</a:t>
            </a:r>
            <a:endParaRPr lang="ru-RU" b="1" dirty="0"/>
          </a:p>
        </p:txBody>
      </p:sp>
      <p:sp>
        <p:nvSpPr>
          <p:cNvPr id="46" name="Горизонтальный свиток 45"/>
          <p:cNvSpPr/>
          <p:nvPr/>
        </p:nvSpPr>
        <p:spPr>
          <a:xfrm>
            <a:off x="1285852" y="2214554"/>
            <a:ext cx="2643206" cy="10332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>
                <a:solidFill>
                  <a:schemeClr val="tx1"/>
                </a:solidFill>
                <a:latin typeface="Bookman Old Style" pitchFamily="18" charset="0"/>
              </a:rPr>
              <a:t>S = 6 a</a:t>
            </a:r>
            <a:r>
              <a:rPr lang="en-US" sz="3600" b="1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endParaRPr lang="ru-RU" sz="36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5720" y="3286124"/>
            <a:ext cx="42148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Теорема. </a:t>
            </a:r>
            <a:r>
              <a:rPr lang="ru-RU" sz="1600" b="1" i="1" dirty="0" smtClean="0">
                <a:latin typeface="Bookman Old Style" pitchFamily="18" charset="0"/>
              </a:rPr>
              <a:t>Квадрат диагонали прямоугольного параллелепипеда равен сумме квадратов трех его измерений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48" name="Горизонтальный свиток 47"/>
          <p:cNvSpPr/>
          <p:nvPr/>
        </p:nvSpPr>
        <p:spPr>
          <a:xfrm>
            <a:off x="1214414" y="4429132"/>
            <a:ext cx="2714644" cy="10332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  <a:latin typeface="Bookman Old Style" pitchFamily="18" charset="0"/>
              </a:rPr>
              <a:t>d</a:t>
            </a:r>
            <a:r>
              <a:rPr lang="en-US" sz="3200" b="1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en-US" sz="3200" b="1" i="1" dirty="0" smtClean="0">
                <a:solidFill>
                  <a:schemeClr val="tx1"/>
                </a:solidFill>
                <a:latin typeface="Bookman Old Style" pitchFamily="18" charset="0"/>
              </a:rPr>
              <a:t>  = 3 a</a:t>
            </a:r>
            <a:r>
              <a:rPr lang="en-US" sz="3200" b="1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endParaRPr lang="ru-RU" sz="32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0" name="Полилиния 49"/>
          <p:cNvSpPr/>
          <p:nvPr/>
        </p:nvSpPr>
        <p:spPr>
          <a:xfrm>
            <a:off x="4332514" y="1774371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23" grpId="0" animBg="1"/>
      <p:bldP spid="16" grpId="0"/>
      <p:bldP spid="17" grpId="0"/>
      <p:bldP spid="18" grpId="0"/>
      <p:bldP spid="45" grpId="0"/>
      <p:bldP spid="46" grpId="0" animBg="1"/>
      <p:bldP spid="47" grpId="0"/>
      <p:bldP spid="4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5371165" y="2361668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7210792" y="2433884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143636" y="500042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205615" y="2421958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86644" y="178592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72396" y="278605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314324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6200000" flipV="1">
            <a:off x="5337261" y="1332976"/>
            <a:ext cx="2778057" cy="114831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357818" y="1428736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215206" y="571480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286380" y="2428868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5298831" y="549717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5214942" y="1428736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143636" y="500042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43636" y="2357430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7143768" y="1428736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6357950" y="2357430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352320" y="3275019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олилиния 28"/>
          <p:cNvSpPr/>
          <p:nvPr/>
        </p:nvSpPr>
        <p:spPr>
          <a:xfrm>
            <a:off x="5332646" y="488487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6286512" y="857232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ym typeface="Symbol"/>
              </a:rPr>
              <a:t></a:t>
            </a:r>
            <a:r>
              <a:rPr lang="en-US" sz="2000" b="1" dirty="0" smtClean="0">
                <a:sym typeface="Symbol"/>
              </a:rPr>
              <a:t>27</a:t>
            </a:r>
            <a:endParaRPr lang="ru-RU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428728" y="50004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1. Найти объем куба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2" name="Горизонтальный свиток 31"/>
          <p:cNvSpPr/>
          <p:nvPr/>
        </p:nvSpPr>
        <p:spPr>
          <a:xfrm>
            <a:off x="1475656" y="1700808"/>
            <a:ext cx="2714644" cy="103327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chemeClr val="tx1"/>
                </a:solidFill>
                <a:latin typeface="Bookman Old Style" pitchFamily="18" charset="0"/>
              </a:rPr>
              <a:t>d</a:t>
            </a:r>
            <a:r>
              <a:rPr lang="en-US" sz="3200" b="1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r>
              <a:rPr lang="en-US" sz="3200" b="1" i="1" dirty="0" smtClean="0">
                <a:solidFill>
                  <a:schemeClr val="tx1"/>
                </a:solidFill>
                <a:latin typeface="Bookman Old Style" pitchFamily="18" charset="0"/>
              </a:rPr>
              <a:t>  = 3 a</a:t>
            </a:r>
            <a:r>
              <a:rPr lang="en-US" sz="3200" b="1" i="1" baseline="30000" dirty="0" smtClean="0">
                <a:solidFill>
                  <a:schemeClr val="tx1"/>
                </a:solidFill>
                <a:latin typeface="Bookman Old Style" pitchFamily="18" charset="0"/>
              </a:rPr>
              <a:t>2</a:t>
            </a:r>
            <a:endParaRPr lang="ru-RU" sz="32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3" name="Управляющая кнопка: в конец 32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572132" y="1357298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585479" y="2290230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7425106" y="2362446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357950" y="428604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419929" y="2350520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00958" y="171448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6710" y="271462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264" y="307181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5" idx="1"/>
          </p:cNvCxnSpPr>
          <p:nvPr/>
        </p:nvCxnSpPr>
        <p:spPr>
          <a:xfrm flipH="1" flipV="1">
            <a:off x="6369250" y="2290230"/>
            <a:ext cx="1145514" cy="93449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429520" y="500042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500694" y="2357430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513145" y="478279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429256" y="1357298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357950" y="428604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57950" y="2285992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358082" y="1357298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572264" y="2285992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66634" y="3203581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546960" y="417049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83568" y="620688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2. Диагональ грани куба равна </a:t>
            </a:r>
            <a:r>
              <a:rPr lang="ru-RU" sz="2400" b="1" dirty="0" smtClean="0">
                <a:latin typeface="Bookman Old Style" pitchFamily="18" charset="0"/>
                <a:sym typeface="Symbol"/>
              </a:rPr>
              <a:t>8. Найдите его  объем.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76256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  <a:sym typeface="Symbol"/>
              </a:rPr>
              <a:t>8</a:t>
            </a:r>
            <a:endParaRPr lang="ru-RU" dirty="0"/>
          </a:p>
        </p:txBody>
      </p:sp>
      <p:sp>
        <p:nvSpPr>
          <p:cNvPr id="25" name="Управляющая кнопка: далее 24">
            <a:hlinkClick r:id="" action="ppaction://hlinkshowjump?jump=lastslide" highlightClick="1"/>
          </p:cNvPr>
          <p:cNvSpPr/>
          <p:nvPr/>
        </p:nvSpPr>
        <p:spPr>
          <a:xfrm>
            <a:off x="8143900" y="6143644"/>
            <a:ext cx="57150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/>
      <p:bldP spid="11" grpId="0"/>
      <p:bldP spid="23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728355" y="2361668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668344" y="2348880"/>
            <a:ext cx="785818" cy="864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500826" y="500042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92080" y="256490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314096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1412776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572396" y="571480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643570" y="2428868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656021" y="549717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572132" y="1428736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500826" y="500042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00826" y="2357430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500958" y="1428736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652120" y="476672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24128" y="1988840"/>
            <a:ext cx="1296144" cy="12744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56176" y="1556792"/>
            <a:ext cx="1296144" cy="1274440"/>
          </a:xfrm>
          <a:prstGeom prst="rect">
            <a:avLst/>
          </a:prstGeom>
          <a:noFill/>
          <a:ln w="285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7020272" y="2852936"/>
            <a:ext cx="432048" cy="36004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724128" y="1556792"/>
            <a:ext cx="432048" cy="36004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7002895" y="1611965"/>
            <a:ext cx="432048" cy="36004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724128" y="2780928"/>
            <a:ext cx="432048" cy="50958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724128" y="3265714"/>
            <a:ext cx="1275386" cy="1927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724128" y="1988840"/>
            <a:ext cx="0" cy="12813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96136" y="249289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5576" y="47667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3. Если каждое ребро куба увеличить на 1, то его объем увеличится на 19. Найти ребро куба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1" name="Управляющая кнопка: в конец 30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799793" y="2504544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7701053" y="2481943"/>
            <a:ext cx="800690" cy="9135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572264" y="642918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24128" y="28529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06729" y="1538955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643834" y="714356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727459" y="692593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643570" y="1571612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572264" y="642918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72264" y="2500306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572396" y="1571612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12160" y="328498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5758742" y="3015775"/>
            <a:ext cx="425880" cy="402465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775121" y="2835040"/>
            <a:ext cx="663833" cy="58443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996399" y="2636911"/>
            <a:ext cx="663833" cy="584433"/>
          </a:xfrm>
          <a:prstGeom prst="rect">
            <a:avLst/>
          </a:prstGeom>
          <a:noFill/>
          <a:ln w="285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6438954" y="3231297"/>
            <a:ext cx="221278" cy="16510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775121" y="2636911"/>
            <a:ext cx="221278" cy="16510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6430054" y="2662212"/>
            <a:ext cx="221278" cy="16510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775121" y="3198275"/>
            <a:ext cx="221278" cy="233687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775121" y="3420588"/>
            <a:ext cx="653202" cy="88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5775121" y="2835040"/>
            <a:ext cx="0" cy="5875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436096" y="2924944"/>
            <a:ext cx="218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1560" y="476672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4. Во сколько раз увеличится объем  куба, если его ребра увеличить в три раза?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5" name="Управляющая кнопка: в конец 34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728355" y="2504544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7567982" y="2576760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500826" y="642918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562805" y="2564834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43834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9586" y="292893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5140" y="328612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5694451" y="1475852"/>
            <a:ext cx="2778057" cy="114831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715008" y="1571612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572396" y="714356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643570" y="2571744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656021" y="692593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572132" y="1571612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500826" y="642918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00826" y="2500306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500958" y="1571612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715140" y="2500306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09510" y="3417895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689836" y="631363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57224" y="500042"/>
            <a:ext cx="4714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5. Диагональ куба равна 1. Найдите площадь его поверхности.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25" name="Управляющая кнопка: в конец 24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/>
      <p:bldP spid="11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656917" y="2361668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7496544" y="2433884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429388" y="500042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491367" y="2421958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72396" y="178592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8148" y="278605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314324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5623013" y="1332976"/>
            <a:ext cx="2778057" cy="114831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643570" y="1428736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500958" y="571480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572132" y="2428868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584583" y="549717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500694" y="1428736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429388" y="500042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429388" y="2357430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429520" y="1428736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643702" y="2357430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638072" y="3275019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618398" y="488487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928662" y="642918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6. Площадь поверхности куба равна 8. Найдите его диагональ.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25" name="Управляющая кнопка: в конец 24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/>
      <p:bldP spid="11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FB636-E600-4F16-AAD8-5CC11E59EF31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AAD46-742B-40C6-B9FE-2ABF442A8FA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585479" y="2433106"/>
            <a:ext cx="2703007" cy="914400"/>
          </a:xfrm>
          <a:custGeom>
            <a:avLst/>
            <a:gdLst>
              <a:gd name="connsiteX0" fmla="*/ 0 w 2703007"/>
              <a:gd name="connsiteY0" fmla="*/ 914400 h 914400"/>
              <a:gd name="connsiteX1" fmla="*/ 783771 w 2703007"/>
              <a:gd name="connsiteY1" fmla="*/ 0 h 914400"/>
              <a:gd name="connsiteX2" fmla="*/ 2703007 w 2703007"/>
              <a:gd name="connsiteY2" fmla="*/ 0 h 914400"/>
              <a:gd name="connsiteX3" fmla="*/ 1919235 w 2703007"/>
              <a:gd name="connsiteY3" fmla="*/ 884255 h 914400"/>
              <a:gd name="connsiteX4" fmla="*/ 0 w 2703007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007" h="914400">
                <a:moveTo>
                  <a:pt x="0" y="914400"/>
                </a:moveTo>
                <a:lnTo>
                  <a:pt x="783771" y="0"/>
                </a:lnTo>
                <a:lnTo>
                  <a:pt x="2703007" y="0"/>
                </a:lnTo>
                <a:lnTo>
                  <a:pt x="1919235" y="884255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7425106" y="2505322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357950" y="571480"/>
            <a:ext cx="1928826" cy="1857388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419929" y="2493396"/>
            <a:ext cx="928846" cy="80826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00958" y="185736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6710" y="285749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264" y="321468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6543213" y="1605975"/>
            <a:ext cx="2706620" cy="780506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572132" y="1500174"/>
            <a:ext cx="1928826" cy="1857388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7429520" y="642918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500694" y="2500306"/>
            <a:ext cx="928694" cy="78581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5513145" y="621155"/>
            <a:ext cx="928694" cy="785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429256" y="1500174"/>
            <a:ext cx="1857388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357950" y="571480"/>
            <a:ext cx="1928826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57950" y="2428868"/>
            <a:ext cx="1928826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358082" y="1500174"/>
            <a:ext cx="1857388" cy="0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572264" y="2428868"/>
            <a:ext cx="18573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66634" y="3346457"/>
            <a:ext cx="1917983" cy="104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5546960" y="559925"/>
            <a:ext cx="794657" cy="2795705"/>
          </a:xfrm>
          <a:custGeom>
            <a:avLst/>
            <a:gdLst>
              <a:gd name="connsiteX0" fmla="*/ 772886 w 794657"/>
              <a:gd name="connsiteY0" fmla="*/ 0 h 2795705"/>
              <a:gd name="connsiteX1" fmla="*/ 772886 w 794657"/>
              <a:gd name="connsiteY1" fmla="*/ 0 h 2795705"/>
              <a:gd name="connsiteX2" fmla="*/ 772886 w 794657"/>
              <a:gd name="connsiteY2" fmla="*/ 1905000 h 2795705"/>
              <a:gd name="connsiteX3" fmla="*/ 783772 w 794657"/>
              <a:gd name="connsiteY3" fmla="*/ 1905000 h 2795705"/>
              <a:gd name="connsiteX4" fmla="*/ 685800 w 794657"/>
              <a:gd name="connsiteY4" fmla="*/ 2002972 h 2795705"/>
              <a:gd name="connsiteX5" fmla="*/ 653143 w 794657"/>
              <a:gd name="connsiteY5" fmla="*/ 2035629 h 2795705"/>
              <a:gd name="connsiteX6" fmla="*/ 631372 w 794657"/>
              <a:gd name="connsiteY6" fmla="*/ 2079172 h 2795705"/>
              <a:gd name="connsiteX7" fmla="*/ 566057 w 794657"/>
              <a:gd name="connsiteY7" fmla="*/ 2144486 h 2795705"/>
              <a:gd name="connsiteX8" fmla="*/ 544286 w 794657"/>
              <a:gd name="connsiteY8" fmla="*/ 2166258 h 2795705"/>
              <a:gd name="connsiteX9" fmla="*/ 489857 w 794657"/>
              <a:gd name="connsiteY9" fmla="*/ 2231572 h 2795705"/>
              <a:gd name="connsiteX10" fmla="*/ 457200 w 794657"/>
              <a:gd name="connsiteY10" fmla="*/ 2253343 h 2795705"/>
              <a:gd name="connsiteX11" fmla="*/ 413657 w 794657"/>
              <a:gd name="connsiteY11" fmla="*/ 2307772 h 2795705"/>
              <a:gd name="connsiteX12" fmla="*/ 381000 w 794657"/>
              <a:gd name="connsiteY12" fmla="*/ 2329543 h 2795705"/>
              <a:gd name="connsiteX13" fmla="*/ 370115 w 794657"/>
              <a:gd name="connsiteY13" fmla="*/ 2373086 h 2795705"/>
              <a:gd name="connsiteX14" fmla="*/ 348343 w 794657"/>
              <a:gd name="connsiteY14" fmla="*/ 2394858 h 2795705"/>
              <a:gd name="connsiteX15" fmla="*/ 326572 w 794657"/>
              <a:gd name="connsiteY15" fmla="*/ 2427515 h 2795705"/>
              <a:gd name="connsiteX16" fmla="*/ 261257 w 794657"/>
              <a:gd name="connsiteY16" fmla="*/ 2492829 h 2795705"/>
              <a:gd name="connsiteX17" fmla="*/ 228600 w 794657"/>
              <a:gd name="connsiteY17" fmla="*/ 2525486 h 2795705"/>
              <a:gd name="connsiteX18" fmla="*/ 206829 w 794657"/>
              <a:gd name="connsiteY18" fmla="*/ 2547258 h 2795705"/>
              <a:gd name="connsiteX19" fmla="*/ 163286 w 794657"/>
              <a:gd name="connsiteY19" fmla="*/ 2612572 h 2795705"/>
              <a:gd name="connsiteX20" fmla="*/ 141515 w 794657"/>
              <a:gd name="connsiteY20" fmla="*/ 2645229 h 2795705"/>
              <a:gd name="connsiteX21" fmla="*/ 119743 w 794657"/>
              <a:gd name="connsiteY21" fmla="*/ 2667000 h 2795705"/>
              <a:gd name="connsiteX22" fmla="*/ 97972 w 794657"/>
              <a:gd name="connsiteY22" fmla="*/ 2699658 h 2795705"/>
              <a:gd name="connsiteX23" fmla="*/ 43543 w 794657"/>
              <a:gd name="connsiteY23" fmla="*/ 2754086 h 2795705"/>
              <a:gd name="connsiteX24" fmla="*/ 0 w 794657"/>
              <a:gd name="connsiteY24" fmla="*/ 2786743 h 2795705"/>
              <a:gd name="connsiteX25" fmla="*/ 0 w 794657"/>
              <a:gd name="connsiteY25" fmla="*/ 2786743 h 2795705"/>
              <a:gd name="connsiteX26" fmla="*/ 21772 w 794657"/>
              <a:gd name="connsiteY26" fmla="*/ 1828800 h 2795705"/>
              <a:gd name="connsiteX27" fmla="*/ 32657 w 794657"/>
              <a:gd name="connsiteY27" fmla="*/ 1611086 h 2795705"/>
              <a:gd name="connsiteX28" fmla="*/ 54429 w 794657"/>
              <a:gd name="connsiteY28" fmla="*/ 1545772 h 2795705"/>
              <a:gd name="connsiteX29" fmla="*/ 54429 w 794657"/>
              <a:gd name="connsiteY29" fmla="*/ 936172 h 2795705"/>
              <a:gd name="connsiteX30" fmla="*/ 54429 w 794657"/>
              <a:gd name="connsiteY30" fmla="*/ 936172 h 2795705"/>
              <a:gd name="connsiteX31" fmla="*/ 97972 w 794657"/>
              <a:gd name="connsiteY31" fmla="*/ 849086 h 2795705"/>
              <a:gd name="connsiteX32" fmla="*/ 130629 w 794657"/>
              <a:gd name="connsiteY32" fmla="*/ 816429 h 2795705"/>
              <a:gd name="connsiteX33" fmla="*/ 141515 w 794657"/>
              <a:gd name="connsiteY33" fmla="*/ 783772 h 2795705"/>
              <a:gd name="connsiteX34" fmla="*/ 163286 w 794657"/>
              <a:gd name="connsiteY34" fmla="*/ 762000 h 2795705"/>
              <a:gd name="connsiteX35" fmla="*/ 206829 w 794657"/>
              <a:gd name="connsiteY35" fmla="*/ 696686 h 2795705"/>
              <a:gd name="connsiteX36" fmla="*/ 326572 w 794657"/>
              <a:gd name="connsiteY36" fmla="*/ 576943 h 2795705"/>
              <a:gd name="connsiteX37" fmla="*/ 359229 w 794657"/>
              <a:gd name="connsiteY37" fmla="*/ 544286 h 2795705"/>
              <a:gd name="connsiteX38" fmla="*/ 391886 w 794657"/>
              <a:gd name="connsiteY38" fmla="*/ 522515 h 2795705"/>
              <a:gd name="connsiteX39" fmla="*/ 457200 w 794657"/>
              <a:gd name="connsiteY39" fmla="*/ 457200 h 2795705"/>
              <a:gd name="connsiteX40" fmla="*/ 587829 w 794657"/>
              <a:gd name="connsiteY40" fmla="*/ 326572 h 2795705"/>
              <a:gd name="connsiteX41" fmla="*/ 642257 w 794657"/>
              <a:gd name="connsiteY41" fmla="*/ 272143 h 2795705"/>
              <a:gd name="connsiteX42" fmla="*/ 664029 w 794657"/>
              <a:gd name="connsiteY42" fmla="*/ 250372 h 2795705"/>
              <a:gd name="connsiteX43" fmla="*/ 674915 w 794657"/>
              <a:gd name="connsiteY43" fmla="*/ 217715 h 2795705"/>
              <a:gd name="connsiteX44" fmla="*/ 740229 w 794657"/>
              <a:gd name="connsiteY44" fmla="*/ 141515 h 2795705"/>
              <a:gd name="connsiteX45" fmla="*/ 794657 w 794657"/>
              <a:gd name="connsiteY45" fmla="*/ 87086 h 2795705"/>
              <a:gd name="connsiteX46" fmla="*/ 783772 w 794657"/>
              <a:gd name="connsiteY46" fmla="*/ 97972 h 2795705"/>
              <a:gd name="connsiteX47" fmla="*/ 783772 w 794657"/>
              <a:gd name="connsiteY47" fmla="*/ 76200 h 279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94657" h="2795705">
                <a:moveTo>
                  <a:pt x="772886" y="0"/>
                </a:moveTo>
                <a:lnTo>
                  <a:pt x="772886" y="0"/>
                </a:lnTo>
                <a:lnTo>
                  <a:pt x="772886" y="1905000"/>
                </a:lnTo>
                <a:lnTo>
                  <a:pt x="783772" y="1905000"/>
                </a:lnTo>
                <a:lnTo>
                  <a:pt x="685800" y="2002972"/>
                </a:lnTo>
                <a:lnTo>
                  <a:pt x="653143" y="2035629"/>
                </a:lnTo>
                <a:cubicBezTo>
                  <a:pt x="645886" y="2050143"/>
                  <a:pt x="641108" y="2066190"/>
                  <a:pt x="631372" y="2079172"/>
                </a:cubicBezTo>
                <a:cubicBezTo>
                  <a:pt x="631362" y="2079185"/>
                  <a:pt x="576949" y="2133594"/>
                  <a:pt x="566057" y="2144486"/>
                </a:cubicBezTo>
                <a:cubicBezTo>
                  <a:pt x="558800" y="2151743"/>
                  <a:pt x="549979" y="2157718"/>
                  <a:pt x="544286" y="2166258"/>
                </a:cubicBezTo>
                <a:cubicBezTo>
                  <a:pt x="522878" y="2198370"/>
                  <a:pt x="521290" y="2205378"/>
                  <a:pt x="489857" y="2231572"/>
                </a:cubicBezTo>
                <a:cubicBezTo>
                  <a:pt x="479806" y="2239947"/>
                  <a:pt x="467416" y="2245170"/>
                  <a:pt x="457200" y="2253343"/>
                </a:cubicBezTo>
                <a:cubicBezTo>
                  <a:pt x="403342" y="2296430"/>
                  <a:pt x="470233" y="2251197"/>
                  <a:pt x="413657" y="2307772"/>
                </a:cubicBezTo>
                <a:cubicBezTo>
                  <a:pt x="404406" y="2317023"/>
                  <a:pt x="391886" y="2322286"/>
                  <a:pt x="381000" y="2329543"/>
                </a:cubicBezTo>
                <a:cubicBezTo>
                  <a:pt x="377372" y="2344057"/>
                  <a:pt x="376806" y="2359704"/>
                  <a:pt x="370115" y="2373086"/>
                </a:cubicBezTo>
                <a:cubicBezTo>
                  <a:pt x="365525" y="2382266"/>
                  <a:pt x="354754" y="2386844"/>
                  <a:pt x="348343" y="2394858"/>
                </a:cubicBezTo>
                <a:cubicBezTo>
                  <a:pt x="340170" y="2405074"/>
                  <a:pt x="335086" y="2417582"/>
                  <a:pt x="326572" y="2427515"/>
                </a:cubicBezTo>
                <a:cubicBezTo>
                  <a:pt x="326554" y="2427536"/>
                  <a:pt x="272152" y="2481934"/>
                  <a:pt x="261257" y="2492829"/>
                </a:cubicBezTo>
                <a:lnTo>
                  <a:pt x="228600" y="2525486"/>
                </a:lnTo>
                <a:cubicBezTo>
                  <a:pt x="221343" y="2532743"/>
                  <a:pt x="212522" y="2538719"/>
                  <a:pt x="206829" y="2547258"/>
                </a:cubicBezTo>
                <a:lnTo>
                  <a:pt x="163286" y="2612572"/>
                </a:lnTo>
                <a:cubicBezTo>
                  <a:pt x="156029" y="2623458"/>
                  <a:pt x="150766" y="2635978"/>
                  <a:pt x="141515" y="2645229"/>
                </a:cubicBezTo>
                <a:cubicBezTo>
                  <a:pt x="134258" y="2652486"/>
                  <a:pt x="126154" y="2658986"/>
                  <a:pt x="119743" y="2667000"/>
                </a:cubicBezTo>
                <a:cubicBezTo>
                  <a:pt x="111570" y="2677216"/>
                  <a:pt x="106587" y="2689812"/>
                  <a:pt x="97972" y="2699658"/>
                </a:cubicBezTo>
                <a:cubicBezTo>
                  <a:pt x="81076" y="2718968"/>
                  <a:pt x="64891" y="2739853"/>
                  <a:pt x="43543" y="2754086"/>
                </a:cubicBezTo>
                <a:cubicBezTo>
                  <a:pt x="6616" y="2778704"/>
                  <a:pt x="20138" y="2766607"/>
                  <a:pt x="0" y="2786743"/>
                </a:cubicBezTo>
                <a:lnTo>
                  <a:pt x="0" y="2786743"/>
                </a:lnTo>
                <a:cubicBezTo>
                  <a:pt x="43489" y="2395355"/>
                  <a:pt x="2239" y="2795705"/>
                  <a:pt x="21772" y="1828800"/>
                </a:cubicBezTo>
                <a:cubicBezTo>
                  <a:pt x="23240" y="1756153"/>
                  <a:pt x="24328" y="1683269"/>
                  <a:pt x="32657" y="1611086"/>
                </a:cubicBezTo>
                <a:cubicBezTo>
                  <a:pt x="35288" y="1588288"/>
                  <a:pt x="54429" y="1568721"/>
                  <a:pt x="54429" y="1545772"/>
                </a:cubicBezTo>
                <a:lnTo>
                  <a:pt x="54429" y="936172"/>
                </a:lnTo>
                <a:lnTo>
                  <a:pt x="54429" y="936172"/>
                </a:lnTo>
                <a:cubicBezTo>
                  <a:pt x="68943" y="907143"/>
                  <a:pt x="80548" y="876467"/>
                  <a:pt x="97972" y="849086"/>
                </a:cubicBezTo>
                <a:cubicBezTo>
                  <a:pt x="106237" y="836098"/>
                  <a:pt x="122090" y="829238"/>
                  <a:pt x="130629" y="816429"/>
                </a:cubicBezTo>
                <a:cubicBezTo>
                  <a:pt x="136994" y="806882"/>
                  <a:pt x="135611" y="793611"/>
                  <a:pt x="141515" y="783772"/>
                </a:cubicBezTo>
                <a:cubicBezTo>
                  <a:pt x="146795" y="774971"/>
                  <a:pt x="157128" y="770211"/>
                  <a:pt x="163286" y="762000"/>
                </a:cubicBezTo>
                <a:cubicBezTo>
                  <a:pt x="178985" y="741067"/>
                  <a:pt x="188327" y="715188"/>
                  <a:pt x="206829" y="696686"/>
                </a:cubicBezTo>
                <a:lnTo>
                  <a:pt x="326572" y="576943"/>
                </a:lnTo>
                <a:cubicBezTo>
                  <a:pt x="337458" y="566057"/>
                  <a:pt x="346420" y="552825"/>
                  <a:pt x="359229" y="544286"/>
                </a:cubicBezTo>
                <a:cubicBezTo>
                  <a:pt x="370115" y="537029"/>
                  <a:pt x="381953" y="531029"/>
                  <a:pt x="391886" y="522515"/>
                </a:cubicBezTo>
                <a:cubicBezTo>
                  <a:pt x="391909" y="522495"/>
                  <a:pt x="446303" y="468097"/>
                  <a:pt x="457200" y="457200"/>
                </a:cubicBezTo>
                <a:lnTo>
                  <a:pt x="587829" y="326572"/>
                </a:lnTo>
                <a:lnTo>
                  <a:pt x="642257" y="272143"/>
                </a:lnTo>
                <a:lnTo>
                  <a:pt x="664029" y="250372"/>
                </a:lnTo>
                <a:cubicBezTo>
                  <a:pt x="667658" y="239486"/>
                  <a:pt x="669783" y="227978"/>
                  <a:pt x="674915" y="217715"/>
                </a:cubicBezTo>
                <a:cubicBezTo>
                  <a:pt x="691494" y="184556"/>
                  <a:pt x="713444" y="168300"/>
                  <a:pt x="740229" y="141515"/>
                </a:cubicBezTo>
                <a:lnTo>
                  <a:pt x="794657" y="87086"/>
                </a:lnTo>
                <a:lnTo>
                  <a:pt x="783772" y="97972"/>
                </a:lnTo>
                <a:lnTo>
                  <a:pt x="783772" y="76200"/>
                </a:lnTo>
              </a:path>
            </a:pathLst>
          </a:custGeom>
          <a:solidFill>
            <a:srgbClr val="92D05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71472" y="642918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7. Диагональ грани куба равна 3. Найдите площадь его поверхности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29586" y="164305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28" name="Управляющая кнопка: в конец 27">
            <a:hlinkClick r:id="" action="ppaction://hlinkshowjump?jump=lastslide" highlightClick="1"/>
          </p:cNvPr>
          <p:cNvSpPr/>
          <p:nvPr/>
        </p:nvSpPr>
        <p:spPr>
          <a:xfrm>
            <a:off x="8316416" y="6165304"/>
            <a:ext cx="504056" cy="394344"/>
          </a:xfrm>
          <a:prstGeom prst="actionButtonEn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  <p:bldP spid="10" grpId="0"/>
      <p:bldP spid="11" grpId="0"/>
      <p:bldP spid="23" grpId="0" animBg="1"/>
    </p:bldLst>
  </p:timing>
</p:sld>
</file>

<file path=ppt/theme/theme1.xml><?xml version="1.0" encoding="utf-8"?>
<a:theme xmlns:a="http://schemas.openxmlformats.org/drawingml/2006/main" name="математика - 2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- 21</Template>
  <TotalTime>720</TotalTime>
  <Words>281</Words>
  <Application>Microsoft Office PowerPoint</Application>
  <PresentationFormat>Экран (4:3)</PresentationFormat>
  <Paragraphs>109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математика - 21</vt:lpstr>
      <vt:lpstr>Стереометрия: объемы и площади. Куб </vt:lpstr>
      <vt:lpstr>Куб – прямоугольный параллелепипед, у которого все ребра равны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Ответы на задания работы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 </dc:title>
  <dc:creator>Admin</dc:creator>
  <cp:lastModifiedBy>админ</cp:lastModifiedBy>
  <cp:revision>51</cp:revision>
  <dcterms:created xsi:type="dcterms:W3CDTF">2012-01-18T20:21:55Z</dcterms:created>
  <dcterms:modified xsi:type="dcterms:W3CDTF">2016-11-26T19:48:06Z</dcterms:modified>
</cp:coreProperties>
</file>