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5" r:id="rId2"/>
    <p:sldId id="256" r:id="rId3"/>
    <p:sldId id="257" r:id="rId4"/>
    <p:sldId id="279" r:id="rId5"/>
    <p:sldId id="277" r:id="rId6"/>
    <p:sldId id="283" r:id="rId7"/>
    <p:sldId id="269" r:id="rId8"/>
    <p:sldId id="275" r:id="rId9"/>
    <p:sldId id="276" r:id="rId10"/>
    <p:sldId id="266" r:id="rId11"/>
    <p:sldId id="271" r:id="rId12"/>
    <p:sldId id="274" r:id="rId13"/>
    <p:sldId id="273" r:id="rId14"/>
    <p:sldId id="270" r:id="rId15"/>
    <p:sldId id="265" r:id="rId16"/>
    <p:sldId id="267" r:id="rId17"/>
    <p:sldId id="268" r:id="rId18"/>
    <p:sldId id="272" r:id="rId19"/>
    <p:sldId id="280" r:id="rId20"/>
    <p:sldId id="282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ntc.nnov.ru/" TargetMode="External"/><Relationship Id="rId2" Type="http://schemas.openxmlformats.org/officeDocument/2006/relationships/hyperlink" Target="http://www.natk.edusite.ru/" TargetMode="Externa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nzt.ru/" TargetMode="External"/><Relationship Id="rId2" Type="http://schemas.openxmlformats.org/officeDocument/2006/relationships/hyperlink" Target="http://www.&#1085;&#1072;&#1084;&#1090;.&#1088;&#1092;/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www.nntc.nnov.ru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pbc@sinn.ru" TargetMode="External"/><Relationship Id="rId2" Type="http://schemas.openxmlformats.org/officeDocument/2006/relationships/hyperlink" Target="http://www.nnst.ru/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mailto:knt@nts.nnov.ru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rak@kiss.ru" TargetMode="External"/><Relationship Id="rId2" Type="http://schemas.openxmlformats.org/officeDocument/2006/relationships/hyperlink" Target="mailto:Latt2001@mail.ru" TargetMode="Externa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npec.ru/" TargetMode="External"/><Relationship Id="rId2" Type="http://schemas.openxmlformats.org/officeDocument/2006/relationships/hyperlink" Target="http://www.bc.r52.ru/" TargetMode="Externa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clg.ru/" TargetMode="External"/><Relationship Id="rId2" Type="http://schemas.openxmlformats.org/officeDocument/2006/relationships/hyperlink" Target="http://www.nmbc.ru/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mailto:gou_bmu@mail.ru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ktdo.narod.ru/" TargetMode="External"/><Relationship Id="rId2" Type="http://schemas.openxmlformats.org/officeDocument/2006/relationships/hyperlink" Target="http://www.nkbs.nnov.ru/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www.ntt.nnov.ru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dpk1983@yandex.ru" TargetMode="External"/><Relationship Id="rId2" Type="http://schemas.openxmlformats.org/officeDocument/2006/relationships/hyperlink" Target="http://www.npknn.com/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mailto:lukped@mail.ru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iver-school.narod.ru/" TargetMode="Externa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-900000">
            <a:off x="338855" y="2045316"/>
            <a:ext cx="7218121" cy="3058652"/>
          </a:xfrm>
        </p:spPr>
        <p:txBody>
          <a:bodyPr>
            <a:normAutofit/>
          </a:bodyPr>
          <a:lstStyle/>
          <a:p>
            <a:r>
              <a:rPr lang="ru-RU" dirty="0" smtClean="0"/>
              <a:t>«</a:t>
            </a:r>
            <a:r>
              <a:rPr lang="ru-RU" sz="8800" dirty="0" smtClean="0"/>
              <a:t>Куда идти после </a:t>
            </a:r>
            <a:br>
              <a:rPr lang="ru-RU" sz="8800" dirty="0" smtClean="0"/>
            </a:br>
            <a:r>
              <a:rPr lang="ru-RU" sz="8800" dirty="0" smtClean="0"/>
              <a:t>9 класса?»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Обзор учебных заведений Нижегородской области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166526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58847"/>
            <a:ext cx="8568952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Учебные заведения начального и среднего</a:t>
            </a:r>
            <a:br>
              <a:rPr lang="ru-RU" b="1" dirty="0">
                <a:solidFill>
                  <a:srgbClr val="FFFF00"/>
                </a:solidFill>
              </a:rPr>
            </a:br>
            <a:r>
              <a:rPr lang="ru-RU" b="1" dirty="0">
                <a:solidFill>
                  <a:srgbClr val="FFFF00"/>
                </a:solidFill>
              </a:rPr>
              <a:t>профессионального образования</a:t>
            </a:r>
            <a:br>
              <a:rPr lang="ru-RU" b="1" dirty="0">
                <a:solidFill>
                  <a:srgbClr val="FFFF00"/>
                </a:solidFill>
              </a:rPr>
            </a:br>
            <a:r>
              <a:rPr lang="ru-RU" b="1" dirty="0">
                <a:solidFill>
                  <a:srgbClr val="FFFF00"/>
                </a:solidFill>
              </a:rPr>
              <a:t>Нижнего Новгорода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pPr lvl="0"/>
            <a:r>
              <a:rPr lang="ru-RU" sz="2800" b="1" dirty="0" smtClean="0">
                <a:hlinkClick r:id="rId2"/>
              </a:rPr>
              <a:t>Нижегородский </a:t>
            </a:r>
            <a:r>
              <a:rPr lang="ru-RU" sz="2800" b="1" dirty="0">
                <a:hlinkClick r:id="rId2"/>
              </a:rPr>
              <a:t>Авиационный Технический Колледж</a:t>
            </a:r>
            <a:r>
              <a:rPr lang="ru-RU" sz="2800" b="1" dirty="0"/>
              <a:t> </a:t>
            </a:r>
            <a:br>
              <a:rPr lang="ru-RU" sz="2800" b="1" dirty="0"/>
            </a:br>
            <a:r>
              <a:rPr lang="ru-RU" b="1" u="sng" dirty="0"/>
              <a:t>Телефоны:</a:t>
            </a:r>
            <a:r>
              <a:rPr lang="ru-RU" b="1" dirty="0"/>
              <a:t> (831) 276-89-96, (831) 276-73-54</a:t>
            </a:r>
            <a:r>
              <a:rPr lang="ru-RU" dirty="0"/>
              <a:t> </a:t>
            </a:r>
            <a:br>
              <a:rPr lang="ru-RU" dirty="0"/>
            </a:br>
            <a:r>
              <a:rPr lang="ru-RU" b="1" u="sng" dirty="0"/>
              <a:t>Адрес:</a:t>
            </a:r>
            <a:r>
              <a:rPr lang="ru-RU" b="1" dirty="0"/>
              <a:t> 603035, </a:t>
            </a:r>
            <a:r>
              <a:rPr lang="ru-RU" b="1" dirty="0" err="1"/>
              <a:t>Hижний</a:t>
            </a:r>
            <a:r>
              <a:rPr lang="ru-RU" b="1" dirty="0"/>
              <a:t> </a:t>
            </a:r>
            <a:r>
              <a:rPr lang="ru-RU" b="1" dirty="0" err="1"/>
              <a:t>Hовгород</a:t>
            </a:r>
            <a:r>
              <a:rPr lang="ru-RU" b="1" dirty="0"/>
              <a:t>, ул. Чаадаева, </a:t>
            </a:r>
            <a:r>
              <a:rPr lang="ru-RU" b="1" dirty="0" smtClean="0"/>
              <a:t>2б</a:t>
            </a:r>
          </a:p>
          <a:p>
            <a:pPr lvl="0"/>
            <a:endParaRPr lang="ru-RU" dirty="0"/>
          </a:p>
          <a:p>
            <a:endParaRPr lang="ru-RU" b="1" dirty="0"/>
          </a:p>
          <a:p>
            <a:pPr lvl="0"/>
            <a:r>
              <a:rPr lang="ru-RU" sz="2800" b="1" dirty="0" smtClean="0">
                <a:hlinkClick r:id="rId3"/>
              </a:rPr>
              <a:t>Нижегородский </a:t>
            </a:r>
            <a:r>
              <a:rPr lang="ru-RU" sz="2800" b="1" dirty="0">
                <a:hlinkClick r:id="rId3"/>
              </a:rPr>
              <a:t>Радиотехнический Колледж (НРТК)</a:t>
            </a:r>
            <a:r>
              <a:rPr lang="ru-RU" sz="2800" b="1" dirty="0"/>
              <a:t> </a:t>
            </a:r>
            <a:br>
              <a:rPr lang="ru-RU" sz="2800" b="1" dirty="0"/>
            </a:br>
            <a:r>
              <a:rPr lang="ru-RU" b="1" u="sng" dirty="0"/>
              <a:t>Телефоны:</a:t>
            </a:r>
            <a:r>
              <a:rPr lang="ru-RU" b="1" dirty="0"/>
              <a:t> (831) 433-95-35, (831) 433-36-21</a:t>
            </a:r>
            <a:r>
              <a:rPr lang="ru-RU" dirty="0"/>
              <a:t> </a:t>
            </a:r>
            <a:br>
              <a:rPr lang="ru-RU" dirty="0"/>
            </a:br>
            <a:r>
              <a:rPr lang="ru-RU" b="1" u="sng" dirty="0"/>
              <a:t>Адрес:</a:t>
            </a:r>
            <a:r>
              <a:rPr lang="ru-RU" b="1" dirty="0"/>
              <a:t> 603022, Нижний Новгород, ул. Студенческая, </a:t>
            </a:r>
            <a:r>
              <a:rPr lang="ru-RU" b="1" dirty="0" smtClean="0"/>
              <a:t>6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517436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404664"/>
            <a:ext cx="806489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hlinkClick r:id="rId2"/>
              </a:rPr>
              <a:t>Нижегородский Автомеханический Техникум</a:t>
            </a:r>
            <a:r>
              <a:rPr lang="ru-RU" sz="2800" b="1" dirty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b="1" u="sng" dirty="0"/>
              <a:t>Телефоны:</a:t>
            </a:r>
            <a:r>
              <a:rPr lang="ru-RU" b="1" dirty="0"/>
              <a:t> (831) 295-91-22, (831) 295-90-44</a:t>
            </a:r>
            <a:r>
              <a:rPr lang="ru-RU" dirty="0"/>
              <a:t> </a:t>
            </a:r>
            <a:br>
              <a:rPr lang="ru-RU" dirty="0"/>
            </a:br>
            <a:r>
              <a:rPr lang="ru-RU" b="1" u="sng" dirty="0"/>
              <a:t>Адрес:</a:t>
            </a:r>
            <a:r>
              <a:rPr lang="ru-RU" b="1" dirty="0"/>
              <a:t> 603004, Нижний Новгород, Ленина проспект, </a:t>
            </a:r>
            <a:r>
              <a:rPr lang="ru-RU" b="1" dirty="0" smtClean="0"/>
              <a:t>111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lvl="0"/>
            <a:r>
              <a:rPr lang="ru-RU" sz="2400" b="1" dirty="0" smtClean="0">
                <a:hlinkClick r:id="rId3"/>
              </a:rPr>
              <a:t>Нижегородский </a:t>
            </a:r>
            <a:r>
              <a:rPr lang="ru-RU" sz="2400" b="1" dirty="0">
                <a:hlinkClick r:id="rId3"/>
              </a:rPr>
              <a:t>Железнодорожный Техникум, филиал Московского Государственного Университета Путей Сообщения (НЖТ)</a:t>
            </a:r>
            <a:r>
              <a:rPr lang="ru-RU" sz="2400" b="1" dirty="0"/>
              <a:t> </a:t>
            </a:r>
            <a:br>
              <a:rPr lang="ru-RU" sz="2400" b="1" dirty="0"/>
            </a:br>
            <a:r>
              <a:rPr lang="ru-RU" b="1" u="sng" dirty="0"/>
              <a:t>Телефоны:</a:t>
            </a:r>
            <a:r>
              <a:rPr lang="ru-RU" b="1" dirty="0"/>
              <a:t> (831) 248-88-54, (831) 248-22-02</a:t>
            </a:r>
            <a:r>
              <a:rPr lang="ru-RU" dirty="0"/>
              <a:t> </a:t>
            </a:r>
            <a:br>
              <a:rPr lang="ru-RU" dirty="0"/>
            </a:br>
            <a:r>
              <a:rPr lang="ru-RU" b="1" u="sng" dirty="0"/>
              <a:t>Адрес:</a:t>
            </a:r>
            <a:r>
              <a:rPr lang="ru-RU" b="1" dirty="0"/>
              <a:t> 603002, Нижний Новгород, ул. Чкалова, </a:t>
            </a:r>
            <a:r>
              <a:rPr lang="ru-RU" b="1" dirty="0" smtClean="0"/>
              <a:t>5а</a:t>
            </a:r>
          </a:p>
          <a:p>
            <a:pPr lvl="0"/>
            <a:endParaRPr lang="ru-RU" b="1" dirty="0"/>
          </a:p>
          <a:p>
            <a:r>
              <a:rPr lang="ru-RU" sz="2800" b="1" dirty="0">
                <a:hlinkClick r:id="rId4"/>
              </a:rPr>
              <a:t>Нижегородский Радиотехнический Колледж (НРТК)</a:t>
            </a:r>
            <a:r>
              <a:rPr lang="ru-RU" sz="2800" b="1" dirty="0"/>
              <a:t> </a:t>
            </a:r>
            <a:br>
              <a:rPr lang="ru-RU" sz="2800" b="1" dirty="0"/>
            </a:br>
            <a:r>
              <a:rPr lang="ru-RU" b="1" u="sng" dirty="0"/>
              <a:t>Телефоны:</a:t>
            </a:r>
            <a:r>
              <a:rPr lang="ru-RU" b="1" dirty="0"/>
              <a:t> (831) 433-95-35, (831) 433-36-21</a:t>
            </a:r>
            <a:r>
              <a:rPr lang="ru-RU" dirty="0"/>
              <a:t> </a:t>
            </a:r>
            <a:br>
              <a:rPr lang="ru-RU" dirty="0"/>
            </a:br>
            <a:r>
              <a:rPr lang="ru-RU" b="1" u="sng" dirty="0"/>
              <a:t>Адрес:</a:t>
            </a:r>
            <a:r>
              <a:rPr lang="ru-RU" b="1" dirty="0"/>
              <a:t> 603022, Нижний Новгород, ул. Студенческая, 6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lvl="0"/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411365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332656"/>
            <a:ext cx="77768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hlinkClick r:id="rId2"/>
              </a:rPr>
              <a:t>Нижегородский Строительный Техникум</a:t>
            </a:r>
            <a:r>
              <a:rPr lang="ru-RU" sz="2800" b="1" dirty="0"/>
              <a:t>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b="1" u="sng" dirty="0"/>
              <a:t>Телефоны:</a:t>
            </a:r>
            <a:r>
              <a:rPr lang="ru-RU" b="1" dirty="0"/>
              <a:t> (831) 433-52-12, (831) 433-15-22</a:t>
            </a:r>
            <a:r>
              <a:rPr lang="ru-RU" dirty="0"/>
              <a:t> </a:t>
            </a:r>
            <a:br>
              <a:rPr lang="ru-RU" dirty="0"/>
            </a:br>
            <a:r>
              <a:rPr lang="ru-RU" b="1" u="sng" dirty="0"/>
              <a:t>Адрес:</a:t>
            </a:r>
            <a:r>
              <a:rPr lang="ru-RU" b="1" dirty="0"/>
              <a:t> 603022, Нижний Новгород, Гагарина проспект, </a:t>
            </a:r>
            <a:r>
              <a:rPr lang="ru-RU" b="1" dirty="0" smtClean="0"/>
              <a:t>12</a:t>
            </a:r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sz="2800" b="1" u="sng" dirty="0" err="1">
                <a:solidFill>
                  <a:schemeClr val="accent1"/>
                </a:solidFill>
              </a:rPr>
              <a:t>Перевозский</a:t>
            </a:r>
            <a:r>
              <a:rPr lang="ru-RU" sz="2800" b="1" u="sng" dirty="0">
                <a:solidFill>
                  <a:schemeClr val="accent1"/>
                </a:solidFill>
              </a:rPr>
              <a:t> строительный </a:t>
            </a:r>
            <a:r>
              <a:rPr lang="ru-RU" sz="2800" b="1" u="sng" dirty="0" smtClean="0">
                <a:solidFill>
                  <a:schemeClr val="accent1"/>
                </a:solidFill>
              </a:rPr>
              <a:t>колледж</a:t>
            </a:r>
          </a:p>
          <a:p>
            <a:r>
              <a:rPr lang="ru-RU" b="1" dirty="0"/>
              <a:t>Адрес</a:t>
            </a:r>
            <a:r>
              <a:rPr lang="ru-RU" b="1" dirty="0" smtClean="0"/>
              <a:t>: </a:t>
            </a:r>
            <a:r>
              <a:rPr lang="ru-RU" b="1" dirty="0"/>
              <a:t>Нижегородская область, г. Перевоз, просп. Советский, д. 27 </a:t>
            </a:r>
            <a:br>
              <a:rPr lang="ru-RU" b="1" dirty="0"/>
            </a:br>
            <a:r>
              <a:rPr lang="ru-RU" b="1" dirty="0"/>
              <a:t>Телефон: (83148) 5-10-06, 5-25-50, 5-34-62 </a:t>
            </a:r>
            <a:br>
              <a:rPr lang="ru-RU" b="1" dirty="0"/>
            </a:br>
            <a:r>
              <a:rPr lang="ru-RU" b="1" dirty="0"/>
              <a:t>Электронная почта: </a:t>
            </a:r>
            <a:r>
              <a:rPr lang="ru-RU" b="1" dirty="0" smtClean="0">
                <a:hlinkClick r:id="rId3"/>
              </a:rPr>
              <a:t>pbc@sinn.ru</a:t>
            </a:r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sz="2800" b="1" u="sng" dirty="0" err="1">
                <a:solidFill>
                  <a:schemeClr val="accent1"/>
                </a:solidFill>
              </a:rPr>
              <a:t>Кстовский</a:t>
            </a:r>
            <a:r>
              <a:rPr lang="ru-RU" sz="2800" b="1" u="sng" dirty="0">
                <a:solidFill>
                  <a:schemeClr val="accent1"/>
                </a:solidFill>
              </a:rPr>
              <a:t> нефтяной техникум</a:t>
            </a:r>
          </a:p>
          <a:p>
            <a:r>
              <a:rPr lang="ru-RU" b="1" dirty="0"/>
              <a:t>Адрес: Нижегородская область, г. Кстово,  ул. Школьная, д.14 </a:t>
            </a:r>
            <a:br>
              <a:rPr lang="ru-RU" b="1" dirty="0"/>
            </a:br>
            <a:r>
              <a:rPr lang="ru-RU" b="1" dirty="0"/>
              <a:t>Телефон: (83145) 2-16-01 </a:t>
            </a:r>
            <a:br>
              <a:rPr lang="ru-RU" b="1" dirty="0"/>
            </a:br>
            <a:r>
              <a:rPr lang="ru-RU" b="1" dirty="0"/>
              <a:t>Факс: (83145) 2-16-01 </a:t>
            </a:r>
            <a:br>
              <a:rPr lang="ru-RU" b="1" dirty="0"/>
            </a:br>
            <a:r>
              <a:rPr lang="ru-RU" b="1" dirty="0"/>
              <a:t>Электронная почта: </a:t>
            </a:r>
            <a:r>
              <a:rPr lang="ru-RU" b="1" dirty="0">
                <a:hlinkClick r:id="rId4"/>
              </a:rPr>
              <a:t>knt@nts.nnov.ru</a:t>
            </a:r>
            <a:endParaRPr lang="ru-RU" b="1" dirty="0"/>
          </a:p>
          <a:p>
            <a:endParaRPr lang="ru-RU" b="1" u="sng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18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11560" y="764704"/>
            <a:ext cx="8064896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sz="2800" b="1" u="sng" dirty="0" err="1">
                <a:solidFill>
                  <a:schemeClr val="accent1"/>
                </a:solidFill>
              </a:rPr>
              <a:t>Лысковский</a:t>
            </a:r>
            <a:r>
              <a:rPr lang="ru-RU" sz="2800" b="1" u="sng" dirty="0">
                <a:solidFill>
                  <a:schemeClr val="accent1"/>
                </a:solidFill>
              </a:rPr>
              <a:t> агротехнический </a:t>
            </a:r>
            <a:r>
              <a:rPr lang="ru-RU" sz="2800" b="1" u="sng" dirty="0" smtClean="0">
                <a:solidFill>
                  <a:schemeClr val="accent1"/>
                </a:solidFill>
              </a:rPr>
              <a:t>техникум</a:t>
            </a:r>
          </a:p>
          <a:p>
            <a:r>
              <a:rPr lang="ru-RU" b="1" dirty="0"/>
              <a:t>Адрес: </a:t>
            </a:r>
            <a:r>
              <a:rPr lang="ru-RU" b="1" dirty="0" smtClean="0"/>
              <a:t>Нижегородская </a:t>
            </a:r>
            <a:r>
              <a:rPr lang="ru-RU" b="1" dirty="0"/>
              <a:t>область, </a:t>
            </a:r>
            <a:r>
              <a:rPr lang="ru-RU" b="1" dirty="0" err="1"/>
              <a:t>г.Лысково</a:t>
            </a:r>
            <a:r>
              <a:rPr lang="ru-RU" b="1" dirty="0"/>
              <a:t>, </a:t>
            </a:r>
            <a:r>
              <a:rPr lang="ru-RU" b="1" dirty="0" err="1"/>
              <a:t>ул.Мичурина</a:t>
            </a:r>
            <a:r>
              <a:rPr lang="ru-RU" b="1" dirty="0"/>
              <a:t>, д.75 </a:t>
            </a:r>
            <a:br>
              <a:rPr lang="ru-RU" b="1" dirty="0"/>
            </a:br>
            <a:r>
              <a:rPr lang="ru-RU" b="1" dirty="0"/>
              <a:t>Телефон: (83149) 5-42-35 </a:t>
            </a:r>
            <a:br>
              <a:rPr lang="ru-RU" b="1" dirty="0"/>
            </a:br>
            <a:r>
              <a:rPr lang="ru-RU" b="1" dirty="0"/>
              <a:t>Электронная почта: </a:t>
            </a:r>
            <a:r>
              <a:rPr lang="ru-RU" b="1" dirty="0" smtClean="0">
                <a:hlinkClick r:id="rId2"/>
              </a:rPr>
              <a:t>Latt2001@mail.ru</a:t>
            </a:r>
            <a:endParaRPr lang="ru-RU" b="1" dirty="0" smtClean="0"/>
          </a:p>
          <a:p>
            <a:endParaRPr lang="ru-RU" b="1" dirty="0" smtClean="0"/>
          </a:p>
          <a:p>
            <a:r>
              <a:rPr lang="ru-RU" sz="2800" b="1" u="sng" dirty="0" err="1" smtClean="0">
                <a:solidFill>
                  <a:schemeClr val="accent1"/>
                </a:solidFill>
              </a:rPr>
              <a:t>Княгининский</a:t>
            </a:r>
            <a:r>
              <a:rPr lang="ru-RU" sz="2800" b="1" u="sng" dirty="0" smtClean="0">
                <a:solidFill>
                  <a:schemeClr val="accent1"/>
                </a:solidFill>
              </a:rPr>
              <a:t> </a:t>
            </a:r>
            <a:r>
              <a:rPr lang="ru-RU" sz="2800" b="1" u="sng" dirty="0">
                <a:solidFill>
                  <a:schemeClr val="accent1"/>
                </a:solidFill>
              </a:rPr>
              <a:t>политехнический </a:t>
            </a:r>
            <a:r>
              <a:rPr lang="ru-RU" sz="2800" b="1" u="sng" dirty="0" smtClean="0">
                <a:solidFill>
                  <a:schemeClr val="accent1"/>
                </a:solidFill>
              </a:rPr>
              <a:t>техникум</a:t>
            </a:r>
          </a:p>
          <a:p>
            <a:r>
              <a:rPr lang="ru-RU" b="1" dirty="0"/>
              <a:t>Адрес: 606340, Нижегородская область, г</a:t>
            </a:r>
            <a:r>
              <a:rPr lang="ru-RU" b="1" dirty="0" smtClean="0"/>
              <a:t>. </a:t>
            </a:r>
            <a:r>
              <a:rPr lang="ru-RU" b="1" dirty="0" err="1" smtClean="0"/>
              <a:t>Княгинино</a:t>
            </a:r>
            <a:r>
              <a:rPr lang="ru-RU" b="1" dirty="0"/>
              <a:t>, </a:t>
            </a:r>
            <a:r>
              <a:rPr lang="ru-RU" b="1" dirty="0" err="1"/>
              <a:t>ул.Октябрьская</a:t>
            </a:r>
            <a:r>
              <a:rPr lang="ru-RU" b="1" dirty="0"/>
              <a:t>, д.22 </a:t>
            </a:r>
            <a:br>
              <a:rPr lang="ru-RU" b="1" dirty="0"/>
            </a:br>
            <a:r>
              <a:rPr lang="ru-RU" b="1" dirty="0"/>
              <a:t>Телефон: (83166) 2-15-47 </a:t>
            </a:r>
            <a:endParaRPr lang="ru-RU" b="1" dirty="0" smtClean="0"/>
          </a:p>
          <a:p>
            <a:endParaRPr lang="ru-RU" b="1" u="sng" dirty="0" smtClean="0">
              <a:solidFill>
                <a:schemeClr val="accent1"/>
              </a:solidFill>
            </a:endParaRPr>
          </a:p>
          <a:p>
            <a:r>
              <a:rPr lang="ru-RU" sz="2800" b="1" u="sng" dirty="0" err="1">
                <a:solidFill>
                  <a:schemeClr val="accent1"/>
                </a:solidFill>
              </a:rPr>
              <a:t>Работкинский</a:t>
            </a:r>
            <a:r>
              <a:rPr lang="ru-RU" sz="2800" b="1" u="sng" dirty="0">
                <a:solidFill>
                  <a:schemeClr val="accent1"/>
                </a:solidFill>
              </a:rPr>
              <a:t> аграрный </a:t>
            </a:r>
            <a:r>
              <a:rPr lang="ru-RU" sz="2800" b="1" u="sng" dirty="0" smtClean="0">
                <a:solidFill>
                  <a:schemeClr val="accent1"/>
                </a:solidFill>
              </a:rPr>
              <a:t>колледж</a:t>
            </a:r>
            <a:endParaRPr lang="ru-RU" sz="2800" b="1" u="sng" dirty="0">
              <a:solidFill>
                <a:schemeClr val="accent1"/>
              </a:solidFill>
            </a:endParaRPr>
          </a:p>
          <a:p>
            <a:r>
              <a:rPr lang="ru-RU" b="1" dirty="0"/>
              <a:t>Адрес: </a:t>
            </a:r>
            <a:r>
              <a:rPr lang="ru-RU" b="1" dirty="0" smtClean="0"/>
              <a:t>Нижегородская </a:t>
            </a:r>
            <a:r>
              <a:rPr lang="ru-RU" b="1" dirty="0"/>
              <a:t>область, </a:t>
            </a:r>
            <a:r>
              <a:rPr lang="ru-RU" b="1" dirty="0" err="1"/>
              <a:t>Кстовский</a:t>
            </a:r>
            <a:r>
              <a:rPr lang="ru-RU" b="1" dirty="0"/>
              <a:t> район, пос. Волжский, ул. Молодежная, д. 2 </a:t>
            </a:r>
            <a:br>
              <a:rPr lang="ru-RU" b="1" dirty="0"/>
            </a:br>
            <a:r>
              <a:rPr lang="ru-RU" b="1" dirty="0"/>
              <a:t>Телефон: (83145) 6-71-38, 6-71-33 </a:t>
            </a:r>
            <a:br>
              <a:rPr lang="ru-RU" b="1" dirty="0"/>
            </a:br>
            <a:r>
              <a:rPr lang="ru-RU" b="1" dirty="0"/>
              <a:t>Электронная почта: </a:t>
            </a:r>
            <a:r>
              <a:rPr lang="ru-RU" b="1" dirty="0">
                <a:hlinkClick r:id="rId3"/>
              </a:rPr>
              <a:t>rak@kiss.ru</a:t>
            </a:r>
            <a:endParaRPr lang="ru-RU" b="1" u="sng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01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836712"/>
            <a:ext cx="70567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hlinkClick r:id="rId2"/>
              </a:rPr>
              <a:t>Нижегородский Бизнес-Колледж</a:t>
            </a:r>
            <a:r>
              <a:rPr lang="ru-RU" sz="2800" b="1" dirty="0"/>
              <a:t> </a:t>
            </a:r>
            <a:br>
              <a:rPr lang="ru-RU" sz="2800" b="1" dirty="0"/>
            </a:br>
            <a:r>
              <a:rPr lang="ru-RU" b="1" u="sng" dirty="0"/>
              <a:t>Телефоны:</a:t>
            </a:r>
            <a:r>
              <a:rPr lang="ru-RU" b="1" dirty="0"/>
              <a:t> (831) 247-30-03</a:t>
            </a:r>
            <a:r>
              <a:rPr lang="ru-RU" dirty="0"/>
              <a:t> </a:t>
            </a:r>
            <a:br>
              <a:rPr lang="ru-RU" dirty="0"/>
            </a:br>
            <a:r>
              <a:rPr lang="ru-RU" b="1" u="sng" dirty="0"/>
              <a:t>Адрес:</a:t>
            </a:r>
            <a:r>
              <a:rPr lang="ru-RU" b="1" dirty="0"/>
              <a:t> 603159, Нижний Новгород, ул. Пролетарская, </a:t>
            </a:r>
            <a:r>
              <a:rPr lang="ru-RU" b="1" dirty="0" smtClean="0"/>
              <a:t>18</a:t>
            </a:r>
          </a:p>
          <a:p>
            <a:pPr lvl="0"/>
            <a:endParaRPr lang="ru-RU" b="1" dirty="0"/>
          </a:p>
          <a:p>
            <a:pPr lvl="0"/>
            <a:r>
              <a:rPr lang="ru-RU" sz="2800" b="1" dirty="0">
                <a:hlinkClick r:id="rId3"/>
              </a:rPr>
              <a:t>Нижегородский Экономико-Правовой Колледж</a:t>
            </a:r>
            <a:r>
              <a:rPr lang="ru-RU" sz="2800" b="1" dirty="0"/>
              <a:t> </a:t>
            </a:r>
            <a:br>
              <a:rPr lang="ru-RU" sz="2800" b="1" dirty="0"/>
            </a:br>
            <a:r>
              <a:rPr lang="ru-RU" b="1" u="sng" dirty="0"/>
              <a:t>Телефоны:</a:t>
            </a:r>
            <a:r>
              <a:rPr lang="ru-RU" b="1" dirty="0"/>
              <a:t> (831) 241-07-81, (831) 241-08-87</a:t>
            </a:r>
            <a:r>
              <a:rPr lang="ru-RU" dirty="0"/>
              <a:t> </a:t>
            </a:r>
            <a:br>
              <a:rPr lang="ru-RU" dirty="0"/>
            </a:br>
            <a:r>
              <a:rPr lang="ru-RU" b="1" u="sng" dirty="0"/>
              <a:t>Адрес:</a:t>
            </a:r>
            <a:r>
              <a:rPr lang="ru-RU" b="1" dirty="0"/>
              <a:t> 603116, Нижний Новгород, ул. Московское шоссе, </a:t>
            </a:r>
            <a:r>
              <a:rPr lang="ru-RU" b="1" dirty="0" smtClean="0"/>
              <a:t>1</a:t>
            </a:r>
          </a:p>
          <a:p>
            <a:pPr lvl="0"/>
            <a:endParaRPr lang="ru-RU" sz="2800" b="1" u="sng" dirty="0">
              <a:solidFill>
                <a:schemeClr val="accent1"/>
              </a:solidFill>
            </a:endParaRPr>
          </a:p>
          <a:p>
            <a:pPr lvl="0"/>
            <a:r>
              <a:rPr lang="ru-RU" sz="2800" b="1" u="sng" dirty="0" smtClean="0">
                <a:solidFill>
                  <a:schemeClr val="accent1"/>
                </a:solidFill>
              </a:rPr>
              <a:t>Нижегородский </a:t>
            </a:r>
            <a:r>
              <a:rPr lang="ru-RU" sz="2800" b="1" u="sng" dirty="0">
                <a:solidFill>
                  <a:schemeClr val="accent1"/>
                </a:solidFill>
              </a:rPr>
              <a:t>областной колледж культуры</a:t>
            </a:r>
            <a:endParaRPr lang="ru-RU" sz="2800" b="1" u="sng" dirty="0" smtClean="0">
              <a:solidFill>
                <a:schemeClr val="accent1"/>
              </a:solidFill>
            </a:endParaRPr>
          </a:p>
          <a:p>
            <a:pPr lvl="0"/>
            <a:r>
              <a:rPr lang="ru-RU" b="1" dirty="0"/>
              <a:t>Адрес: 606450, Нижегородская область, </a:t>
            </a:r>
            <a:r>
              <a:rPr lang="ru-RU" b="1" dirty="0" err="1"/>
              <a:t>г.Бор</a:t>
            </a:r>
            <a:r>
              <a:rPr lang="ru-RU" b="1" dirty="0"/>
              <a:t>, </a:t>
            </a:r>
            <a:r>
              <a:rPr lang="ru-RU" b="1" dirty="0" err="1"/>
              <a:t>пер.Советский</a:t>
            </a:r>
            <a:r>
              <a:rPr lang="ru-RU" b="1" dirty="0"/>
              <a:t>, д.9 </a:t>
            </a:r>
            <a:br>
              <a:rPr lang="ru-RU" b="1" dirty="0"/>
            </a:br>
            <a:r>
              <a:rPr lang="ru-RU" b="1" dirty="0"/>
              <a:t>Телефон: (83159) 2-12-38 </a:t>
            </a: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2729775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548680"/>
            <a:ext cx="792088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hlinkClick r:id="rId2"/>
              </a:rPr>
              <a:t>Нижегородский Медицинский Базовый Колледж</a:t>
            </a:r>
            <a:r>
              <a:rPr lang="ru-RU" sz="2800" b="1" dirty="0"/>
              <a:t>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b="1" u="sng" dirty="0"/>
              <a:t>Телефоны:</a:t>
            </a:r>
            <a:r>
              <a:rPr lang="ru-RU" b="1" dirty="0"/>
              <a:t> (831) 245-53-73, (831) 245-49-25</a:t>
            </a:r>
            <a:r>
              <a:rPr lang="ru-RU" dirty="0"/>
              <a:t> </a:t>
            </a:r>
            <a:br>
              <a:rPr lang="ru-RU" dirty="0"/>
            </a:br>
            <a:r>
              <a:rPr lang="ru-RU" b="1" u="sng" dirty="0"/>
              <a:t>Адрес:</a:t>
            </a:r>
            <a:r>
              <a:rPr lang="ru-RU" b="1" dirty="0"/>
              <a:t> 603011, Нижний Новгород, ул. Июльских Дней, 8, корп. 1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lvl="0"/>
            <a:endParaRPr lang="ru-RU" dirty="0"/>
          </a:p>
          <a:p>
            <a:pPr lvl="0"/>
            <a:r>
              <a:rPr lang="ru-RU" sz="2800" b="1" dirty="0">
                <a:hlinkClick r:id="rId3"/>
              </a:rPr>
              <a:t>Нижегородский Медицинский Колледж </a:t>
            </a:r>
            <a:r>
              <a:rPr lang="ru-RU" sz="2800" b="1" dirty="0" err="1">
                <a:hlinkClick r:id="rId3"/>
              </a:rPr>
              <a:t>Минздравсоцразвития</a:t>
            </a:r>
            <a:r>
              <a:rPr lang="ru-RU" sz="2800" b="1" dirty="0"/>
              <a:t>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b="1" u="sng" dirty="0"/>
              <a:t>Телефоны:</a:t>
            </a:r>
            <a:r>
              <a:rPr lang="ru-RU" b="1" dirty="0"/>
              <a:t> (831) 433-81-40, (831) 430-32-80</a:t>
            </a:r>
            <a:r>
              <a:rPr lang="ru-RU" dirty="0"/>
              <a:t> </a:t>
            </a:r>
            <a:br>
              <a:rPr lang="ru-RU" dirty="0"/>
            </a:br>
            <a:r>
              <a:rPr lang="ru-RU" b="1" u="sng" dirty="0"/>
              <a:t>Адрес:</a:t>
            </a:r>
            <a:r>
              <a:rPr lang="ru-RU" b="1" dirty="0"/>
              <a:t> 603109, Нижний Новгород, ул. Ильинская, </a:t>
            </a:r>
            <a:r>
              <a:rPr lang="ru-RU" b="1" dirty="0" smtClean="0"/>
              <a:t>20</a:t>
            </a:r>
          </a:p>
          <a:p>
            <a:pPr lvl="0"/>
            <a:endParaRPr lang="ru-RU" b="1" dirty="0" smtClean="0"/>
          </a:p>
          <a:p>
            <a:pPr lvl="0"/>
            <a:endParaRPr lang="ru-RU" b="1" dirty="0" smtClean="0"/>
          </a:p>
          <a:p>
            <a:pPr lvl="0"/>
            <a:r>
              <a:rPr lang="ru-RU" sz="2800" b="1" u="sng" dirty="0">
                <a:solidFill>
                  <a:schemeClr val="accent1"/>
                </a:solidFill>
              </a:rPr>
              <a:t>Богородский медицинский </a:t>
            </a:r>
            <a:r>
              <a:rPr lang="ru-RU" sz="2800" b="1" u="sng" dirty="0" smtClean="0">
                <a:solidFill>
                  <a:schemeClr val="accent1"/>
                </a:solidFill>
              </a:rPr>
              <a:t>колледж</a:t>
            </a:r>
          </a:p>
          <a:p>
            <a:pPr lvl="0"/>
            <a:r>
              <a:rPr lang="ru-RU" b="1" u="sng" dirty="0" err="1"/>
              <a:t>Адрес</a:t>
            </a:r>
            <a:r>
              <a:rPr lang="ru-RU" b="1" dirty="0" err="1" smtClean="0"/>
              <a:t>:,Нижегородская</a:t>
            </a:r>
            <a:r>
              <a:rPr lang="ru-RU" b="1" dirty="0" smtClean="0"/>
              <a:t> область, г</a:t>
            </a:r>
            <a:r>
              <a:rPr lang="ru-RU" b="1" dirty="0"/>
              <a:t>. Богородск, </a:t>
            </a:r>
            <a:r>
              <a:rPr lang="ru-RU" b="1" dirty="0" err="1" smtClean="0"/>
              <a:t>ул.Свердлова</a:t>
            </a:r>
            <a:r>
              <a:rPr lang="ru-RU" b="1" dirty="0"/>
              <a:t>, д. 35 </a:t>
            </a:r>
            <a:br>
              <a:rPr lang="ru-RU" b="1" dirty="0"/>
            </a:br>
            <a:r>
              <a:rPr lang="ru-RU" b="1" u="sng" dirty="0"/>
              <a:t>Телефон</a:t>
            </a:r>
            <a:r>
              <a:rPr lang="ru-RU" b="1" dirty="0"/>
              <a:t>: (83170) 2-18-96, 2-17-42, 2-17-03 </a:t>
            </a:r>
            <a:br>
              <a:rPr lang="ru-RU" b="1" dirty="0"/>
            </a:br>
            <a:r>
              <a:rPr lang="ru-RU" b="1" u="sng" dirty="0"/>
              <a:t>Электронная почта</a:t>
            </a:r>
            <a:r>
              <a:rPr lang="ru-RU" b="1" dirty="0"/>
              <a:t>: </a:t>
            </a:r>
            <a:r>
              <a:rPr lang="ru-RU" b="1" dirty="0">
                <a:hlinkClick r:id="rId4"/>
              </a:rPr>
              <a:t>gou_bmu@mail.ru</a:t>
            </a:r>
            <a:endParaRPr lang="ru-RU" b="1" u="sng" dirty="0">
              <a:solidFill>
                <a:schemeClr val="accent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682803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548680"/>
            <a:ext cx="8136904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hlinkClick r:id="rId2"/>
              </a:rPr>
              <a:t>Нижегородский Колледж Бытового Сервиса</a:t>
            </a:r>
            <a:r>
              <a:rPr lang="ru-RU" sz="2800" b="1" dirty="0"/>
              <a:t> </a:t>
            </a:r>
            <a:br>
              <a:rPr lang="ru-RU" sz="2800" b="1" dirty="0"/>
            </a:br>
            <a:r>
              <a:rPr lang="ru-RU" b="1" u="sng" dirty="0"/>
              <a:t>Телефоны:</a:t>
            </a:r>
            <a:r>
              <a:rPr lang="ru-RU" b="1" dirty="0"/>
              <a:t> (831) 439-59-84, (831) 439-25-47</a:t>
            </a:r>
            <a:r>
              <a:rPr lang="ru-RU" dirty="0"/>
              <a:t> </a:t>
            </a:r>
            <a:br>
              <a:rPr lang="ru-RU" dirty="0"/>
            </a:br>
            <a:r>
              <a:rPr lang="ru-RU" b="1" u="sng" dirty="0"/>
              <a:t>Адрес:</a:t>
            </a:r>
            <a:r>
              <a:rPr lang="ru-RU" b="1" dirty="0"/>
              <a:t> 603098, Нижний Новгород, ул. Артельная, </a:t>
            </a:r>
            <a:r>
              <a:rPr lang="ru-RU" b="1" dirty="0" smtClean="0"/>
              <a:t>9</a:t>
            </a:r>
          </a:p>
          <a:p>
            <a:pPr lvl="0"/>
            <a:endParaRPr lang="ru-RU" b="1" dirty="0"/>
          </a:p>
          <a:p>
            <a:pPr lvl="0"/>
            <a:endParaRPr lang="ru-RU" b="1" dirty="0" smtClean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sz="2800" b="1" dirty="0">
                <a:hlinkClick r:id="rId3"/>
              </a:rPr>
              <a:t>Нижегородский Колледж Технологии и Дизайна</a:t>
            </a:r>
            <a:r>
              <a:rPr lang="ru-RU" sz="2800" b="1" dirty="0"/>
              <a:t>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b="1" u="sng" dirty="0"/>
              <a:t>Телефоны:</a:t>
            </a:r>
            <a:r>
              <a:rPr lang="ru-RU" b="1" dirty="0"/>
              <a:t> (831) 463-50-24, (831) 463-50-26</a:t>
            </a:r>
            <a:r>
              <a:rPr lang="ru-RU" dirty="0"/>
              <a:t> </a:t>
            </a:r>
            <a:br>
              <a:rPr lang="ru-RU" dirty="0"/>
            </a:br>
            <a:r>
              <a:rPr lang="ru-RU" b="1" u="sng" dirty="0"/>
              <a:t>Адрес:</a:t>
            </a:r>
            <a:r>
              <a:rPr lang="ru-RU" b="1" dirty="0"/>
              <a:t> 603107, Нижний Новгород, Щербинки 1-й микрорайон, </a:t>
            </a:r>
            <a:r>
              <a:rPr lang="ru-RU" b="1" dirty="0" smtClean="0"/>
              <a:t>21</a:t>
            </a:r>
          </a:p>
          <a:p>
            <a:endParaRPr lang="ru-RU" dirty="0" smtClean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sz="2800" b="1" dirty="0">
                <a:hlinkClick r:id="rId4"/>
              </a:rPr>
              <a:t>Нижегородский Технологический Техникум</a:t>
            </a:r>
            <a:r>
              <a:rPr lang="ru-RU" sz="2800" b="1" dirty="0"/>
              <a:t>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b="1" u="sng" dirty="0"/>
              <a:t>Телефоны:</a:t>
            </a:r>
            <a:r>
              <a:rPr lang="ru-RU" b="1" dirty="0"/>
              <a:t> (831) 218-05-28</a:t>
            </a:r>
            <a:r>
              <a:rPr lang="ru-RU" dirty="0"/>
              <a:t> </a:t>
            </a:r>
            <a:br>
              <a:rPr lang="ru-RU" dirty="0"/>
            </a:br>
            <a:r>
              <a:rPr lang="ru-RU" b="1" u="sng" dirty="0"/>
              <a:t>Адрес:</a:t>
            </a:r>
            <a:r>
              <a:rPr lang="ru-RU" b="1" dirty="0"/>
              <a:t> 603034, Нижний Новгород, ул. Порт-Артурская, 12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lvl="0"/>
            <a:r>
              <a:rPr lang="ru-RU" sz="2400" dirty="0"/>
              <a:t/>
            </a:r>
            <a:br>
              <a:rPr lang="ru-RU" sz="2400" dirty="0"/>
            </a:b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4947069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620688"/>
            <a:ext cx="763284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hlinkClick r:id="rId2"/>
              </a:rPr>
              <a:t>Нижегородский Педагогический Колледж им. К.Д. Ушинского</a:t>
            </a:r>
            <a:r>
              <a:rPr lang="ru-RU" sz="2800" b="1" dirty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b="1" u="sng" dirty="0"/>
              <a:t>Телефоны:</a:t>
            </a:r>
            <a:r>
              <a:rPr lang="ru-RU" b="1" dirty="0"/>
              <a:t> (831) 245-38-53, (831) 245-43-33</a:t>
            </a:r>
            <a:r>
              <a:rPr lang="ru-RU" dirty="0"/>
              <a:t> </a:t>
            </a:r>
            <a:br>
              <a:rPr lang="ru-RU" dirty="0"/>
            </a:br>
            <a:r>
              <a:rPr lang="ru-RU" b="1" u="sng" dirty="0"/>
              <a:t>Адрес:</a:t>
            </a:r>
            <a:r>
              <a:rPr lang="ru-RU" b="1" dirty="0"/>
              <a:t> 603059, Нижний Новгород, ул. Витебская, </a:t>
            </a:r>
            <a:r>
              <a:rPr lang="ru-RU" b="1" dirty="0" smtClean="0"/>
              <a:t>41</a:t>
            </a:r>
          </a:p>
          <a:p>
            <a:endParaRPr lang="ru-RU" sz="2800" b="1" u="sng" dirty="0">
              <a:solidFill>
                <a:schemeClr val="accent1"/>
              </a:solidFill>
            </a:endParaRPr>
          </a:p>
          <a:p>
            <a:r>
              <a:rPr lang="ru-RU" sz="2800" b="1" u="sng" dirty="0" smtClean="0">
                <a:solidFill>
                  <a:schemeClr val="accent1"/>
                </a:solidFill>
              </a:rPr>
              <a:t>Дзержинский </a:t>
            </a:r>
            <a:r>
              <a:rPr lang="ru-RU" sz="2800" b="1" u="sng" dirty="0">
                <a:solidFill>
                  <a:schemeClr val="accent1"/>
                </a:solidFill>
              </a:rPr>
              <a:t>педагогический </a:t>
            </a:r>
            <a:r>
              <a:rPr lang="ru-RU" sz="2800" b="1" u="sng" dirty="0" smtClean="0">
                <a:solidFill>
                  <a:schemeClr val="accent1"/>
                </a:solidFill>
              </a:rPr>
              <a:t>колледж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Адрес</a:t>
            </a:r>
            <a:r>
              <a:rPr lang="ru-RU" b="1" dirty="0" smtClean="0"/>
              <a:t>:</a:t>
            </a:r>
            <a:r>
              <a:rPr lang="ru-RU" dirty="0" smtClean="0"/>
              <a:t> </a:t>
            </a:r>
            <a:r>
              <a:rPr lang="ru-RU" dirty="0"/>
              <a:t>Нижегородская область, </a:t>
            </a:r>
            <a:r>
              <a:rPr lang="ru-RU" dirty="0" err="1"/>
              <a:t>г.Дзержинск</a:t>
            </a:r>
            <a:r>
              <a:rPr lang="ru-RU" dirty="0"/>
              <a:t>, </a:t>
            </a:r>
            <a:r>
              <a:rPr lang="ru-RU" dirty="0" err="1"/>
              <a:t>ул.Грибоедова</a:t>
            </a:r>
            <a:r>
              <a:rPr lang="ru-RU" dirty="0"/>
              <a:t>, д.10 </a:t>
            </a:r>
            <a:br>
              <a:rPr lang="ru-RU" dirty="0"/>
            </a:br>
            <a:r>
              <a:rPr lang="ru-RU" b="1" dirty="0"/>
              <a:t>Телефон:</a:t>
            </a:r>
            <a:r>
              <a:rPr lang="ru-RU" dirty="0"/>
              <a:t> (8313) 33-82-20 </a:t>
            </a:r>
            <a:br>
              <a:rPr lang="ru-RU" dirty="0"/>
            </a:br>
            <a:r>
              <a:rPr lang="ru-RU" b="1" dirty="0"/>
              <a:t>Электронная почта: </a:t>
            </a:r>
            <a:r>
              <a:rPr lang="ru-RU" dirty="0" smtClean="0">
                <a:hlinkClick r:id="rId3"/>
              </a:rPr>
              <a:t>dpk1983@yandex.ru</a:t>
            </a:r>
            <a:endParaRPr lang="ru-RU" dirty="0" smtClean="0"/>
          </a:p>
          <a:p>
            <a:endParaRPr lang="ru-RU" dirty="0" smtClean="0"/>
          </a:p>
          <a:p>
            <a:r>
              <a:rPr lang="ru-RU" sz="2800" b="1" u="sng" dirty="0" err="1">
                <a:solidFill>
                  <a:schemeClr val="accent1"/>
                </a:solidFill>
              </a:rPr>
              <a:t>Лукояновский</a:t>
            </a:r>
            <a:r>
              <a:rPr lang="ru-RU" sz="2800" b="1" u="sng" dirty="0">
                <a:solidFill>
                  <a:schemeClr val="accent1"/>
                </a:solidFill>
              </a:rPr>
              <a:t> педагогический колледж им. </a:t>
            </a:r>
            <a:r>
              <a:rPr lang="ru-RU" sz="2800" b="1" u="sng" dirty="0" err="1" smtClean="0">
                <a:solidFill>
                  <a:schemeClr val="accent1"/>
                </a:solidFill>
              </a:rPr>
              <a:t>А.М.Горького</a:t>
            </a:r>
            <a:endParaRPr lang="ru-RU" sz="2800" b="1" u="sng" dirty="0" smtClean="0">
              <a:solidFill>
                <a:schemeClr val="accent1"/>
              </a:solidFill>
            </a:endParaRPr>
          </a:p>
          <a:p>
            <a:r>
              <a:rPr lang="ru-RU" b="1" dirty="0"/>
              <a:t>Адрес: </a:t>
            </a:r>
            <a:r>
              <a:rPr lang="ru-RU" b="1" dirty="0" smtClean="0"/>
              <a:t>Нижегородская </a:t>
            </a:r>
            <a:r>
              <a:rPr lang="ru-RU" b="1" dirty="0"/>
              <a:t>область, г</a:t>
            </a:r>
            <a:r>
              <a:rPr lang="ru-RU" b="1" dirty="0" smtClean="0"/>
              <a:t>. </a:t>
            </a:r>
            <a:r>
              <a:rPr lang="ru-RU" b="1" dirty="0" err="1" smtClean="0"/>
              <a:t>Лукоянов</a:t>
            </a:r>
            <a:r>
              <a:rPr lang="ru-RU" b="1" dirty="0"/>
              <a:t>, пл</a:t>
            </a:r>
            <a:r>
              <a:rPr lang="ru-RU" b="1" dirty="0" smtClean="0"/>
              <a:t>. Мира</a:t>
            </a:r>
            <a:r>
              <a:rPr lang="ru-RU" b="1" dirty="0"/>
              <a:t>, д.4 </a:t>
            </a:r>
            <a:br>
              <a:rPr lang="ru-RU" b="1" dirty="0"/>
            </a:br>
            <a:r>
              <a:rPr lang="ru-RU" b="1" dirty="0"/>
              <a:t>Телефон: (83196) 4-17-34, 4-17-31 </a:t>
            </a:r>
            <a:br>
              <a:rPr lang="ru-RU" b="1" dirty="0"/>
            </a:br>
            <a:r>
              <a:rPr lang="ru-RU" b="1" dirty="0"/>
              <a:t>Электронная почта: </a:t>
            </a:r>
            <a:r>
              <a:rPr lang="ru-RU" b="1" dirty="0">
                <a:hlinkClick r:id="rId4"/>
              </a:rPr>
              <a:t>lukped@mail.ru</a:t>
            </a:r>
            <a:endParaRPr lang="ru-RU" b="1" u="sng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1323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71330" y="620688"/>
            <a:ext cx="813690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hlinkClick r:id="rId2"/>
              </a:rPr>
              <a:t>Нижегородское Речное Училище им. И.П. Кулибина (НРУ им. И.П. Кулибина</a:t>
            </a:r>
            <a:r>
              <a:rPr lang="ru-RU" sz="2800" b="1" dirty="0" smtClean="0">
                <a:hlinkClick r:id="rId2"/>
              </a:rPr>
              <a:t>)</a:t>
            </a:r>
            <a:endParaRPr lang="ru-RU" sz="2800" b="1" dirty="0" smtClean="0"/>
          </a:p>
          <a:p>
            <a:r>
              <a:rPr lang="ru-RU" sz="2800" b="1" dirty="0"/>
              <a:t/>
            </a:r>
            <a:br>
              <a:rPr lang="ru-RU" sz="2800" b="1" dirty="0"/>
            </a:br>
            <a:r>
              <a:rPr lang="ru-RU" b="1" u="sng" dirty="0"/>
              <a:t>Телефоны:</a:t>
            </a:r>
            <a:r>
              <a:rPr lang="ru-RU" b="1" dirty="0"/>
              <a:t> (831) 419-77-23</a:t>
            </a:r>
            <a:r>
              <a:rPr lang="ru-RU" dirty="0"/>
              <a:t> </a:t>
            </a:r>
            <a:br>
              <a:rPr lang="ru-RU" dirty="0"/>
            </a:br>
            <a:r>
              <a:rPr lang="ru-RU" b="1" u="sng" dirty="0"/>
              <a:t>Адрес:</a:t>
            </a:r>
            <a:r>
              <a:rPr lang="ru-RU" b="1" dirty="0"/>
              <a:t> 603005, Нижний Новгород, ул. Большая </a:t>
            </a:r>
            <a:r>
              <a:rPr lang="ru-RU" b="1" dirty="0" err="1"/>
              <a:t>Печёрская</a:t>
            </a:r>
            <a:r>
              <a:rPr lang="ru-RU" b="1" dirty="0"/>
              <a:t>, 2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44463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itius. Altius. Fortius. Непутевые заметки о всероссийской олимпиаде школьников по праву сего года Блог юрис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3252758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206603"/>
            <a:ext cx="813690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chemeClr val="accent1"/>
                </a:solidFill>
              </a:rPr>
              <a:t>ГБОУ лицей - интернат </a:t>
            </a:r>
            <a:br>
              <a:rPr lang="ru-RU" sz="2800" b="1" u="sng" dirty="0">
                <a:solidFill>
                  <a:schemeClr val="accent1"/>
                </a:solidFill>
              </a:rPr>
            </a:br>
            <a:r>
              <a:rPr lang="ru-RU" sz="2800" b="1" u="sng" dirty="0">
                <a:solidFill>
                  <a:schemeClr val="accent1"/>
                </a:solidFill>
              </a:rPr>
              <a:t>ЦЕНТР ОДАРЕННЫХ </a:t>
            </a:r>
            <a:r>
              <a:rPr lang="ru-RU" sz="2800" b="1" u="sng" dirty="0" smtClean="0">
                <a:solidFill>
                  <a:schemeClr val="accent1"/>
                </a:solidFill>
              </a:rPr>
              <a:t>ДЕТЕЙ</a:t>
            </a:r>
          </a:p>
          <a:p>
            <a:r>
              <a:rPr lang="ru-RU" sz="2800" b="1" dirty="0" err="1"/>
              <a:t>г.Нижний</a:t>
            </a:r>
            <a:r>
              <a:rPr lang="ru-RU" sz="2800" b="1" dirty="0"/>
              <a:t> Новгород, ул. Коминтерна д. </a:t>
            </a:r>
            <a:r>
              <a:rPr lang="ru-RU" sz="2800" b="1" dirty="0" smtClean="0"/>
              <a:t>101</a:t>
            </a:r>
          </a:p>
          <a:p>
            <a:endParaRPr lang="ru-RU" sz="2800" b="1" dirty="0"/>
          </a:p>
          <a:p>
            <a:endParaRPr lang="ru-RU" sz="2800" b="1" dirty="0" smtClean="0"/>
          </a:p>
          <a:p>
            <a:r>
              <a:rPr lang="ru-RU" sz="2800" b="1" i="1" dirty="0"/>
              <a:t>Лицей – это образовательное учреждение с уникальными возможностями получения качественного среднего (полного) общего образования, где реализуются программы повышенного уровня и программы дополнительного образования.</a:t>
            </a:r>
            <a:r>
              <a:rPr lang="ru-RU" sz="2800" dirty="0"/>
              <a:t> </a:t>
            </a:r>
            <a:r>
              <a:rPr lang="ru-RU" sz="2800" b="1" u="sng" dirty="0" smtClean="0">
                <a:solidFill>
                  <a:schemeClr val="accent1"/>
                </a:solidFill>
              </a:rPr>
              <a:t> </a:t>
            </a:r>
            <a:endParaRPr lang="ru-RU" sz="2800" u="sng" dirty="0">
              <a:solidFill>
                <a:schemeClr val="accent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401506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iplom Ещё один сайт на WordPre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960" y="0"/>
            <a:ext cx="9599557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7651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Открытки на kards.qip.ru - Пожелания - Желаю удачи - Экзаме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83887" cy="64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0005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" y="15078"/>
            <a:ext cx="6288000" cy="471600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303" y="2276872"/>
            <a:ext cx="6894720" cy="4536000"/>
          </a:xfrm>
        </p:spPr>
      </p:pic>
    </p:spTree>
    <p:extLst>
      <p:ext uri="{BB962C8B-B14F-4D97-AF65-F5344CB8AC3E}">
        <p14:creationId xmlns:p14="http://schemas.microsoft.com/office/powerpoint/2010/main" val="21144727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340768"/>
            <a:ext cx="8219256" cy="410445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Время летит быстро. Еще вчера ваш ребенок – первоклассник, а сегодня он уже преодолел первую планку среднего образования – 9 класс. Многие родители задаются вопросом – что дальше? «Доучиваться» до 11 класса, либо брать ребенка в охапку и «сдавать» в учебное заведение, дающее среднее профессиональное образование? </a:t>
            </a:r>
          </a:p>
        </p:txBody>
      </p:sp>
    </p:spTree>
    <p:extLst>
      <p:ext uri="{BB962C8B-B14F-4D97-AF65-F5344CB8AC3E}">
        <p14:creationId xmlns:p14="http://schemas.microsoft.com/office/powerpoint/2010/main" val="84183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Как заполнять бланки ЕГЭ Все дороги ведут на ЕГЭ - Репетитор биологии по SKY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7296"/>
            <a:ext cx="8784000" cy="65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523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332656"/>
            <a:ext cx="820891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Минимальный балл по математике для получения аттестата - 20.</a:t>
            </a:r>
            <a:br>
              <a:rPr lang="ru-RU" sz="2800" dirty="0" smtClean="0"/>
            </a:br>
            <a:r>
              <a:rPr lang="ru-RU" sz="2800" dirty="0" smtClean="0"/>
              <a:t>› Минимальный балл по русскому языку для получения аттестата - 24.</a:t>
            </a:r>
            <a:br>
              <a:rPr lang="ru-RU" sz="2800" dirty="0" smtClean="0"/>
            </a:br>
            <a:r>
              <a:rPr lang="ru-RU" sz="2800" dirty="0" smtClean="0"/>
              <a:t>Ниже </a:t>
            </a:r>
            <a:r>
              <a:rPr lang="ru-RU" sz="2800" dirty="0"/>
              <a:t>представлены минимальные пороги для поступления в вузы.</a:t>
            </a:r>
            <a:br>
              <a:rPr lang="ru-RU" sz="2800" dirty="0"/>
            </a:br>
            <a:r>
              <a:rPr lang="ru-RU" sz="2800" dirty="0"/>
              <a:t>• Русский язык </a:t>
            </a:r>
            <a:r>
              <a:rPr lang="ru-RU" sz="2800" dirty="0" smtClean="0"/>
              <a:t>– 36            • </a:t>
            </a:r>
            <a:r>
              <a:rPr lang="ru-RU" sz="2800" dirty="0"/>
              <a:t>Математика - </a:t>
            </a:r>
            <a:r>
              <a:rPr lang="ru-RU" sz="2800" dirty="0" smtClean="0"/>
              <a:t>27</a:t>
            </a:r>
          </a:p>
          <a:p>
            <a:r>
              <a:rPr lang="ru-RU" sz="2800" dirty="0" smtClean="0"/>
              <a:t>• Информатика – 40           • Биология – 36</a:t>
            </a:r>
          </a:p>
          <a:p>
            <a:r>
              <a:rPr lang="ru-RU" sz="2800" dirty="0" smtClean="0"/>
              <a:t>• История – 32                      • Химия - 36</a:t>
            </a:r>
            <a:br>
              <a:rPr lang="ru-RU" sz="2800" dirty="0" smtClean="0"/>
            </a:br>
            <a:r>
              <a:rPr lang="ru-RU" sz="2800" dirty="0" smtClean="0"/>
              <a:t>• Иностранные языки - 22</a:t>
            </a:r>
            <a:br>
              <a:rPr lang="ru-RU" sz="2800" dirty="0" smtClean="0"/>
            </a:br>
            <a:r>
              <a:rPr lang="ru-RU" sz="2800" dirty="0" smtClean="0"/>
              <a:t>• Физика - 36</a:t>
            </a:r>
            <a:br>
              <a:rPr lang="ru-RU" sz="2800" dirty="0" smtClean="0"/>
            </a:br>
            <a:r>
              <a:rPr lang="ru-RU" sz="2800" dirty="0" smtClean="0"/>
              <a:t>• Обществознание - 42</a:t>
            </a:r>
            <a:br>
              <a:rPr lang="ru-RU" sz="2800" dirty="0" smtClean="0"/>
            </a:br>
            <a:r>
              <a:rPr lang="ru-RU" sz="2800" dirty="0" smtClean="0"/>
              <a:t>• Литература - 32</a:t>
            </a:r>
            <a:br>
              <a:rPr lang="ru-RU" sz="2800" dirty="0" smtClean="0"/>
            </a:br>
            <a:r>
              <a:rPr lang="ru-RU" sz="2800" dirty="0" smtClean="0"/>
              <a:t>• География - 37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634800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Государственная итоговая аттестация, средняя общеобразовательная школа 1994, Моск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347" y="-95906"/>
            <a:ext cx="4937457" cy="69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Задания для аттестации 4-классников выложили на сайте Минобраза - MediaPo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4020093" cy="45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28542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028343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190550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436946"/>
            <a:ext cx="7704856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Прием в образовательные организации по образовательным программам проводится по личному заявлению граждан</a:t>
            </a:r>
            <a:r>
              <a:rPr lang="ru-RU" sz="2800" dirty="0" smtClean="0"/>
              <a:t>.</a:t>
            </a:r>
          </a:p>
          <a:p>
            <a:endParaRPr lang="ru-RU" sz="2800" dirty="0"/>
          </a:p>
          <a:p>
            <a:r>
              <a:rPr lang="ru-RU" sz="2800" dirty="0"/>
              <a:t>Прием документов на первый курс начинается не позднее 20 июня</a:t>
            </a:r>
            <a:r>
              <a:rPr lang="ru-RU" sz="2800" dirty="0" smtClean="0"/>
              <a:t>.</a:t>
            </a:r>
          </a:p>
          <a:p>
            <a:endParaRPr lang="ru-RU" sz="2800" dirty="0"/>
          </a:p>
          <a:p>
            <a:r>
              <a:rPr lang="ru-RU" sz="2800" dirty="0"/>
              <a:t>Прием заявлений в образовательные организации на очную форму получения образования осуществляется до 15 августа, а при наличии свободных мест в образовательной организации прием документов продлевается до 1 октября текущего года</a:t>
            </a:r>
            <a:r>
              <a:rPr lang="ru-RU" sz="2800" dirty="0" smtClean="0"/>
              <a:t>.</a:t>
            </a:r>
          </a:p>
          <a:p>
            <a:endParaRPr lang="ru-RU" dirty="0">
              <a:effectLst/>
            </a:endParaRP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618992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404664"/>
            <a:ext cx="849694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 случае если численность поступающих превышает количество мест, финансовое обеспечение которых осуществляется за счет бюджетных ассигнований федерального бюджета, бюджетов субъектов Российской Федерации, местных бюджетов, образовательная организация </a:t>
            </a:r>
            <a:r>
              <a:rPr lang="ru-RU" sz="2800" b="1" u="sng" dirty="0"/>
              <a:t>осуществляет прием на обучение по образовательным программам среднего профессионального образования по специальностям на основе результатов освоения поступающими образовательной программы основного общего или среднего общего образования, указанных в представленных поступающими документах об образовании.</a:t>
            </a:r>
          </a:p>
        </p:txBody>
      </p:sp>
    </p:spTree>
    <p:extLst>
      <p:ext uri="{BB962C8B-B14F-4D97-AF65-F5344CB8AC3E}">
        <p14:creationId xmlns:p14="http://schemas.microsoft.com/office/powerpoint/2010/main" val="15577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836712"/>
            <a:ext cx="79563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При поступлении на обучение по специальностям, входящим в Перечень специальностей и направлений подготовки, при приеме на </a:t>
            </a:r>
            <a:r>
              <a:rPr lang="ru-RU" sz="2800" dirty="0" smtClean="0"/>
              <a:t>обучение</a:t>
            </a:r>
            <a:r>
              <a:rPr lang="ru-RU" sz="2800" dirty="0"/>
              <a:t>,</a:t>
            </a:r>
            <a:r>
              <a:rPr lang="ru-RU" sz="2800" dirty="0" smtClean="0"/>
              <a:t> </a:t>
            </a:r>
            <a:r>
              <a:rPr lang="ru-RU" sz="2800" dirty="0"/>
              <a:t>по которым поступающие проходят обязательные предварительные медицинские </a:t>
            </a:r>
            <a:r>
              <a:rPr lang="ru-RU" sz="2800" dirty="0" smtClean="0"/>
              <a:t>осмотры </a:t>
            </a:r>
            <a:r>
              <a:rPr lang="ru-RU" sz="2800" dirty="0"/>
              <a:t>(обследования</a:t>
            </a:r>
            <a:r>
              <a:rPr lang="ru-RU" sz="2800" dirty="0" smtClean="0"/>
              <a:t>), </a:t>
            </a:r>
            <a:r>
              <a:rPr lang="ru-RU" sz="2800" dirty="0"/>
              <a:t>в порядке, установленном при заключении трудового договора или служебного контракта по соответствующей должности или специальности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3605823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149</TotalTime>
  <Words>305</Words>
  <Application>Microsoft Office PowerPoint</Application>
  <PresentationFormat>Экран (4:3)</PresentationFormat>
  <Paragraphs>77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Cambria</vt:lpstr>
      <vt:lpstr>Rockwell</vt:lpstr>
      <vt:lpstr>Wingdings</vt:lpstr>
      <vt:lpstr>Kilter</vt:lpstr>
      <vt:lpstr>«Куда идти после  9 класса?»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20</cp:revision>
  <dcterms:created xsi:type="dcterms:W3CDTF">2014-12-08T11:40:59Z</dcterms:created>
  <dcterms:modified xsi:type="dcterms:W3CDTF">2015-12-08T12:51:24Z</dcterms:modified>
</cp:coreProperties>
</file>