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05" autoAdjust="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A6F0B7A-052C-4C1C-945F-451100282A13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F061B39-B239-49FA-9375-6DCF08A6B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CF25D-BFA0-4799-BA1D-F05A2E7A93E0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FDF87-E2AB-4F3E-BD09-9014FB120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B6385-58AA-4E56-8D88-F54B5CA9CE7E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2BA27-18B9-40D6-9377-B78F0EF37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A0AB0-0AB5-445B-A9B0-F00D28A080C3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9543A-547D-4B6D-B8C6-F364DB307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3DDEE-834F-4921-A971-4972A4954693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01132-BDBA-45C5-ADA7-5F7A64D28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E17F0-B5C4-4C1B-84BC-6A5292790A5A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03DFA-019C-4A58-B8C3-962834C8A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90A41-86B9-4461-A5B2-CCDA56EB63B4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34231-4C6C-4E3A-814A-034FB95B0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4120E-86CB-485E-9C8E-3FE744B932CC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085E5-9743-4612-ACD3-72BD12AB0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2DB5D-C1F5-4DCE-B03F-EAE081B99324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AF609-83CF-4A7B-AF78-473E6DC74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711FF-1AEA-4896-91E8-A7E74A5AC235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8C019-54BE-4D1D-BFA8-11472E333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EBF29-5D5B-4512-B9EE-1835CBCEB718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70099-F26A-4DCA-B37F-D34EA9626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82D2A-2F80-48B9-AC30-F420AC5971DA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21049-F453-40E9-963E-DC68655F7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AAFC54-24FD-4DB7-9775-EBD95E64A311}" type="datetime1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D8D2B3-27FF-413F-A6A4-EFD91E7E7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38" y="1857375"/>
            <a:ext cx="7772400" cy="1470025"/>
          </a:xfrm>
        </p:spPr>
        <p:txBody>
          <a:bodyPr/>
          <a:lstStyle/>
          <a:p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no Pro Smbd Caption" pitchFamily="18" charset="0"/>
                <a:cs typeface="Arial" charset="0"/>
              </a:rPr>
              <a:t>Определенный интеграл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88" y="371475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Задачи, приводящие к понятию определенного интеграла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85728"/>
            <a:ext cx="8715436" cy="628654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5" name="Picture 3" descr="H:\Documents and Settings\Aida\Рабочий стол\текстуры и фоны, клипарты\Scool_objekts\scool (46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5857875"/>
            <a:ext cx="9366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0" descr="H:\Documents and Settings\Aida\Рабочий стол\текстуры и фоны, клипарты\EDUCATION\2 (11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5572125"/>
            <a:ext cx="1544637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d36efffaaed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573016"/>
            <a:ext cx="1694562" cy="274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Рисунок1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3929066"/>
            <a:ext cx="232060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500694" y="571480"/>
            <a:ext cx="350046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Работу подготовила</a:t>
            </a:r>
          </a:p>
          <a:p>
            <a:r>
              <a:rPr lang="ru-RU" sz="1400" dirty="0" smtClean="0"/>
              <a:t> Коваленко Ирина Анатольевна, учитель математики школы №3</a:t>
            </a:r>
          </a:p>
          <a:p>
            <a:r>
              <a:rPr lang="ru-RU" sz="1400" dirty="0" smtClean="0"/>
              <a:t>города Стародуба Брянской области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Задача 1</a:t>
            </a:r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( </a:t>
            </a:r>
            <a:r>
              <a:rPr lang="ru-RU" sz="2000" b="1" dirty="0" smtClean="0">
                <a:solidFill>
                  <a:srgbClr val="0070C0"/>
                </a:solidFill>
                <a:latin typeface="Bookman Old Style" pitchFamily="18" charset="0"/>
                <a:cs typeface="Arial" pitchFamily="34" charset="0"/>
              </a:rPr>
              <a:t>о вычислении площади криволинейной трапеции)</a:t>
            </a:r>
            <a:endParaRPr lang="ru-RU" sz="2400" b="1" dirty="0" smtClean="0">
              <a:solidFill>
                <a:srgbClr val="0070C0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1691680" y="6165304"/>
            <a:ext cx="2133600" cy="365125"/>
          </a:xfrm>
        </p:spPr>
        <p:txBody>
          <a:bodyPr/>
          <a:lstStyle/>
          <a:p>
            <a:pPr>
              <a:defRPr/>
            </a:pPr>
            <a:fld id="{63867498-5A96-488F-8833-81D3D3B19B7B}" type="datetime1">
              <a:rPr lang="ru-RU"/>
              <a:pPr>
                <a:defRPr/>
              </a:pPr>
              <a:t>26.11.2016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16216" y="6165304"/>
            <a:ext cx="2133600" cy="365125"/>
          </a:xfrm>
        </p:spPr>
        <p:txBody>
          <a:bodyPr/>
          <a:lstStyle/>
          <a:p>
            <a:pPr>
              <a:defRPr/>
            </a:pPr>
            <a:fld id="{0B4B32EA-EDB6-4700-B5EA-6D1D5B71EF99}" type="slidenum">
              <a:rPr lang="ru-RU"/>
              <a:pPr>
                <a:defRPr/>
              </a:pPr>
              <a:t>2</a:t>
            </a:fld>
            <a:endParaRPr lang="ru-RU"/>
          </a:p>
        </p:txBody>
      </p:sp>
      <p:grpSp>
        <p:nvGrpSpPr>
          <p:cNvPr id="35" name="Группа 34"/>
          <p:cNvGrpSpPr/>
          <p:nvPr/>
        </p:nvGrpSpPr>
        <p:grpSpPr>
          <a:xfrm>
            <a:off x="601814" y="1609453"/>
            <a:ext cx="3970186" cy="3282808"/>
            <a:chOff x="601814" y="1609453"/>
            <a:chExt cx="3970186" cy="3282808"/>
          </a:xfrm>
        </p:grpSpPr>
        <p:cxnSp>
          <p:nvCxnSpPr>
            <p:cNvPr id="7" name="Прямая со стрелкой 6"/>
            <p:cNvCxnSpPr/>
            <p:nvPr/>
          </p:nvCxnSpPr>
          <p:spPr>
            <a:xfrm>
              <a:off x="683568" y="4437112"/>
              <a:ext cx="3888432" cy="0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 flipV="1">
              <a:off x="1691680" y="1628800"/>
              <a:ext cx="0" cy="3240360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683568" y="4149080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652340" y="3863947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683568" y="4725144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45263" y="3560204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40021" y="3248076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618304" y="2958209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601814" y="2646082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617803" y="2333954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635614" y="2021827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618039" y="1714636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1403648" y="1628800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3346515" y="1629891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1977543" y="1639846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2262433" y="1632505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2535810" y="1609453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V="1">
              <a:off x="2799761" y="1630920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3073138" y="1627514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797385" y="1651901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V="1">
              <a:off x="1116854" y="1625192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3626928" y="1618135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3923928" y="1628800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4194928" y="1630128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V="1">
              <a:off x="4458878" y="1634563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Прямая со стрелкой 36"/>
          <p:cNvCxnSpPr/>
          <p:nvPr/>
        </p:nvCxnSpPr>
        <p:spPr>
          <a:xfrm>
            <a:off x="755576" y="4437112"/>
            <a:ext cx="3816424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1403648" y="1484784"/>
            <a:ext cx="0" cy="324036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115616" y="407707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3923928" y="1484784"/>
            <a:ext cx="0" cy="324036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851920" y="40770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b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1052736"/>
            <a:ext cx="4320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Фигура, ограниченная  осью ОХ , прямыми </a:t>
            </a:r>
            <a:r>
              <a:rPr lang="ru-RU" b="1" i="1" dirty="0" err="1" smtClean="0">
                <a:solidFill>
                  <a:srgbClr val="7030A0"/>
                </a:solidFill>
              </a:rPr>
              <a:t>х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=а</a:t>
            </a:r>
            <a:r>
              <a:rPr lang="ru-RU" b="1" i="1" dirty="0" smtClean="0">
                <a:solidFill>
                  <a:srgbClr val="7030A0"/>
                </a:solidFill>
              </a:rPr>
              <a:t> и </a:t>
            </a:r>
            <a:r>
              <a:rPr lang="ru-RU" b="1" i="1" dirty="0" err="1" smtClean="0">
                <a:solidFill>
                  <a:srgbClr val="7030A0"/>
                </a:solidFill>
              </a:rPr>
              <a:t>х=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en-US" b="1" i="1" dirty="0" smtClean="0">
                <a:solidFill>
                  <a:srgbClr val="7030A0"/>
                </a:solidFill>
              </a:rPr>
              <a:t>b</a:t>
            </a:r>
            <a:r>
              <a:rPr lang="ru-RU" b="1" i="1" dirty="0" smtClean="0">
                <a:solidFill>
                  <a:srgbClr val="7030A0"/>
                </a:solidFill>
              </a:rPr>
              <a:t> (а </a:t>
            </a:r>
            <a:r>
              <a:rPr lang="ru-RU" b="1" i="1" dirty="0" smtClean="0">
                <a:solidFill>
                  <a:srgbClr val="7030A0"/>
                </a:solidFill>
                <a:sym typeface="Symbol"/>
              </a:rPr>
              <a:t> </a:t>
            </a:r>
            <a:r>
              <a:rPr lang="en-US" b="1" i="1" dirty="0" smtClean="0">
                <a:solidFill>
                  <a:srgbClr val="7030A0"/>
                </a:solidFill>
              </a:rPr>
              <a:t>b</a:t>
            </a:r>
            <a:r>
              <a:rPr lang="ru-RU" b="1" i="1" dirty="0" smtClean="0">
                <a:solidFill>
                  <a:srgbClr val="7030A0"/>
                </a:solidFill>
              </a:rPr>
              <a:t>) и графиком непрерывной и неотрицательной  на отрезке </a:t>
            </a:r>
            <a:r>
              <a:rPr lang="en-US" b="1" i="1" dirty="0" smtClean="0">
                <a:solidFill>
                  <a:srgbClr val="7030A0"/>
                </a:solidFill>
              </a:rPr>
              <a:t>[</a:t>
            </a:r>
            <a:r>
              <a:rPr lang="en-US" b="1" i="1" dirty="0" err="1" smtClean="0">
                <a:solidFill>
                  <a:srgbClr val="7030A0"/>
                </a:solidFill>
              </a:rPr>
              <a:t>a;b</a:t>
            </a:r>
            <a:r>
              <a:rPr lang="en-US" b="1" i="1" dirty="0" smtClean="0">
                <a:solidFill>
                  <a:srgbClr val="7030A0"/>
                </a:solidFill>
              </a:rPr>
              <a:t>] </a:t>
            </a:r>
            <a:r>
              <a:rPr lang="ru-RU" b="1" i="1" dirty="0" smtClean="0">
                <a:solidFill>
                  <a:srgbClr val="7030A0"/>
                </a:solidFill>
              </a:rPr>
              <a:t>функции у = </a:t>
            </a:r>
            <a:r>
              <a:rPr lang="en-US" b="1" i="1" dirty="0" smtClean="0">
                <a:solidFill>
                  <a:srgbClr val="7030A0"/>
                </a:solidFill>
              </a:rPr>
              <a:t>f(x)</a:t>
            </a:r>
            <a:r>
              <a:rPr lang="ru-RU" b="1" i="1" dirty="0" smtClean="0">
                <a:solidFill>
                  <a:srgbClr val="7030A0"/>
                </a:solidFill>
              </a:rPr>
              <a:t> ,называется криволинейной трапецией</a:t>
            </a:r>
          </a:p>
          <a:p>
            <a:endParaRPr lang="ru-RU" dirty="0"/>
          </a:p>
        </p:txBody>
      </p:sp>
      <p:sp>
        <p:nvSpPr>
          <p:cNvPr id="45" name="Полилиния 44"/>
          <p:cNvSpPr/>
          <p:nvPr/>
        </p:nvSpPr>
        <p:spPr>
          <a:xfrm>
            <a:off x="827584" y="1844824"/>
            <a:ext cx="3646714" cy="1437427"/>
          </a:xfrm>
          <a:custGeom>
            <a:avLst/>
            <a:gdLst>
              <a:gd name="connsiteX0" fmla="*/ 0 w 3646714"/>
              <a:gd name="connsiteY0" fmla="*/ 1437427 h 1437427"/>
              <a:gd name="connsiteX1" fmla="*/ 65314 w 3646714"/>
              <a:gd name="connsiteY1" fmla="*/ 1361227 h 1437427"/>
              <a:gd name="connsiteX2" fmla="*/ 130628 w 3646714"/>
              <a:gd name="connsiteY2" fmla="*/ 1317684 h 1437427"/>
              <a:gd name="connsiteX3" fmla="*/ 163285 w 3646714"/>
              <a:gd name="connsiteY3" fmla="*/ 1295913 h 1437427"/>
              <a:gd name="connsiteX4" fmla="*/ 228600 w 3646714"/>
              <a:gd name="connsiteY4" fmla="*/ 1252370 h 1437427"/>
              <a:gd name="connsiteX5" fmla="*/ 283028 w 3646714"/>
              <a:gd name="connsiteY5" fmla="*/ 1208827 h 1437427"/>
              <a:gd name="connsiteX6" fmla="*/ 315685 w 3646714"/>
              <a:gd name="connsiteY6" fmla="*/ 1197941 h 1437427"/>
              <a:gd name="connsiteX7" fmla="*/ 337457 w 3646714"/>
              <a:gd name="connsiteY7" fmla="*/ 1176170 h 1437427"/>
              <a:gd name="connsiteX8" fmla="*/ 413657 w 3646714"/>
              <a:gd name="connsiteY8" fmla="*/ 1132627 h 1437427"/>
              <a:gd name="connsiteX9" fmla="*/ 478971 w 3646714"/>
              <a:gd name="connsiteY9" fmla="*/ 1089084 h 1437427"/>
              <a:gd name="connsiteX10" fmla="*/ 511628 w 3646714"/>
              <a:gd name="connsiteY10" fmla="*/ 1067313 h 1437427"/>
              <a:gd name="connsiteX11" fmla="*/ 533400 w 3646714"/>
              <a:gd name="connsiteY11" fmla="*/ 1045541 h 1437427"/>
              <a:gd name="connsiteX12" fmla="*/ 566057 w 3646714"/>
              <a:gd name="connsiteY12" fmla="*/ 1034655 h 1437427"/>
              <a:gd name="connsiteX13" fmla="*/ 587828 w 3646714"/>
              <a:gd name="connsiteY13" fmla="*/ 1001998 h 1437427"/>
              <a:gd name="connsiteX14" fmla="*/ 620485 w 3646714"/>
              <a:gd name="connsiteY14" fmla="*/ 991113 h 1437427"/>
              <a:gd name="connsiteX15" fmla="*/ 642257 w 3646714"/>
              <a:gd name="connsiteY15" fmla="*/ 969341 h 1437427"/>
              <a:gd name="connsiteX16" fmla="*/ 674914 w 3646714"/>
              <a:gd name="connsiteY16" fmla="*/ 958455 h 1437427"/>
              <a:gd name="connsiteX17" fmla="*/ 740228 w 3646714"/>
              <a:gd name="connsiteY17" fmla="*/ 914913 h 1437427"/>
              <a:gd name="connsiteX18" fmla="*/ 805542 w 3646714"/>
              <a:gd name="connsiteY18" fmla="*/ 882255 h 1437427"/>
              <a:gd name="connsiteX19" fmla="*/ 849085 w 3646714"/>
              <a:gd name="connsiteY19" fmla="*/ 860484 h 1437427"/>
              <a:gd name="connsiteX20" fmla="*/ 914400 w 3646714"/>
              <a:gd name="connsiteY20" fmla="*/ 816941 h 1437427"/>
              <a:gd name="connsiteX21" fmla="*/ 957942 w 3646714"/>
              <a:gd name="connsiteY21" fmla="*/ 795170 h 1437427"/>
              <a:gd name="connsiteX22" fmla="*/ 990600 w 3646714"/>
              <a:gd name="connsiteY22" fmla="*/ 784284 h 1437427"/>
              <a:gd name="connsiteX23" fmla="*/ 1023257 w 3646714"/>
              <a:gd name="connsiteY23" fmla="*/ 762513 h 1437427"/>
              <a:gd name="connsiteX24" fmla="*/ 1045028 w 3646714"/>
              <a:gd name="connsiteY24" fmla="*/ 740741 h 1437427"/>
              <a:gd name="connsiteX25" fmla="*/ 1077685 w 3646714"/>
              <a:gd name="connsiteY25" fmla="*/ 729855 h 1437427"/>
              <a:gd name="connsiteX26" fmla="*/ 1110342 w 3646714"/>
              <a:gd name="connsiteY26" fmla="*/ 708084 h 1437427"/>
              <a:gd name="connsiteX27" fmla="*/ 1175657 w 3646714"/>
              <a:gd name="connsiteY27" fmla="*/ 686313 h 1437427"/>
              <a:gd name="connsiteX28" fmla="*/ 1230085 w 3646714"/>
              <a:gd name="connsiteY28" fmla="*/ 642770 h 1437427"/>
              <a:gd name="connsiteX29" fmla="*/ 1295400 w 3646714"/>
              <a:gd name="connsiteY29" fmla="*/ 620998 h 1437427"/>
              <a:gd name="connsiteX30" fmla="*/ 1371600 w 3646714"/>
              <a:gd name="connsiteY30" fmla="*/ 577455 h 1437427"/>
              <a:gd name="connsiteX31" fmla="*/ 1491342 w 3646714"/>
              <a:gd name="connsiteY31" fmla="*/ 544798 h 1437427"/>
              <a:gd name="connsiteX32" fmla="*/ 1524000 w 3646714"/>
              <a:gd name="connsiteY32" fmla="*/ 533913 h 1437427"/>
              <a:gd name="connsiteX33" fmla="*/ 1600200 w 3646714"/>
              <a:gd name="connsiteY33" fmla="*/ 512141 h 1437427"/>
              <a:gd name="connsiteX34" fmla="*/ 1643742 w 3646714"/>
              <a:gd name="connsiteY34" fmla="*/ 490370 h 1437427"/>
              <a:gd name="connsiteX35" fmla="*/ 1741714 w 3646714"/>
              <a:gd name="connsiteY35" fmla="*/ 457713 h 1437427"/>
              <a:gd name="connsiteX36" fmla="*/ 1774371 w 3646714"/>
              <a:gd name="connsiteY36" fmla="*/ 446827 h 1437427"/>
              <a:gd name="connsiteX37" fmla="*/ 1807028 w 3646714"/>
              <a:gd name="connsiteY37" fmla="*/ 435941 h 1437427"/>
              <a:gd name="connsiteX38" fmla="*/ 1894114 w 3646714"/>
              <a:gd name="connsiteY38" fmla="*/ 414170 h 1437427"/>
              <a:gd name="connsiteX39" fmla="*/ 1959428 w 3646714"/>
              <a:gd name="connsiteY39" fmla="*/ 392398 h 1437427"/>
              <a:gd name="connsiteX40" fmla="*/ 2002971 w 3646714"/>
              <a:gd name="connsiteY40" fmla="*/ 381513 h 1437427"/>
              <a:gd name="connsiteX41" fmla="*/ 2068285 w 3646714"/>
              <a:gd name="connsiteY41" fmla="*/ 359741 h 1437427"/>
              <a:gd name="connsiteX42" fmla="*/ 2111828 w 3646714"/>
              <a:gd name="connsiteY42" fmla="*/ 348855 h 1437427"/>
              <a:gd name="connsiteX43" fmla="*/ 2188028 w 3646714"/>
              <a:gd name="connsiteY43" fmla="*/ 327084 h 1437427"/>
              <a:gd name="connsiteX44" fmla="*/ 2253342 w 3646714"/>
              <a:gd name="connsiteY44" fmla="*/ 316198 h 1437427"/>
              <a:gd name="connsiteX45" fmla="*/ 2318657 w 3646714"/>
              <a:gd name="connsiteY45" fmla="*/ 294427 h 1437427"/>
              <a:gd name="connsiteX46" fmla="*/ 2373085 w 3646714"/>
              <a:gd name="connsiteY46" fmla="*/ 283541 h 1437427"/>
              <a:gd name="connsiteX47" fmla="*/ 2438400 w 3646714"/>
              <a:gd name="connsiteY47" fmla="*/ 272655 h 1437427"/>
              <a:gd name="connsiteX48" fmla="*/ 2503714 w 3646714"/>
              <a:gd name="connsiteY48" fmla="*/ 250884 h 1437427"/>
              <a:gd name="connsiteX49" fmla="*/ 2536371 w 3646714"/>
              <a:gd name="connsiteY49" fmla="*/ 239998 h 1437427"/>
              <a:gd name="connsiteX50" fmla="*/ 2590800 w 3646714"/>
              <a:gd name="connsiteY50" fmla="*/ 229113 h 1437427"/>
              <a:gd name="connsiteX51" fmla="*/ 2634342 w 3646714"/>
              <a:gd name="connsiteY51" fmla="*/ 218227 h 1437427"/>
              <a:gd name="connsiteX52" fmla="*/ 2699657 w 3646714"/>
              <a:gd name="connsiteY52" fmla="*/ 207341 h 1437427"/>
              <a:gd name="connsiteX53" fmla="*/ 2775857 w 3646714"/>
              <a:gd name="connsiteY53" fmla="*/ 185570 h 1437427"/>
              <a:gd name="connsiteX54" fmla="*/ 2852057 w 3646714"/>
              <a:gd name="connsiteY54" fmla="*/ 174684 h 1437427"/>
              <a:gd name="connsiteX55" fmla="*/ 2928257 w 3646714"/>
              <a:gd name="connsiteY55" fmla="*/ 152913 h 1437427"/>
              <a:gd name="connsiteX56" fmla="*/ 2960914 w 3646714"/>
              <a:gd name="connsiteY56" fmla="*/ 142027 h 1437427"/>
              <a:gd name="connsiteX57" fmla="*/ 3048000 w 3646714"/>
              <a:gd name="connsiteY57" fmla="*/ 120255 h 1437427"/>
              <a:gd name="connsiteX58" fmla="*/ 3091542 w 3646714"/>
              <a:gd name="connsiteY58" fmla="*/ 109370 h 1437427"/>
              <a:gd name="connsiteX59" fmla="*/ 3135085 w 3646714"/>
              <a:gd name="connsiteY59" fmla="*/ 98484 h 1437427"/>
              <a:gd name="connsiteX60" fmla="*/ 3189514 w 3646714"/>
              <a:gd name="connsiteY60" fmla="*/ 87598 h 1437427"/>
              <a:gd name="connsiteX61" fmla="*/ 3276600 w 3646714"/>
              <a:gd name="connsiteY61" fmla="*/ 65827 h 1437427"/>
              <a:gd name="connsiteX62" fmla="*/ 3331028 w 3646714"/>
              <a:gd name="connsiteY62" fmla="*/ 54941 h 1437427"/>
              <a:gd name="connsiteX63" fmla="*/ 3429000 w 3646714"/>
              <a:gd name="connsiteY63" fmla="*/ 33170 h 1437427"/>
              <a:gd name="connsiteX64" fmla="*/ 3516085 w 3646714"/>
              <a:gd name="connsiteY64" fmla="*/ 22284 h 1437427"/>
              <a:gd name="connsiteX65" fmla="*/ 3570514 w 3646714"/>
              <a:gd name="connsiteY65" fmla="*/ 11398 h 1437427"/>
              <a:gd name="connsiteX66" fmla="*/ 3635828 w 3646714"/>
              <a:gd name="connsiteY66" fmla="*/ 513 h 1437427"/>
              <a:gd name="connsiteX67" fmla="*/ 3646714 w 3646714"/>
              <a:gd name="connsiteY67" fmla="*/ 513 h 1437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646714" h="1437427">
                <a:moveTo>
                  <a:pt x="0" y="1437427"/>
                </a:moveTo>
                <a:cubicBezTo>
                  <a:pt x="19698" y="1407880"/>
                  <a:pt x="33637" y="1382345"/>
                  <a:pt x="65314" y="1361227"/>
                </a:cubicBezTo>
                <a:lnTo>
                  <a:pt x="130628" y="1317684"/>
                </a:lnTo>
                <a:cubicBezTo>
                  <a:pt x="141514" y="1310427"/>
                  <a:pt x="154034" y="1305164"/>
                  <a:pt x="163285" y="1295913"/>
                </a:cubicBezTo>
                <a:cubicBezTo>
                  <a:pt x="196532" y="1262666"/>
                  <a:pt x="175877" y="1278731"/>
                  <a:pt x="228600" y="1252370"/>
                </a:cubicBezTo>
                <a:cubicBezTo>
                  <a:pt x="248851" y="1232118"/>
                  <a:pt x="255562" y="1222560"/>
                  <a:pt x="283028" y="1208827"/>
                </a:cubicBezTo>
                <a:cubicBezTo>
                  <a:pt x="293291" y="1203695"/>
                  <a:pt x="304799" y="1201570"/>
                  <a:pt x="315685" y="1197941"/>
                </a:cubicBezTo>
                <a:cubicBezTo>
                  <a:pt x="322942" y="1190684"/>
                  <a:pt x="329443" y="1182581"/>
                  <a:pt x="337457" y="1176170"/>
                </a:cubicBezTo>
                <a:cubicBezTo>
                  <a:pt x="363105" y="1155652"/>
                  <a:pt x="383852" y="1147529"/>
                  <a:pt x="413657" y="1132627"/>
                </a:cubicBezTo>
                <a:cubicBezTo>
                  <a:pt x="475562" y="1070722"/>
                  <a:pt x="415956" y="1120591"/>
                  <a:pt x="478971" y="1089084"/>
                </a:cubicBezTo>
                <a:cubicBezTo>
                  <a:pt x="490673" y="1083233"/>
                  <a:pt x="501412" y="1075486"/>
                  <a:pt x="511628" y="1067313"/>
                </a:cubicBezTo>
                <a:cubicBezTo>
                  <a:pt x="519642" y="1060902"/>
                  <a:pt x="524599" y="1050822"/>
                  <a:pt x="533400" y="1045541"/>
                </a:cubicBezTo>
                <a:cubicBezTo>
                  <a:pt x="543239" y="1039637"/>
                  <a:pt x="555171" y="1038284"/>
                  <a:pt x="566057" y="1034655"/>
                </a:cubicBezTo>
                <a:cubicBezTo>
                  <a:pt x="573314" y="1023769"/>
                  <a:pt x="577612" y="1010171"/>
                  <a:pt x="587828" y="1001998"/>
                </a:cubicBezTo>
                <a:cubicBezTo>
                  <a:pt x="596788" y="994830"/>
                  <a:pt x="610646" y="997016"/>
                  <a:pt x="620485" y="991113"/>
                </a:cubicBezTo>
                <a:cubicBezTo>
                  <a:pt x="629286" y="985833"/>
                  <a:pt x="633456" y="974622"/>
                  <a:pt x="642257" y="969341"/>
                </a:cubicBezTo>
                <a:cubicBezTo>
                  <a:pt x="652096" y="963437"/>
                  <a:pt x="664883" y="964028"/>
                  <a:pt x="674914" y="958455"/>
                </a:cubicBezTo>
                <a:cubicBezTo>
                  <a:pt x="697787" y="945748"/>
                  <a:pt x="715405" y="923188"/>
                  <a:pt x="740228" y="914913"/>
                </a:cubicBezTo>
                <a:cubicBezTo>
                  <a:pt x="800106" y="894953"/>
                  <a:pt x="746452" y="916021"/>
                  <a:pt x="805542" y="882255"/>
                </a:cubicBezTo>
                <a:cubicBezTo>
                  <a:pt x="819631" y="874204"/>
                  <a:pt x="835170" y="868833"/>
                  <a:pt x="849085" y="860484"/>
                </a:cubicBezTo>
                <a:cubicBezTo>
                  <a:pt x="871522" y="847022"/>
                  <a:pt x="890996" y="828643"/>
                  <a:pt x="914400" y="816941"/>
                </a:cubicBezTo>
                <a:cubicBezTo>
                  <a:pt x="928914" y="809684"/>
                  <a:pt x="943027" y="801562"/>
                  <a:pt x="957942" y="795170"/>
                </a:cubicBezTo>
                <a:cubicBezTo>
                  <a:pt x="968489" y="790650"/>
                  <a:pt x="980337" y="789416"/>
                  <a:pt x="990600" y="784284"/>
                </a:cubicBezTo>
                <a:cubicBezTo>
                  <a:pt x="1002302" y="778433"/>
                  <a:pt x="1013041" y="770686"/>
                  <a:pt x="1023257" y="762513"/>
                </a:cubicBezTo>
                <a:cubicBezTo>
                  <a:pt x="1031271" y="756102"/>
                  <a:pt x="1036227" y="746022"/>
                  <a:pt x="1045028" y="740741"/>
                </a:cubicBezTo>
                <a:cubicBezTo>
                  <a:pt x="1054867" y="734837"/>
                  <a:pt x="1067422" y="734987"/>
                  <a:pt x="1077685" y="729855"/>
                </a:cubicBezTo>
                <a:cubicBezTo>
                  <a:pt x="1089387" y="724004"/>
                  <a:pt x="1098387" y="713397"/>
                  <a:pt x="1110342" y="708084"/>
                </a:cubicBezTo>
                <a:cubicBezTo>
                  <a:pt x="1131313" y="698764"/>
                  <a:pt x="1175657" y="686313"/>
                  <a:pt x="1175657" y="686313"/>
                </a:cubicBezTo>
                <a:cubicBezTo>
                  <a:pt x="1193753" y="668216"/>
                  <a:pt x="1205365" y="653757"/>
                  <a:pt x="1230085" y="642770"/>
                </a:cubicBezTo>
                <a:cubicBezTo>
                  <a:pt x="1251056" y="633449"/>
                  <a:pt x="1276305" y="633728"/>
                  <a:pt x="1295400" y="620998"/>
                </a:cubicBezTo>
                <a:cubicBezTo>
                  <a:pt x="1328195" y="599135"/>
                  <a:pt x="1332932" y="594027"/>
                  <a:pt x="1371600" y="577455"/>
                </a:cubicBezTo>
                <a:cubicBezTo>
                  <a:pt x="1404537" y="563339"/>
                  <a:pt x="1466417" y="553105"/>
                  <a:pt x="1491342" y="544798"/>
                </a:cubicBezTo>
                <a:cubicBezTo>
                  <a:pt x="1502228" y="541170"/>
                  <a:pt x="1512967" y="537065"/>
                  <a:pt x="1524000" y="533913"/>
                </a:cubicBezTo>
                <a:cubicBezTo>
                  <a:pt x="1551615" y="526023"/>
                  <a:pt x="1574103" y="523325"/>
                  <a:pt x="1600200" y="512141"/>
                </a:cubicBezTo>
                <a:cubicBezTo>
                  <a:pt x="1615115" y="505749"/>
                  <a:pt x="1628675" y="496397"/>
                  <a:pt x="1643742" y="490370"/>
                </a:cubicBezTo>
                <a:cubicBezTo>
                  <a:pt x="1643779" y="490355"/>
                  <a:pt x="1725366" y="463162"/>
                  <a:pt x="1741714" y="457713"/>
                </a:cubicBezTo>
                <a:lnTo>
                  <a:pt x="1774371" y="446827"/>
                </a:lnTo>
                <a:cubicBezTo>
                  <a:pt x="1785257" y="443198"/>
                  <a:pt x="1795896" y="438724"/>
                  <a:pt x="1807028" y="435941"/>
                </a:cubicBezTo>
                <a:cubicBezTo>
                  <a:pt x="1836057" y="428684"/>
                  <a:pt x="1865728" y="423632"/>
                  <a:pt x="1894114" y="414170"/>
                </a:cubicBezTo>
                <a:cubicBezTo>
                  <a:pt x="1915885" y="406913"/>
                  <a:pt x="1937164" y="397964"/>
                  <a:pt x="1959428" y="392398"/>
                </a:cubicBezTo>
                <a:cubicBezTo>
                  <a:pt x="1973942" y="388770"/>
                  <a:pt x="1988641" y="385812"/>
                  <a:pt x="2002971" y="381513"/>
                </a:cubicBezTo>
                <a:cubicBezTo>
                  <a:pt x="2024952" y="374919"/>
                  <a:pt x="2046021" y="365307"/>
                  <a:pt x="2068285" y="359741"/>
                </a:cubicBezTo>
                <a:cubicBezTo>
                  <a:pt x="2082799" y="356112"/>
                  <a:pt x="2097443" y="352965"/>
                  <a:pt x="2111828" y="348855"/>
                </a:cubicBezTo>
                <a:cubicBezTo>
                  <a:pt x="2160237" y="335024"/>
                  <a:pt x="2131320" y="338426"/>
                  <a:pt x="2188028" y="327084"/>
                </a:cubicBezTo>
                <a:cubicBezTo>
                  <a:pt x="2209671" y="322755"/>
                  <a:pt x="2231929" y="321551"/>
                  <a:pt x="2253342" y="316198"/>
                </a:cubicBezTo>
                <a:cubicBezTo>
                  <a:pt x="2275606" y="310632"/>
                  <a:pt x="2296153" y="298928"/>
                  <a:pt x="2318657" y="294427"/>
                </a:cubicBezTo>
                <a:lnTo>
                  <a:pt x="2373085" y="283541"/>
                </a:lnTo>
                <a:cubicBezTo>
                  <a:pt x="2394801" y="279593"/>
                  <a:pt x="2416987" y="278008"/>
                  <a:pt x="2438400" y="272655"/>
                </a:cubicBezTo>
                <a:cubicBezTo>
                  <a:pt x="2460664" y="267089"/>
                  <a:pt x="2481943" y="258141"/>
                  <a:pt x="2503714" y="250884"/>
                </a:cubicBezTo>
                <a:cubicBezTo>
                  <a:pt x="2514600" y="247255"/>
                  <a:pt x="2525119" y="242248"/>
                  <a:pt x="2536371" y="239998"/>
                </a:cubicBezTo>
                <a:cubicBezTo>
                  <a:pt x="2554514" y="236370"/>
                  <a:pt x="2572738" y="233127"/>
                  <a:pt x="2590800" y="229113"/>
                </a:cubicBezTo>
                <a:cubicBezTo>
                  <a:pt x="2605404" y="225868"/>
                  <a:pt x="2619672" y="221161"/>
                  <a:pt x="2634342" y="218227"/>
                </a:cubicBezTo>
                <a:cubicBezTo>
                  <a:pt x="2655985" y="213898"/>
                  <a:pt x="2677885" y="210970"/>
                  <a:pt x="2699657" y="207341"/>
                </a:cubicBezTo>
                <a:cubicBezTo>
                  <a:pt x="2727642" y="198012"/>
                  <a:pt x="2745779" y="191039"/>
                  <a:pt x="2775857" y="185570"/>
                </a:cubicBezTo>
                <a:cubicBezTo>
                  <a:pt x="2801101" y="180980"/>
                  <a:pt x="2826657" y="178313"/>
                  <a:pt x="2852057" y="174684"/>
                </a:cubicBezTo>
                <a:cubicBezTo>
                  <a:pt x="2930357" y="148583"/>
                  <a:pt x="2832576" y="180250"/>
                  <a:pt x="2928257" y="152913"/>
                </a:cubicBezTo>
                <a:cubicBezTo>
                  <a:pt x="2939290" y="149761"/>
                  <a:pt x="2949844" y="145046"/>
                  <a:pt x="2960914" y="142027"/>
                </a:cubicBezTo>
                <a:cubicBezTo>
                  <a:pt x="2989782" y="134154"/>
                  <a:pt x="3018971" y="127512"/>
                  <a:pt x="3048000" y="120255"/>
                </a:cubicBezTo>
                <a:lnTo>
                  <a:pt x="3091542" y="109370"/>
                </a:lnTo>
                <a:cubicBezTo>
                  <a:pt x="3106056" y="105741"/>
                  <a:pt x="3120414" y="101418"/>
                  <a:pt x="3135085" y="98484"/>
                </a:cubicBezTo>
                <a:cubicBezTo>
                  <a:pt x="3153228" y="94855"/>
                  <a:pt x="3171485" y="91758"/>
                  <a:pt x="3189514" y="87598"/>
                </a:cubicBezTo>
                <a:cubicBezTo>
                  <a:pt x="3218670" y="80870"/>
                  <a:pt x="3247259" y="71695"/>
                  <a:pt x="3276600" y="65827"/>
                </a:cubicBezTo>
                <a:cubicBezTo>
                  <a:pt x="3294743" y="62198"/>
                  <a:pt x="3312967" y="58955"/>
                  <a:pt x="3331028" y="54941"/>
                </a:cubicBezTo>
                <a:cubicBezTo>
                  <a:pt x="3379798" y="44103"/>
                  <a:pt x="3375635" y="41380"/>
                  <a:pt x="3429000" y="33170"/>
                </a:cubicBezTo>
                <a:cubicBezTo>
                  <a:pt x="3457914" y="28722"/>
                  <a:pt x="3487171" y="26732"/>
                  <a:pt x="3516085" y="22284"/>
                </a:cubicBezTo>
                <a:cubicBezTo>
                  <a:pt x="3534372" y="19471"/>
                  <a:pt x="3552310" y="14708"/>
                  <a:pt x="3570514" y="11398"/>
                </a:cubicBezTo>
                <a:cubicBezTo>
                  <a:pt x="3592230" y="7450"/>
                  <a:pt x="3613978" y="3634"/>
                  <a:pt x="3635828" y="513"/>
                </a:cubicBezTo>
                <a:cubicBezTo>
                  <a:pt x="3639420" y="0"/>
                  <a:pt x="3643085" y="513"/>
                  <a:pt x="3646714" y="513"/>
                </a:cubicBezTo>
              </a:path>
            </a:pathLst>
          </a:cu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1979712" y="191683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 = </a:t>
            </a:r>
            <a:r>
              <a:rPr lang="en-US" b="1" dirty="0" smtClean="0">
                <a:solidFill>
                  <a:srgbClr val="C00000"/>
                </a:solidFill>
              </a:rPr>
              <a:t>f(x)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9" name="Полилиния 48"/>
          <p:cNvSpPr/>
          <p:nvPr/>
        </p:nvSpPr>
        <p:spPr>
          <a:xfrm>
            <a:off x="1404257" y="1956269"/>
            <a:ext cx="2536372" cy="2485102"/>
          </a:xfrm>
          <a:custGeom>
            <a:avLst/>
            <a:gdLst>
              <a:gd name="connsiteX0" fmla="*/ 0 w 2536372"/>
              <a:gd name="connsiteY0" fmla="*/ 2463331 h 2485102"/>
              <a:gd name="connsiteX1" fmla="*/ 0 w 2536372"/>
              <a:gd name="connsiteY1" fmla="*/ 2463331 h 2485102"/>
              <a:gd name="connsiteX2" fmla="*/ 0 w 2536372"/>
              <a:gd name="connsiteY2" fmla="*/ 917560 h 2485102"/>
              <a:gd name="connsiteX3" fmla="*/ 10886 w 2536372"/>
              <a:gd name="connsiteY3" fmla="*/ 917560 h 2485102"/>
              <a:gd name="connsiteX4" fmla="*/ 87086 w 2536372"/>
              <a:gd name="connsiteY4" fmla="*/ 841360 h 2485102"/>
              <a:gd name="connsiteX5" fmla="*/ 163286 w 2536372"/>
              <a:gd name="connsiteY5" fmla="*/ 808702 h 2485102"/>
              <a:gd name="connsiteX6" fmla="*/ 261257 w 2536372"/>
              <a:gd name="connsiteY6" fmla="*/ 754274 h 2485102"/>
              <a:gd name="connsiteX7" fmla="*/ 293914 w 2536372"/>
              <a:gd name="connsiteY7" fmla="*/ 721617 h 2485102"/>
              <a:gd name="connsiteX8" fmla="*/ 370114 w 2536372"/>
              <a:gd name="connsiteY8" fmla="*/ 688960 h 2485102"/>
              <a:gd name="connsiteX9" fmla="*/ 370114 w 2536372"/>
              <a:gd name="connsiteY9" fmla="*/ 688960 h 2485102"/>
              <a:gd name="connsiteX10" fmla="*/ 478972 w 2536372"/>
              <a:gd name="connsiteY10" fmla="*/ 667188 h 2485102"/>
              <a:gd name="connsiteX11" fmla="*/ 511629 w 2536372"/>
              <a:gd name="connsiteY11" fmla="*/ 656302 h 2485102"/>
              <a:gd name="connsiteX12" fmla="*/ 598714 w 2536372"/>
              <a:gd name="connsiteY12" fmla="*/ 580102 h 2485102"/>
              <a:gd name="connsiteX13" fmla="*/ 696686 w 2536372"/>
              <a:gd name="connsiteY13" fmla="*/ 525674 h 2485102"/>
              <a:gd name="connsiteX14" fmla="*/ 718457 w 2536372"/>
              <a:gd name="connsiteY14" fmla="*/ 503902 h 2485102"/>
              <a:gd name="connsiteX15" fmla="*/ 762000 w 2536372"/>
              <a:gd name="connsiteY15" fmla="*/ 493017 h 2485102"/>
              <a:gd name="connsiteX16" fmla="*/ 783772 w 2536372"/>
              <a:gd name="connsiteY16" fmla="*/ 482131 h 2485102"/>
              <a:gd name="connsiteX17" fmla="*/ 783772 w 2536372"/>
              <a:gd name="connsiteY17" fmla="*/ 482131 h 2485102"/>
              <a:gd name="connsiteX18" fmla="*/ 881743 w 2536372"/>
              <a:gd name="connsiteY18" fmla="*/ 460360 h 2485102"/>
              <a:gd name="connsiteX19" fmla="*/ 914400 w 2536372"/>
              <a:gd name="connsiteY19" fmla="*/ 449474 h 2485102"/>
              <a:gd name="connsiteX20" fmla="*/ 968829 w 2536372"/>
              <a:gd name="connsiteY20" fmla="*/ 438588 h 2485102"/>
              <a:gd name="connsiteX21" fmla="*/ 1066800 w 2536372"/>
              <a:gd name="connsiteY21" fmla="*/ 405931 h 2485102"/>
              <a:gd name="connsiteX22" fmla="*/ 1099457 w 2536372"/>
              <a:gd name="connsiteY22" fmla="*/ 395045 h 2485102"/>
              <a:gd name="connsiteX23" fmla="*/ 1153886 w 2536372"/>
              <a:gd name="connsiteY23" fmla="*/ 362388 h 2485102"/>
              <a:gd name="connsiteX24" fmla="*/ 1262743 w 2536372"/>
              <a:gd name="connsiteY24" fmla="*/ 307960 h 2485102"/>
              <a:gd name="connsiteX25" fmla="*/ 1284514 w 2536372"/>
              <a:gd name="connsiteY25" fmla="*/ 286188 h 2485102"/>
              <a:gd name="connsiteX26" fmla="*/ 1480457 w 2536372"/>
              <a:gd name="connsiteY26" fmla="*/ 264417 h 2485102"/>
              <a:gd name="connsiteX27" fmla="*/ 1480457 w 2536372"/>
              <a:gd name="connsiteY27" fmla="*/ 264417 h 2485102"/>
              <a:gd name="connsiteX28" fmla="*/ 1578429 w 2536372"/>
              <a:gd name="connsiteY28" fmla="*/ 242645 h 2485102"/>
              <a:gd name="connsiteX29" fmla="*/ 1643743 w 2536372"/>
              <a:gd name="connsiteY29" fmla="*/ 231760 h 2485102"/>
              <a:gd name="connsiteX30" fmla="*/ 1730829 w 2536372"/>
              <a:gd name="connsiteY30" fmla="*/ 209988 h 2485102"/>
              <a:gd name="connsiteX31" fmla="*/ 1807029 w 2536372"/>
              <a:gd name="connsiteY31" fmla="*/ 188217 h 2485102"/>
              <a:gd name="connsiteX32" fmla="*/ 1937657 w 2536372"/>
              <a:gd name="connsiteY32" fmla="*/ 166445 h 2485102"/>
              <a:gd name="connsiteX33" fmla="*/ 2002972 w 2536372"/>
              <a:gd name="connsiteY33" fmla="*/ 144674 h 2485102"/>
              <a:gd name="connsiteX34" fmla="*/ 2090057 w 2536372"/>
              <a:gd name="connsiteY34" fmla="*/ 122902 h 2485102"/>
              <a:gd name="connsiteX35" fmla="*/ 2133600 w 2536372"/>
              <a:gd name="connsiteY35" fmla="*/ 112017 h 2485102"/>
              <a:gd name="connsiteX36" fmla="*/ 2198914 w 2536372"/>
              <a:gd name="connsiteY36" fmla="*/ 90245 h 2485102"/>
              <a:gd name="connsiteX37" fmla="*/ 2231572 w 2536372"/>
              <a:gd name="connsiteY37" fmla="*/ 79360 h 2485102"/>
              <a:gd name="connsiteX38" fmla="*/ 2318657 w 2536372"/>
              <a:gd name="connsiteY38" fmla="*/ 57588 h 2485102"/>
              <a:gd name="connsiteX39" fmla="*/ 2362200 w 2536372"/>
              <a:gd name="connsiteY39" fmla="*/ 46702 h 2485102"/>
              <a:gd name="connsiteX40" fmla="*/ 2481943 w 2536372"/>
              <a:gd name="connsiteY40" fmla="*/ 14045 h 2485102"/>
              <a:gd name="connsiteX41" fmla="*/ 2536372 w 2536372"/>
              <a:gd name="connsiteY41" fmla="*/ 3160 h 2485102"/>
              <a:gd name="connsiteX42" fmla="*/ 2536372 w 2536372"/>
              <a:gd name="connsiteY42" fmla="*/ 3160 h 2485102"/>
              <a:gd name="connsiteX43" fmla="*/ 2525486 w 2536372"/>
              <a:gd name="connsiteY43" fmla="*/ 101131 h 2485102"/>
              <a:gd name="connsiteX44" fmla="*/ 2514600 w 2536372"/>
              <a:gd name="connsiteY44" fmla="*/ 144674 h 2485102"/>
              <a:gd name="connsiteX45" fmla="*/ 2514600 w 2536372"/>
              <a:gd name="connsiteY45" fmla="*/ 2485102 h 2485102"/>
              <a:gd name="connsiteX46" fmla="*/ 2514600 w 2536372"/>
              <a:gd name="connsiteY46" fmla="*/ 2485102 h 2485102"/>
              <a:gd name="connsiteX47" fmla="*/ 0 w 2536372"/>
              <a:gd name="connsiteY47" fmla="*/ 2463331 h 24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536372" h="2485102">
                <a:moveTo>
                  <a:pt x="0" y="2463331"/>
                </a:moveTo>
                <a:lnTo>
                  <a:pt x="0" y="2463331"/>
                </a:lnTo>
                <a:lnTo>
                  <a:pt x="0" y="917560"/>
                </a:lnTo>
                <a:lnTo>
                  <a:pt x="10886" y="917560"/>
                </a:lnTo>
                <a:cubicBezTo>
                  <a:pt x="36286" y="892160"/>
                  <a:pt x="59285" y="864107"/>
                  <a:pt x="87086" y="841360"/>
                </a:cubicBezTo>
                <a:cubicBezTo>
                  <a:pt x="133204" y="803627"/>
                  <a:pt x="120671" y="832377"/>
                  <a:pt x="163286" y="808702"/>
                </a:cubicBezTo>
                <a:cubicBezTo>
                  <a:pt x="275578" y="746318"/>
                  <a:pt x="187362" y="778906"/>
                  <a:pt x="261257" y="754274"/>
                </a:cubicBezTo>
                <a:cubicBezTo>
                  <a:pt x="272143" y="743388"/>
                  <a:pt x="280457" y="729093"/>
                  <a:pt x="293914" y="721617"/>
                </a:cubicBezTo>
                <a:cubicBezTo>
                  <a:pt x="399188" y="663131"/>
                  <a:pt x="335155" y="723919"/>
                  <a:pt x="370114" y="688960"/>
                </a:cubicBezTo>
                <a:lnTo>
                  <a:pt x="370114" y="688960"/>
                </a:lnTo>
                <a:cubicBezTo>
                  <a:pt x="406400" y="681703"/>
                  <a:pt x="442915" y="675509"/>
                  <a:pt x="478972" y="667188"/>
                </a:cubicBezTo>
                <a:cubicBezTo>
                  <a:pt x="490153" y="664608"/>
                  <a:pt x="501366" y="661434"/>
                  <a:pt x="511629" y="656302"/>
                </a:cubicBezTo>
                <a:cubicBezTo>
                  <a:pt x="576581" y="623826"/>
                  <a:pt x="513568" y="636864"/>
                  <a:pt x="598714" y="580102"/>
                </a:cubicBezTo>
                <a:cubicBezTo>
                  <a:pt x="673576" y="530195"/>
                  <a:pt x="639206" y="544835"/>
                  <a:pt x="696686" y="525674"/>
                </a:cubicBezTo>
                <a:cubicBezTo>
                  <a:pt x="703943" y="518417"/>
                  <a:pt x="709277" y="508492"/>
                  <a:pt x="718457" y="503902"/>
                </a:cubicBezTo>
                <a:cubicBezTo>
                  <a:pt x="731838" y="497211"/>
                  <a:pt x="747807" y="497748"/>
                  <a:pt x="762000" y="493017"/>
                </a:cubicBezTo>
                <a:cubicBezTo>
                  <a:pt x="769698" y="490451"/>
                  <a:pt x="776515" y="485760"/>
                  <a:pt x="783772" y="482131"/>
                </a:cubicBezTo>
                <a:lnTo>
                  <a:pt x="783772" y="482131"/>
                </a:lnTo>
                <a:cubicBezTo>
                  <a:pt x="816429" y="474874"/>
                  <a:pt x="849288" y="468474"/>
                  <a:pt x="881743" y="460360"/>
                </a:cubicBezTo>
                <a:cubicBezTo>
                  <a:pt x="892875" y="457577"/>
                  <a:pt x="903268" y="452257"/>
                  <a:pt x="914400" y="449474"/>
                </a:cubicBezTo>
                <a:cubicBezTo>
                  <a:pt x="932350" y="444986"/>
                  <a:pt x="950979" y="443456"/>
                  <a:pt x="968829" y="438588"/>
                </a:cubicBezTo>
                <a:cubicBezTo>
                  <a:pt x="968848" y="438583"/>
                  <a:pt x="1050462" y="411377"/>
                  <a:pt x="1066800" y="405931"/>
                </a:cubicBezTo>
                <a:lnTo>
                  <a:pt x="1099457" y="395045"/>
                </a:lnTo>
                <a:cubicBezTo>
                  <a:pt x="1148304" y="346200"/>
                  <a:pt x="1090294" y="397718"/>
                  <a:pt x="1153886" y="362388"/>
                </a:cubicBezTo>
                <a:cubicBezTo>
                  <a:pt x="1259923" y="303478"/>
                  <a:pt x="1177649" y="329232"/>
                  <a:pt x="1262743" y="307960"/>
                </a:cubicBezTo>
                <a:cubicBezTo>
                  <a:pt x="1270000" y="300703"/>
                  <a:pt x="1275334" y="290778"/>
                  <a:pt x="1284514" y="286188"/>
                </a:cubicBezTo>
                <a:cubicBezTo>
                  <a:pt x="1355594" y="250648"/>
                  <a:pt x="1394318" y="264417"/>
                  <a:pt x="1480457" y="264417"/>
                </a:cubicBezTo>
                <a:lnTo>
                  <a:pt x="1480457" y="264417"/>
                </a:lnTo>
                <a:cubicBezTo>
                  <a:pt x="1513114" y="257160"/>
                  <a:pt x="1545625" y="249206"/>
                  <a:pt x="1578429" y="242645"/>
                </a:cubicBezTo>
                <a:cubicBezTo>
                  <a:pt x="1600072" y="238316"/>
                  <a:pt x="1622161" y="236385"/>
                  <a:pt x="1643743" y="231760"/>
                </a:cubicBezTo>
                <a:cubicBezTo>
                  <a:pt x="1673001" y="225490"/>
                  <a:pt x="1702442" y="219450"/>
                  <a:pt x="1730829" y="209988"/>
                </a:cubicBezTo>
                <a:cubicBezTo>
                  <a:pt x="1767202" y="197863"/>
                  <a:pt x="1766014" y="197331"/>
                  <a:pt x="1807029" y="188217"/>
                </a:cubicBezTo>
                <a:cubicBezTo>
                  <a:pt x="1864341" y="175481"/>
                  <a:pt x="1874032" y="175534"/>
                  <a:pt x="1937657" y="166445"/>
                </a:cubicBezTo>
                <a:cubicBezTo>
                  <a:pt x="1959429" y="159188"/>
                  <a:pt x="1980708" y="150240"/>
                  <a:pt x="2002972" y="144674"/>
                </a:cubicBezTo>
                <a:lnTo>
                  <a:pt x="2090057" y="122902"/>
                </a:lnTo>
                <a:cubicBezTo>
                  <a:pt x="2104571" y="119273"/>
                  <a:pt x="2119407" y="116748"/>
                  <a:pt x="2133600" y="112017"/>
                </a:cubicBezTo>
                <a:lnTo>
                  <a:pt x="2198914" y="90245"/>
                </a:lnTo>
                <a:cubicBezTo>
                  <a:pt x="2209800" y="86616"/>
                  <a:pt x="2220440" y="82143"/>
                  <a:pt x="2231572" y="79360"/>
                </a:cubicBezTo>
                <a:lnTo>
                  <a:pt x="2318657" y="57588"/>
                </a:lnTo>
                <a:cubicBezTo>
                  <a:pt x="2333171" y="53959"/>
                  <a:pt x="2348007" y="51433"/>
                  <a:pt x="2362200" y="46702"/>
                </a:cubicBezTo>
                <a:cubicBezTo>
                  <a:pt x="2502308" y="0"/>
                  <a:pt x="2358860" y="44815"/>
                  <a:pt x="2481943" y="14045"/>
                </a:cubicBezTo>
                <a:cubicBezTo>
                  <a:pt x="2534664" y="865"/>
                  <a:pt x="2494790" y="3160"/>
                  <a:pt x="2536372" y="3160"/>
                </a:cubicBezTo>
                <a:lnTo>
                  <a:pt x="2536372" y="3160"/>
                </a:lnTo>
                <a:cubicBezTo>
                  <a:pt x="2532743" y="35817"/>
                  <a:pt x="2530482" y="68655"/>
                  <a:pt x="2525486" y="101131"/>
                </a:cubicBezTo>
                <a:cubicBezTo>
                  <a:pt x="2523211" y="115918"/>
                  <a:pt x="2514668" y="129713"/>
                  <a:pt x="2514600" y="144674"/>
                </a:cubicBezTo>
                <a:cubicBezTo>
                  <a:pt x="2511038" y="924809"/>
                  <a:pt x="2514600" y="1704959"/>
                  <a:pt x="2514600" y="2485102"/>
                </a:cubicBezTo>
                <a:lnTo>
                  <a:pt x="2514600" y="2485102"/>
                </a:lnTo>
                <a:lnTo>
                  <a:pt x="0" y="2463331"/>
                </a:lnTo>
                <a:close/>
              </a:path>
            </a:pathLst>
          </a:cu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4211960" y="4365104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х</a:t>
            </a:r>
            <a:endParaRPr lang="ru-RU" sz="20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1403648" y="1556792"/>
            <a:ext cx="216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</a:t>
            </a:r>
            <a:endParaRPr lang="ru-RU" sz="2000" b="1" dirty="0"/>
          </a:p>
        </p:txBody>
      </p:sp>
      <p:sp>
        <p:nvSpPr>
          <p:cNvPr id="52" name="Овал 51"/>
          <p:cNvSpPr/>
          <p:nvPr/>
        </p:nvSpPr>
        <p:spPr>
          <a:xfrm>
            <a:off x="1382486" y="4412906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1663013" y="4399519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1925960" y="4407903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2239144" y="4405401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2497899" y="4402899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767541" y="4411283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3058953" y="4419667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3317709" y="439539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3587350" y="440797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3893840" y="4405469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1043608" y="436510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ru-RU" baseline="-25000" dirty="0" smtClean="0"/>
              <a:t>0 </a:t>
            </a:r>
            <a:r>
              <a:rPr lang="ru-RU" dirty="0" smtClean="0"/>
              <a:t>  х</a:t>
            </a:r>
            <a:r>
              <a:rPr lang="ru-RU" baseline="-25000" dirty="0" smtClean="0"/>
              <a:t>1</a:t>
            </a:r>
            <a:r>
              <a:rPr lang="ru-RU" dirty="0" smtClean="0"/>
              <a:t>  х</a:t>
            </a:r>
            <a:r>
              <a:rPr lang="ru-RU" baseline="-25000" dirty="0" smtClean="0"/>
              <a:t>2</a:t>
            </a:r>
            <a:r>
              <a:rPr lang="en-US" baseline="-25000" dirty="0" smtClean="0"/>
              <a:t>    </a:t>
            </a:r>
            <a:r>
              <a:rPr lang="ru-RU" dirty="0" smtClean="0"/>
              <a:t> </a:t>
            </a:r>
            <a:r>
              <a:rPr lang="en-US" dirty="0" smtClean="0"/>
              <a:t>   </a:t>
            </a:r>
            <a:r>
              <a:rPr lang="ru-RU" dirty="0" err="1" smtClean="0"/>
              <a:t>х</a:t>
            </a:r>
            <a:r>
              <a:rPr lang="ru-RU" baseline="-25000" dirty="0" err="1" smtClean="0"/>
              <a:t>к</a:t>
            </a:r>
            <a:r>
              <a:rPr lang="ru-RU" dirty="0" smtClean="0"/>
              <a:t> х</a:t>
            </a:r>
            <a:r>
              <a:rPr lang="ru-RU" baseline="-25000" dirty="0" smtClean="0"/>
              <a:t>к=1</a:t>
            </a:r>
            <a:r>
              <a:rPr lang="en-US" baseline="-25000" dirty="0" smtClean="0"/>
              <a:t>         </a:t>
            </a:r>
            <a:r>
              <a:rPr lang="ru-RU" dirty="0" smtClean="0"/>
              <a:t> </a:t>
            </a:r>
            <a:r>
              <a:rPr lang="ru-RU" dirty="0" err="1" smtClean="0"/>
              <a:t>х</a:t>
            </a:r>
            <a:r>
              <a:rPr lang="en-US" baseline="-25000" dirty="0"/>
              <a:t>n</a:t>
            </a:r>
            <a:r>
              <a:rPr lang="ru-RU" baseline="-25000" dirty="0" smtClean="0"/>
              <a:t>-1</a:t>
            </a:r>
            <a:r>
              <a:rPr lang="en-US" baseline="-25000" dirty="0" smtClean="0"/>
              <a:t>   </a:t>
            </a:r>
            <a:r>
              <a:rPr lang="ru-RU" dirty="0" err="1" smtClean="0"/>
              <a:t>х</a:t>
            </a:r>
            <a:r>
              <a:rPr lang="en-US" baseline="-25000" dirty="0" smtClean="0"/>
              <a:t>n </a:t>
            </a:r>
            <a:endParaRPr lang="ru-RU" dirty="0"/>
          </a:p>
        </p:txBody>
      </p:sp>
      <p:cxnSp>
        <p:nvCxnSpPr>
          <p:cNvPr id="64" name="Прямая соединительная линия 63"/>
          <p:cNvCxnSpPr>
            <a:endCxn id="49" idx="7"/>
          </p:cNvCxnSpPr>
          <p:nvPr/>
        </p:nvCxnSpPr>
        <p:spPr>
          <a:xfrm flipV="1">
            <a:off x="1691680" y="2677886"/>
            <a:ext cx="6491" cy="168721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1979712" y="2558143"/>
            <a:ext cx="1488" cy="183799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H="1" flipV="1">
            <a:off x="2264229" y="2416629"/>
            <a:ext cx="5882" cy="199201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H="1" flipV="1">
            <a:off x="2536371" y="2296886"/>
            <a:ext cx="3381" cy="210344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2787622" y="2231571"/>
            <a:ext cx="10007" cy="222156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V="1">
            <a:off x="3059832" y="2166257"/>
            <a:ext cx="9939" cy="222988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H="1" flipV="1">
            <a:off x="3331029" y="2090057"/>
            <a:ext cx="16835" cy="230608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endCxn id="49" idx="37"/>
          </p:cNvCxnSpPr>
          <p:nvPr/>
        </p:nvCxnSpPr>
        <p:spPr>
          <a:xfrm flipH="1" flipV="1">
            <a:off x="3635829" y="2035629"/>
            <a:ext cx="67" cy="2360509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Полилиния 79"/>
          <p:cNvSpPr/>
          <p:nvPr/>
        </p:nvSpPr>
        <p:spPr>
          <a:xfrm>
            <a:off x="2536371" y="2218391"/>
            <a:ext cx="272143" cy="2244752"/>
          </a:xfrm>
          <a:custGeom>
            <a:avLst/>
            <a:gdLst>
              <a:gd name="connsiteX0" fmla="*/ 0 w 272143"/>
              <a:gd name="connsiteY0" fmla="*/ 2179438 h 2244752"/>
              <a:gd name="connsiteX1" fmla="*/ 0 w 272143"/>
              <a:gd name="connsiteY1" fmla="*/ 2179438 h 2244752"/>
              <a:gd name="connsiteX2" fmla="*/ 0 w 272143"/>
              <a:gd name="connsiteY2" fmla="*/ 100266 h 2244752"/>
              <a:gd name="connsiteX3" fmla="*/ 0 w 272143"/>
              <a:gd name="connsiteY3" fmla="*/ 100266 h 2244752"/>
              <a:gd name="connsiteX4" fmla="*/ 87086 w 272143"/>
              <a:gd name="connsiteY4" fmla="*/ 67609 h 2244752"/>
              <a:gd name="connsiteX5" fmla="*/ 152400 w 272143"/>
              <a:gd name="connsiteY5" fmla="*/ 45838 h 2244752"/>
              <a:gd name="connsiteX6" fmla="*/ 185058 w 272143"/>
              <a:gd name="connsiteY6" fmla="*/ 24066 h 2244752"/>
              <a:gd name="connsiteX7" fmla="*/ 272143 w 272143"/>
              <a:gd name="connsiteY7" fmla="*/ 2295 h 2244752"/>
              <a:gd name="connsiteX8" fmla="*/ 272143 w 272143"/>
              <a:gd name="connsiteY8" fmla="*/ 2295 h 2244752"/>
              <a:gd name="connsiteX9" fmla="*/ 261258 w 272143"/>
              <a:gd name="connsiteY9" fmla="*/ 1090866 h 2244752"/>
              <a:gd name="connsiteX10" fmla="*/ 250372 w 272143"/>
              <a:gd name="connsiteY10" fmla="*/ 1156180 h 2244752"/>
              <a:gd name="connsiteX11" fmla="*/ 250372 w 272143"/>
              <a:gd name="connsiteY11" fmla="*/ 2233866 h 2244752"/>
              <a:gd name="connsiteX12" fmla="*/ 152400 w 272143"/>
              <a:gd name="connsiteY12" fmla="*/ 2244752 h 2244752"/>
              <a:gd name="connsiteX13" fmla="*/ 0 w 272143"/>
              <a:gd name="connsiteY13" fmla="*/ 2233866 h 2244752"/>
              <a:gd name="connsiteX14" fmla="*/ 0 w 272143"/>
              <a:gd name="connsiteY14" fmla="*/ 2179438 h 2244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2143" h="2244752">
                <a:moveTo>
                  <a:pt x="0" y="2179438"/>
                </a:moveTo>
                <a:lnTo>
                  <a:pt x="0" y="2179438"/>
                </a:lnTo>
                <a:lnTo>
                  <a:pt x="0" y="100266"/>
                </a:lnTo>
                <a:lnTo>
                  <a:pt x="0" y="100266"/>
                </a:lnTo>
                <a:lnTo>
                  <a:pt x="87086" y="67609"/>
                </a:lnTo>
                <a:cubicBezTo>
                  <a:pt x="108698" y="59890"/>
                  <a:pt x="152400" y="45838"/>
                  <a:pt x="152400" y="45838"/>
                </a:cubicBezTo>
                <a:cubicBezTo>
                  <a:pt x="163286" y="38581"/>
                  <a:pt x="173102" y="29380"/>
                  <a:pt x="185058" y="24066"/>
                </a:cubicBezTo>
                <a:cubicBezTo>
                  <a:pt x="239206" y="0"/>
                  <a:pt x="233131" y="2295"/>
                  <a:pt x="272143" y="2295"/>
                </a:cubicBezTo>
                <a:lnTo>
                  <a:pt x="272143" y="2295"/>
                </a:lnTo>
                <a:cubicBezTo>
                  <a:pt x="268515" y="365152"/>
                  <a:pt x="268103" y="728055"/>
                  <a:pt x="261258" y="1090866"/>
                </a:cubicBezTo>
                <a:cubicBezTo>
                  <a:pt x="260842" y="1112934"/>
                  <a:pt x="252186" y="974751"/>
                  <a:pt x="250372" y="1156180"/>
                </a:cubicBezTo>
                <a:lnTo>
                  <a:pt x="250372" y="2233866"/>
                </a:lnTo>
                <a:cubicBezTo>
                  <a:pt x="217715" y="2237495"/>
                  <a:pt x="185258" y="2244752"/>
                  <a:pt x="152400" y="2244752"/>
                </a:cubicBezTo>
                <a:cubicBezTo>
                  <a:pt x="101471" y="2244752"/>
                  <a:pt x="0" y="2233866"/>
                  <a:pt x="0" y="2233866"/>
                </a:cubicBezTo>
                <a:lnTo>
                  <a:pt x="0" y="2179438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TextBox 80"/>
          <p:cNvSpPr txBox="1"/>
          <p:nvPr/>
        </p:nvSpPr>
        <p:spPr>
          <a:xfrm>
            <a:off x="4716016" y="306896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</a:t>
            </a:r>
            <a:r>
              <a:rPr lang="ru-RU" b="1" baseline="-25000" dirty="0" err="1" smtClean="0"/>
              <a:t>пр</a:t>
            </a:r>
            <a:r>
              <a:rPr lang="en-US" b="1" dirty="0" smtClean="0"/>
              <a:t>= f(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k</a:t>
            </a:r>
            <a:r>
              <a:rPr lang="en-US" b="1" dirty="0" smtClean="0"/>
              <a:t> ) </a:t>
            </a:r>
            <a:r>
              <a:rPr lang="en-US" b="1" dirty="0" smtClean="0">
                <a:sym typeface="Symbol"/>
              </a:rPr>
              <a:t>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k</a:t>
            </a:r>
            <a:endParaRPr lang="ru-RU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4716016" y="371703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ym typeface="Symbol"/>
              </a:rPr>
              <a:t>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k</a:t>
            </a:r>
            <a:r>
              <a:rPr lang="en-US" b="1" baseline="-25000" dirty="0" smtClean="0"/>
              <a:t> </a:t>
            </a:r>
            <a:r>
              <a:rPr lang="en-US" b="1" dirty="0" smtClean="0"/>
              <a:t> = x</a:t>
            </a:r>
            <a:r>
              <a:rPr lang="en-US" b="1" baseline="-25000" dirty="0" smtClean="0"/>
              <a:t>k+1</a:t>
            </a:r>
            <a:r>
              <a:rPr lang="en-US" b="1" dirty="0" smtClean="0"/>
              <a:t> – 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k</a:t>
            </a:r>
            <a:r>
              <a:rPr lang="en-US" b="1" dirty="0" smtClean="0"/>
              <a:t> </a:t>
            </a:r>
            <a:r>
              <a:rPr lang="ru-RU" sz="1600" dirty="0" smtClean="0"/>
              <a:t>длина отрезка </a:t>
            </a:r>
            <a:r>
              <a:rPr lang="en-US" dirty="0" smtClean="0"/>
              <a:t>[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k</a:t>
            </a:r>
            <a:r>
              <a:rPr lang="en-US" b="1" baseline="-25000" dirty="0" smtClean="0"/>
              <a:t> </a:t>
            </a:r>
            <a:r>
              <a:rPr lang="en-US" b="1" dirty="0" smtClean="0"/>
              <a:t>;x</a:t>
            </a:r>
            <a:r>
              <a:rPr lang="en-US" b="1" baseline="-25000" dirty="0" smtClean="0"/>
              <a:t>k+1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cxnSp>
        <p:nvCxnSpPr>
          <p:cNvPr id="84" name="Прямая соединительная линия 83"/>
          <p:cNvCxnSpPr>
            <a:stCxn id="80" idx="2"/>
            <a:endCxn id="80" idx="7"/>
          </p:cNvCxnSpPr>
          <p:nvPr/>
        </p:nvCxnSpPr>
        <p:spPr>
          <a:xfrm>
            <a:off x="2536371" y="2318657"/>
            <a:ext cx="291670" cy="97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олилиния 84"/>
          <p:cNvSpPr/>
          <p:nvPr/>
        </p:nvSpPr>
        <p:spPr>
          <a:xfrm>
            <a:off x="2535810" y="2215299"/>
            <a:ext cx="292231" cy="113122"/>
          </a:xfrm>
          <a:custGeom>
            <a:avLst/>
            <a:gdLst>
              <a:gd name="connsiteX0" fmla="*/ 0 w 292231"/>
              <a:gd name="connsiteY0" fmla="*/ 94268 h 113122"/>
              <a:gd name="connsiteX1" fmla="*/ 292231 w 292231"/>
              <a:gd name="connsiteY1" fmla="*/ 0 h 113122"/>
              <a:gd name="connsiteX2" fmla="*/ 282804 w 292231"/>
              <a:gd name="connsiteY2" fmla="*/ 113122 h 113122"/>
              <a:gd name="connsiteX3" fmla="*/ 0 w 292231"/>
              <a:gd name="connsiteY3" fmla="*/ 94268 h 113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31" h="113122">
                <a:moveTo>
                  <a:pt x="0" y="94268"/>
                </a:moveTo>
                <a:lnTo>
                  <a:pt x="292231" y="0"/>
                </a:lnTo>
                <a:lnTo>
                  <a:pt x="282804" y="113122"/>
                </a:lnTo>
                <a:lnTo>
                  <a:pt x="0" y="94268"/>
                </a:lnTo>
                <a:close/>
              </a:path>
            </a:pathLst>
          </a:custGeom>
          <a:solidFill>
            <a:srgbClr val="FFFF66">
              <a:alpha val="9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TextBox 85"/>
          <p:cNvSpPr txBox="1"/>
          <p:nvPr/>
        </p:nvSpPr>
        <p:spPr>
          <a:xfrm>
            <a:off x="4716016" y="4581128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Площадь прямоугольника приближенно равна площади к – го столбика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87" name="Рисунок 86" descr="dd36efffaae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869160"/>
            <a:ext cx="974482" cy="145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3" grpId="0"/>
      <p:bldP spid="44" grpId="0"/>
      <p:bldP spid="45" grpId="0" animBg="1"/>
      <p:bldP spid="47" grpId="0"/>
      <p:bldP spid="49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/>
      <p:bldP spid="80" grpId="0" animBg="1"/>
      <p:bldP spid="81" grpId="0"/>
      <p:bldP spid="82" grpId="0"/>
      <p:bldP spid="85" grpId="0" animBg="1"/>
      <p:bldP spid="8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Прямоугольник 83"/>
          <p:cNvSpPr/>
          <p:nvPr/>
        </p:nvSpPr>
        <p:spPr>
          <a:xfrm>
            <a:off x="5868144" y="5013176"/>
            <a:ext cx="2016224" cy="648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11FF-1AEA-4896-91E8-A7E74A5AC235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8C019-54BE-4D1D-BFA8-11472E333B52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601814" y="1609453"/>
            <a:ext cx="3970186" cy="3282808"/>
            <a:chOff x="601814" y="1609453"/>
            <a:chExt cx="3970186" cy="3282808"/>
          </a:xfrm>
        </p:grpSpPr>
        <p:cxnSp>
          <p:nvCxnSpPr>
            <p:cNvPr id="5" name="Прямая со стрелкой 4"/>
            <p:cNvCxnSpPr/>
            <p:nvPr/>
          </p:nvCxnSpPr>
          <p:spPr>
            <a:xfrm>
              <a:off x="683568" y="4437112"/>
              <a:ext cx="3888432" cy="0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/>
            <p:cNvCxnSpPr/>
            <p:nvPr/>
          </p:nvCxnSpPr>
          <p:spPr>
            <a:xfrm flipV="1">
              <a:off x="1691680" y="1628800"/>
              <a:ext cx="0" cy="3240360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683568" y="4149080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652340" y="3863947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683568" y="4725144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645263" y="3560204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640021" y="3248076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618304" y="2958209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601814" y="2646082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17803" y="2333954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35614" y="2021827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618039" y="1714636"/>
              <a:ext cx="38164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1403648" y="1628800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3346515" y="1629891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1977543" y="1639846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2262433" y="1632505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2535810" y="1609453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2799761" y="1630920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3073138" y="1627514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797385" y="1651901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1116854" y="1625192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3626928" y="1618135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V="1">
              <a:off x="3923928" y="1628800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4194928" y="1630128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4458878" y="1634563"/>
              <a:ext cx="0" cy="3240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Прямая со стрелкой 29"/>
          <p:cNvCxnSpPr/>
          <p:nvPr/>
        </p:nvCxnSpPr>
        <p:spPr>
          <a:xfrm>
            <a:off x="755576" y="4437112"/>
            <a:ext cx="3816424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1403648" y="1484784"/>
            <a:ext cx="0" cy="324036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115616" y="407707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V="1">
            <a:off x="3923928" y="1484784"/>
            <a:ext cx="0" cy="324036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51920" y="407707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b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5" name="Полилиния 34"/>
          <p:cNvSpPr/>
          <p:nvPr/>
        </p:nvSpPr>
        <p:spPr>
          <a:xfrm>
            <a:off x="827584" y="1844824"/>
            <a:ext cx="3646714" cy="1437427"/>
          </a:xfrm>
          <a:custGeom>
            <a:avLst/>
            <a:gdLst>
              <a:gd name="connsiteX0" fmla="*/ 0 w 3646714"/>
              <a:gd name="connsiteY0" fmla="*/ 1437427 h 1437427"/>
              <a:gd name="connsiteX1" fmla="*/ 65314 w 3646714"/>
              <a:gd name="connsiteY1" fmla="*/ 1361227 h 1437427"/>
              <a:gd name="connsiteX2" fmla="*/ 130628 w 3646714"/>
              <a:gd name="connsiteY2" fmla="*/ 1317684 h 1437427"/>
              <a:gd name="connsiteX3" fmla="*/ 163285 w 3646714"/>
              <a:gd name="connsiteY3" fmla="*/ 1295913 h 1437427"/>
              <a:gd name="connsiteX4" fmla="*/ 228600 w 3646714"/>
              <a:gd name="connsiteY4" fmla="*/ 1252370 h 1437427"/>
              <a:gd name="connsiteX5" fmla="*/ 283028 w 3646714"/>
              <a:gd name="connsiteY5" fmla="*/ 1208827 h 1437427"/>
              <a:gd name="connsiteX6" fmla="*/ 315685 w 3646714"/>
              <a:gd name="connsiteY6" fmla="*/ 1197941 h 1437427"/>
              <a:gd name="connsiteX7" fmla="*/ 337457 w 3646714"/>
              <a:gd name="connsiteY7" fmla="*/ 1176170 h 1437427"/>
              <a:gd name="connsiteX8" fmla="*/ 413657 w 3646714"/>
              <a:gd name="connsiteY8" fmla="*/ 1132627 h 1437427"/>
              <a:gd name="connsiteX9" fmla="*/ 478971 w 3646714"/>
              <a:gd name="connsiteY9" fmla="*/ 1089084 h 1437427"/>
              <a:gd name="connsiteX10" fmla="*/ 511628 w 3646714"/>
              <a:gd name="connsiteY10" fmla="*/ 1067313 h 1437427"/>
              <a:gd name="connsiteX11" fmla="*/ 533400 w 3646714"/>
              <a:gd name="connsiteY11" fmla="*/ 1045541 h 1437427"/>
              <a:gd name="connsiteX12" fmla="*/ 566057 w 3646714"/>
              <a:gd name="connsiteY12" fmla="*/ 1034655 h 1437427"/>
              <a:gd name="connsiteX13" fmla="*/ 587828 w 3646714"/>
              <a:gd name="connsiteY13" fmla="*/ 1001998 h 1437427"/>
              <a:gd name="connsiteX14" fmla="*/ 620485 w 3646714"/>
              <a:gd name="connsiteY14" fmla="*/ 991113 h 1437427"/>
              <a:gd name="connsiteX15" fmla="*/ 642257 w 3646714"/>
              <a:gd name="connsiteY15" fmla="*/ 969341 h 1437427"/>
              <a:gd name="connsiteX16" fmla="*/ 674914 w 3646714"/>
              <a:gd name="connsiteY16" fmla="*/ 958455 h 1437427"/>
              <a:gd name="connsiteX17" fmla="*/ 740228 w 3646714"/>
              <a:gd name="connsiteY17" fmla="*/ 914913 h 1437427"/>
              <a:gd name="connsiteX18" fmla="*/ 805542 w 3646714"/>
              <a:gd name="connsiteY18" fmla="*/ 882255 h 1437427"/>
              <a:gd name="connsiteX19" fmla="*/ 849085 w 3646714"/>
              <a:gd name="connsiteY19" fmla="*/ 860484 h 1437427"/>
              <a:gd name="connsiteX20" fmla="*/ 914400 w 3646714"/>
              <a:gd name="connsiteY20" fmla="*/ 816941 h 1437427"/>
              <a:gd name="connsiteX21" fmla="*/ 957942 w 3646714"/>
              <a:gd name="connsiteY21" fmla="*/ 795170 h 1437427"/>
              <a:gd name="connsiteX22" fmla="*/ 990600 w 3646714"/>
              <a:gd name="connsiteY22" fmla="*/ 784284 h 1437427"/>
              <a:gd name="connsiteX23" fmla="*/ 1023257 w 3646714"/>
              <a:gd name="connsiteY23" fmla="*/ 762513 h 1437427"/>
              <a:gd name="connsiteX24" fmla="*/ 1045028 w 3646714"/>
              <a:gd name="connsiteY24" fmla="*/ 740741 h 1437427"/>
              <a:gd name="connsiteX25" fmla="*/ 1077685 w 3646714"/>
              <a:gd name="connsiteY25" fmla="*/ 729855 h 1437427"/>
              <a:gd name="connsiteX26" fmla="*/ 1110342 w 3646714"/>
              <a:gd name="connsiteY26" fmla="*/ 708084 h 1437427"/>
              <a:gd name="connsiteX27" fmla="*/ 1175657 w 3646714"/>
              <a:gd name="connsiteY27" fmla="*/ 686313 h 1437427"/>
              <a:gd name="connsiteX28" fmla="*/ 1230085 w 3646714"/>
              <a:gd name="connsiteY28" fmla="*/ 642770 h 1437427"/>
              <a:gd name="connsiteX29" fmla="*/ 1295400 w 3646714"/>
              <a:gd name="connsiteY29" fmla="*/ 620998 h 1437427"/>
              <a:gd name="connsiteX30" fmla="*/ 1371600 w 3646714"/>
              <a:gd name="connsiteY30" fmla="*/ 577455 h 1437427"/>
              <a:gd name="connsiteX31" fmla="*/ 1491342 w 3646714"/>
              <a:gd name="connsiteY31" fmla="*/ 544798 h 1437427"/>
              <a:gd name="connsiteX32" fmla="*/ 1524000 w 3646714"/>
              <a:gd name="connsiteY32" fmla="*/ 533913 h 1437427"/>
              <a:gd name="connsiteX33" fmla="*/ 1600200 w 3646714"/>
              <a:gd name="connsiteY33" fmla="*/ 512141 h 1437427"/>
              <a:gd name="connsiteX34" fmla="*/ 1643742 w 3646714"/>
              <a:gd name="connsiteY34" fmla="*/ 490370 h 1437427"/>
              <a:gd name="connsiteX35" fmla="*/ 1741714 w 3646714"/>
              <a:gd name="connsiteY35" fmla="*/ 457713 h 1437427"/>
              <a:gd name="connsiteX36" fmla="*/ 1774371 w 3646714"/>
              <a:gd name="connsiteY36" fmla="*/ 446827 h 1437427"/>
              <a:gd name="connsiteX37" fmla="*/ 1807028 w 3646714"/>
              <a:gd name="connsiteY37" fmla="*/ 435941 h 1437427"/>
              <a:gd name="connsiteX38" fmla="*/ 1894114 w 3646714"/>
              <a:gd name="connsiteY38" fmla="*/ 414170 h 1437427"/>
              <a:gd name="connsiteX39" fmla="*/ 1959428 w 3646714"/>
              <a:gd name="connsiteY39" fmla="*/ 392398 h 1437427"/>
              <a:gd name="connsiteX40" fmla="*/ 2002971 w 3646714"/>
              <a:gd name="connsiteY40" fmla="*/ 381513 h 1437427"/>
              <a:gd name="connsiteX41" fmla="*/ 2068285 w 3646714"/>
              <a:gd name="connsiteY41" fmla="*/ 359741 h 1437427"/>
              <a:gd name="connsiteX42" fmla="*/ 2111828 w 3646714"/>
              <a:gd name="connsiteY42" fmla="*/ 348855 h 1437427"/>
              <a:gd name="connsiteX43" fmla="*/ 2188028 w 3646714"/>
              <a:gd name="connsiteY43" fmla="*/ 327084 h 1437427"/>
              <a:gd name="connsiteX44" fmla="*/ 2253342 w 3646714"/>
              <a:gd name="connsiteY44" fmla="*/ 316198 h 1437427"/>
              <a:gd name="connsiteX45" fmla="*/ 2318657 w 3646714"/>
              <a:gd name="connsiteY45" fmla="*/ 294427 h 1437427"/>
              <a:gd name="connsiteX46" fmla="*/ 2373085 w 3646714"/>
              <a:gd name="connsiteY46" fmla="*/ 283541 h 1437427"/>
              <a:gd name="connsiteX47" fmla="*/ 2438400 w 3646714"/>
              <a:gd name="connsiteY47" fmla="*/ 272655 h 1437427"/>
              <a:gd name="connsiteX48" fmla="*/ 2503714 w 3646714"/>
              <a:gd name="connsiteY48" fmla="*/ 250884 h 1437427"/>
              <a:gd name="connsiteX49" fmla="*/ 2536371 w 3646714"/>
              <a:gd name="connsiteY49" fmla="*/ 239998 h 1437427"/>
              <a:gd name="connsiteX50" fmla="*/ 2590800 w 3646714"/>
              <a:gd name="connsiteY50" fmla="*/ 229113 h 1437427"/>
              <a:gd name="connsiteX51" fmla="*/ 2634342 w 3646714"/>
              <a:gd name="connsiteY51" fmla="*/ 218227 h 1437427"/>
              <a:gd name="connsiteX52" fmla="*/ 2699657 w 3646714"/>
              <a:gd name="connsiteY52" fmla="*/ 207341 h 1437427"/>
              <a:gd name="connsiteX53" fmla="*/ 2775857 w 3646714"/>
              <a:gd name="connsiteY53" fmla="*/ 185570 h 1437427"/>
              <a:gd name="connsiteX54" fmla="*/ 2852057 w 3646714"/>
              <a:gd name="connsiteY54" fmla="*/ 174684 h 1437427"/>
              <a:gd name="connsiteX55" fmla="*/ 2928257 w 3646714"/>
              <a:gd name="connsiteY55" fmla="*/ 152913 h 1437427"/>
              <a:gd name="connsiteX56" fmla="*/ 2960914 w 3646714"/>
              <a:gd name="connsiteY56" fmla="*/ 142027 h 1437427"/>
              <a:gd name="connsiteX57" fmla="*/ 3048000 w 3646714"/>
              <a:gd name="connsiteY57" fmla="*/ 120255 h 1437427"/>
              <a:gd name="connsiteX58" fmla="*/ 3091542 w 3646714"/>
              <a:gd name="connsiteY58" fmla="*/ 109370 h 1437427"/>
              <a:gd name="connsiteX59" fmla="*/ 3135085 w 3646714"/>
              <a:gd name="connsiteY59" fmla="*/ 98484 h 1437427"/>
              <a:gd name="connsiteX60" fmla="*/ 3189514 w 3646714"/>
              <a:gd name="connsiteY60" fmla="*/ 87598 h 1437427"/>
              <a:gd name="connsiteX61" fmla="*/ 3276600 w 3646714"/>
              <a:gd name="connsiteY61" fmla="*/ 65827 h 1437427"/>
              <a:gd name="connsiteX62" fmla="*/ 3331028 w 3646714"/>
              <a:gd name="connsiteY62" fmla="*/ 54941 h 1437427"/>
              <a:gd name="connsiteX63" fmla="*/ 3429000 w 3646714"/>
              <a:gd name="connsiteY63" fmla="*/ 33170 h 1437427"/>
              <a:gd name="connsiteX64" fmla="*/ 3516085 w 3646714"/>
              <a:gd name="connsiteY64" fmla="*/ 22284 h 1437427"/>
              <a:gd name="connsiteX65" fmla="*/ 3570514 w 3646714"/>
              <a:gd name="connsiteY65" fmla="*/ 11398 h 1437427"/>
              <a:gd name="connsiteX66" fmla="*/ 3635828 w 3646714"/>
              <a:gd name="connsiteY66" fmla="*/ 513 h 1437427"/>
              <a:gd name="connsiteX67" fmla="*/ 3646714 w 3646714"/>
              <a:gd name="connsiteY67" fmla="*/ 513 h 1437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646714" h="1437427">
                <a:moveTo>
                  <a:pt x="0" y="1437427"/>
                </a:moveTo>
                <a:cubicBezTo>
                  <a:pt x="19698" y="1407880"/>
                  <a:pt x="33637" y="1382345"/>
                  <a:pt x="65314" y="1361227"/>
                </a:cubicBezTo>
                <a:lnTo>
                  <a:pt x="130628" y="1317684"/>
                </a:lnTo>
                <a:cubicBezTo>
                  <a:pt x="141514" y="1310427"/>
                  <a:pt x="154034" y="1305164"/>
                  <a:pt x="163285" y="1295913"/>
                </a:cubicBezTo>
                <a:cubicBezTo>
                  <a:pt x="196532" y="1262666"/>
                  <a:pt x="175877" y="1278731"/>
                  <a:pt x="228600" y="1252370"/>
                </a:cubicBezTo>
                <a:cubicBezTo>
                  <a:pt x="248851" y="1232118"/>
                  <a:pt x="255562" y="1222560"/>
                  <a:pt x="283028" y="1208827"/>
                </a:cubicBezTo>
                <a:cubicBezTo>
                  <a:pt x="293291" y="1203695"/>
                  <a:pt x="304799" y="1201570"/>
                  <a:pt x="315685" y="1197941"/>
                </a:cubicBezTo>
                <a:cubicBezTo>
                  <a:pt x="322942" y="1190684"/>
                  <a:pt x="329443" y="1182581"/>
                  <a:pt x="337457" y="1176170"/>
                </a:cubicBezTo>
                <a:cubicBezTo>
                  <a:pt x="363105" y="1155652"/>
                  <a:pt x="383852" y="1147529"/>
                  <a:pt x="413657" y="1132627"/>
                </a:cubicBezTo>
                <a:cubicBezTo>
                  <a:pt x="475562" y="1070722"/>
                  <a:pt x="415956" y="1120591"/>
                  <a:pt x="478971" y="1089084"/>
                </a:cubicBezTo>
                <a:cubicBezTo>
                  <a:pt x="490673" y="1083233"/>
                  <a:pt x="501412" y="1075486"/>
                  <a:pt x="511628" y="1067313"/>
                </a:cubicBezTo>
                <a:cubicBezTo>
                  <a:pt x="519642" y="1060902"/>
                  <a:pt x="524599" y="1050822"/>
                  <a:pt x="533400" y="1045541"/>
                </a:cubicBezTo>
                <a:cubicBezTo>
                  <a:pt x="543239" y="1039637"/>
                  <a:pt x="555171" y="1038284"/>
                  <a:pt x="566057" y="1034655"/>
                </a:cubicBezTo>
                <a:cubicBezTo>
                  <a:pt x="573314" y="1023769"/>
                  <a:pt x="577612" y="1010171"/>
                  <a:pt x="587828" y="1001998"/>
                </a:cubicBezTo>
                <a:cubicBezTo>
                  <a:pt x="596788" y="994830"/>
                  <a:pt x="610646" y="997016"/>
                  <a:pt x="620485" y="991113"/>
                </a:cubicBezTo>
                <a:cubicBezTo>
                  <a:pt x="629286" y="985833"/>
                  <a:pt x="633456" y="974622"/>
                  <a:pt x="642257" y="969341"/>
                </a:cubicBezTo>
                <a:cubicBezTo>
                  <a:pt x="652096" y="963437"/>
                  <a:pt x="664883" y="964028"/>
                  <a:pt x="674914" y="958455"/>
                </a:cubicBezTo>
                <a:cubicBezTo>
                  <a:pt x="697787" y="945748"/>
                  <a:pt x="715405" y="923188"/>
                  <a:pt x="740228" y="914913"/>
                </a:cubicBezTo>
                <a:cubicBezTo>
                  <a:pt x="800106" y="894953"/>
                  <a:pt x="746452" y="916021"/>
                  <a:pt x="805542" y="882255"/>
                </a:cubicBezTo>
                <a:cubicBezTo>
                  <a:pt x="819631" y="874204"/>
                  <a:pt x="835170" y="868833"/>
                  <a:pt x="849085" y="860484"/>
                </a:cubicBezTo>
                <a:cubicBezTo>
                  <a:pt x="871522" y="847022"/>
                  <a:pt x="890996" y="828643"/>
                  <a:pt x="914400" y="816941"/>
                </a:cubicBezTo>
                <a:cubicBezTo>
                  <a:pt x="928914" y="809684"/>
                  <a:pt x="943027" y="801562"/>
                  <a:pt x="957942" y="795170"/>
                </a:cubicBezTo>
                <a:cubicBezTo>
                  <a:pt x="968489" y="790650"/>
                  <a:pt x="980337" y="789416"/>
                  <a:pt x="990600" y="784284"/>
                </a:cubicBezTo>
                <a:cubicBezTo>
                  <a:pt x="1002302" y="778433"/>
                  <a:pt x="1013041" y="770686"/>
                  <a:pt x="1023257" y="762513"/>
                </a:cubicBezTo>
                <a:cubicBezTo>
                  <a:pt x="1031271" y="756102"/>
                  <a:pt x="1036227" y="746022"/>
                  <a:pt x="1045028" y="740741"/>
                </a:cubicBezTo>
                <a:cubicBezTo>
                  <a:pt x="1054867" y="734837"/>
                  <a:pt x="1067422" y="734987"/>
                  <a:pt x="1077685" y="729855"/>
                </a:cubicBezTo>
                <a:cubicBezTo>
                  <a:pt x="1089387" y="724004"/>
                  <a:pt x="1098387" y="713397"/>
                  <a:pt x="1110342" y="708084"/>
                </a:cubicBezTo>
                <a:cubicBezTo>
                  <a:pt x="1131313" y="698764"/>
                  <a:pt x="1175657" y="686313"/>
                  <a:pt x="1175657" y="686313"/>
                </a:cubicBezTo>
                <a:cubicBezTo>
                  <a:pt x="1193753" y="668216"/>
                  <a:pt x="1205365" y="653757"/>
                  <a:pt x="1230085" y="642770"/>
                </a:cubicBezTo>
                <a:cubicBezTo>
                  <a:pt x="1251056" y="633449"/>
                  <a:pt x="1276305" y="633728"/>
                  <a:pt x="1295400" y="620998"/>
                </a:cubicBezTo>
                <a:cubicBezTo>
                  <a:pt x="1328195" y="599135"/>
                  <a:pt x="1332932" y="594027"/>
                  <a:pt x="1371600" y="577455"/>
                </a:cubicBezTo>
                <a:cubicBezTo>
                  <a:pt x="1404537" y="563339"/>
                  <a:pt x="1466417" y="553105"/>
                  <a:pt x="1491342" y="544798"/>
                </a:cubicBezTo>
                <a:cubicBezTo>
                  <a:pt x="1502228" y="541170"/>
                  <a:pt x="1512967" y="537065"/>
                  <a:pt x="1524000" y="533913"/>
                </a:cubicBezTo>
                <a:cubicBezTo>
                  <a:pt x="1551615" y="526023"/>
                  <a:pt x="1574103" y="523325"/>
                  <a:pt x="1600200" y="512141"/>
                </a:cubicBezTo>
                <a:cubicBezTo>
                  <a:pt x="1615115" y="505749"/>
                  <a:pt x="1628675" y="496397"/>
                  <a:pt x="1643742" y="490370"/>
                </a:cubicBezTo>
                <a:cubicBezTo>
                  <a:pt x="1643779" y="490355"/>
                  <a:pt x="1725366" y="463162"/>
                  <a:pt x="1741714" y="457713"/>
                </a:cubicBezTo>
                <a:lnTo>
                  <a:pt x="1774371" y="446827"/>
                </a:lnTo>
                <a:cubicBezTo>
                  <a:pt x="1785257" y="443198"/>
                  <a:pt x="1795896" y="438724"/>
                  <a:pt x="1807028" y="435941"/>
                </a:cubicBezTo>
                <a:cubicBezTo>
                  <a:pt x="1836057" y="428684"/>
                  <a:pt x="1865728" y="423632"/>
                  <a:pt x="1894114" y="414170"/>
                </a:cubicBezTo>
                <a:cubicBezTo>
                  <a:pt x="1915885" y="406913"/>
                  <a:pt x="1937164" y="397964"/>
                  <a:pt x="1959428" y="392398"/>
                </a:cubicBezTo>
                <a:cubicBezTo>
                  <a:pt x="1973942" y="388770"/>
                  <a:pt x="1988641" y="385812"/>
                  <a:pt x="2002971" y="381513"/>
                </a:cubicBezTo>
                <a:cubicBezTo>
                  <a:pt x="2024952" y="374919"/>
                  <a:pt x="2046021" y="365307"/>
                  <a:pt x="2068285" y="359741"/>
                </a:cubicBezTo>
                <a:cubicBezTo>
                  <a:pt x="2082799" y="356112"/>
                  <a:pt x="2097443" y="352965"/>
                  <a:pt x="2111828" y="348855"/>
                </a:cubicBezTo>
                <a:cubicBezTo>
                  <a:pt x="2160237" y="335024"/>
                  <a:pt x="2131320" y="338426"/>
                  <a:pt x="2188028" y="327084"/>
                </a:cubicBezTo>
                <a:cubicBezTo>
                  <a:pt x="2209671" y="322755"/>
                  <a:pt x="2231929" y="321551"/>
                  <a:pt x="2253342" y="316198"/>
                </a:cubicBezTo>
                <a:cubicBezTo>
                  <a:pt x="2275606" y="310632"/>
                  <a:pt x="2296153" y="298928"/>
                  <a:pt x="2318657" y="294427"/>
                </a:cubicBezTo>
                <a:lnTo>
                  <a:pt x="2373085" y="283541"/>
                </a:lnTo>
                <a:cubicBezTo>
                  <a:pt x="2394801" y="279593"/>
                  <a:pt x="2416987" y="278008"/>
                  <a:pt x="2438400" y="272655"/>
                </a:cubicBezTo>
                <a:cubicBezTo>
                  <a:pt x="2460664" y="267089"/>
                  <a:pt x="2481943" y="258141"/>
                  <a:pt x="2503714" y="250884"/>
                </a:cubicBezTo>
                <a:cubicBezTo>
                  <a:pt x="2514600" y="247255"/>
                  <a:pt x="2525119" y="242248"/>
                  <a:pt x="2536371" y="239998"/>
                </a:cubicBezTo>
                <a:cubicBezTo>
                  <a:pt x="2554514" y="236370"/>
                  <a:pt x="2572738" y="233127"/>
                  <a:pt x="2590800" y="229113"/>
                </a:cubicBezTo>
                <a:cubicBezTo>
                  <a:pt x="2605404" y="225868"/>
                  <a:pt x="2619672" y="221161"/>
                  <a:pt x="2634342" y="218227"/>
                </a:cubicBezTo>
                <a:cubicBezTo>
                  <a:pt x="2655985" y="213898"/>
                  <a:pt x="2677885" y="210970"/>
                  <a:pt x="2699657" y="207341"/>
                </a:cubicBezTo>
                <a:cubicBezTo>
                  <a:pt x="2727642" y="198012"/>
                  <a:pt x="2745779" y="191039"/>
                  <a:pt x="2775857" y="185570"/>
                </a:cubicBezTo>
                <a:cubicBezTo>
                  <a:pt x="2801101" y="180980"/>
                  <a:pt x="2826657" y="178313"/>
                  <a:pt x="2852057" y="174684"/>
                </a:cubicBezTo>
                <a:cubicBezTo>
                  <a:pt x="2930357" y="148583"/>
                  <a:pt x="2832576" y="180250"/>
                  <a:pt x="2928257" y="152913"/>
                </a:cubicBezTo>
                <a:cubicBezTo>
                  <a:pt x="2939290" y="149761"/>
                  <a:pt x="2949844" y="145046"/>
                  <a:pt x="2960914" y="142027"/>
                </a:cubicBezTo>
                <a:cubicBezTo>
                  <a:pt x="2989782" y="134154"/>
                  <a:pt x="3018971" y="127512"/>
                  <a:pt x="3048000" y="120255"/>
                </a:cubicBezTo>
                <a:lnTo>
                  <a:pt x="3091542" y="109370"/>
                </a:lnTo>
                <a:cubicBezTo>
                  <a:pt x="3106056" y="105741"/>
                  <a:pt x="3120414" y="101418"/>
                  <a:pt x="3135085" y="98484"/>
                </a:cubicBezTo>
                <a:cubicBezTo>
                  <a:pt x="3153228" y="94855"/>
                  <a:pt x="3171485" y="91758"/>
                  <a:pt x="3189514" y="87598"/>
                </a:cubicBezTo>
                <a:cubicBezTo>
                  <a:pt x="3218670" y="80870"/>
                  <a:pt x="3247259" y="71695"/>
                  <a:pt x="3276600" y="65827"/>
                </a:cubicBezTo>
                <a:cubicBezTo>
                  <a:pt x="3294743" y="62198"/>
                  <a:pt x="3312967" y="58955"/>
                  <a:pt x="3331028" y="54941"/>
                </a:cubicBezTo>
                <a:cubicBezTo>
                  <a:pt x="3379798" y="44103"/>
                  <a:pt x="3375635" y="41380"/>
                  <a:pt x="3429000" y="33170"/>
                </a:cubicBezTo>
                <a:cubicBezTo>
                  <a:pt x="3457914" y="28722"/>
                  <a:pt x="3487171" y="26732"/>
                  <a:pt x="3516085" y="22284"/>
                </a:cubicBezTo>
                <a:cubicBezTo>
                  <a:pt x="3534372" y="19471"/>
                  <a:pt x="3552310" y="14708"/>
                  <a:pt x="3570514" y="11398"/>
                </a:cubicBezTo>
                <a:cubicBezTo>
                  <a:pt x="3592230" y="7450"/>
                  <a:pt x="3613978" y="3634"/>
                  <a:pt x="3635828" y="513"/>
                </a:cubicBezTo>
                <a:cubicBezTo>
                  <a:pt x="3639420" y="0"/>
                  <a:pt x="3643085" y="513"/>
                  <a:pt x="3646714" y="513"/>
                </a:cubicBezTo>
              </a:path>
            </a:pathLst>
          </a:cu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1979712" y="191683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 = </a:t>
            </a:r>
            <a:r>
              <a:rPr lang="en-US" b="1" dirty="0" smtClean="0">
                <a:solidFill>
                  <a:srgbClr val="C00000"/>
                </a:solidFill>
              </a:rPr>
              <a:t>f(x)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7" name="Полилиния 36"/>
          <p:cNvSpPr/>
          <p:nvPr/>
        </p:nvSpPr>
        <p:spPr>
          <a:xfrm>
            <a:off x="1404257" y="1956269"/>
            <a:ext cx="2536372" cy="2485102"/>
          </a:xfrm>
          <a:custGeom>
            <a:avLst/>
            <a:gdLst>
              <a:gd name="connsiteX0" fmla="*/ 0 w 2536372"/>
              <a:gd name="connsiteY0" fmla="*/ 2463331 h 2485102"/>
              <a:gd name="connsiteX1" fmla="*/ 0 w 2536372"/>
              <a:gd name="connsiteY1" fmla="*/ 2463331 h 2485102"/>
              <a:gd name="connsiteX2" fmla="*/ 0 w 2536372"/>
              <a:gd name="connsiteY2" fmla="*/ 917560 h 2485102"/>
              <a:gd name="connsiteX3" fmla="*/ 10886 w 2536372"/>
              <a:gd name="connsiteY3" fmla="*/ 917560 h 2485102"/>
              <a:gd name="connsiteX4" fmla="*/ 87086 w 2536372"/>
              <a:gd name="connsiteY4" fmla="*/ 841360 h 2485102"/>
              <a:gd name="connsiteX5" fmla="*/ 163286 w 2536372"/>
              <a:gd name="connsiteY5" fmla="*/ 808702 h 2485102"/>
              <a:gd name="connsiteX6" fmla="*/ 261257 w 2536372"/>
              <a:gd name="connsiteY6" fmla="*/ 754274 h 2485102"/>
              <a:gd name="connsiteX7" fmla="*/ 293914 w 2536372"/>
              <a:gd name="connsiteY7" fmla="*/ 721617 h 2485102"/>
              <a:gd name="connsiteX8" fmla="*/ 370114 w 2536372"/>
              <a:gd name="connsiteY8" fmla="*/ 688960 h 2485102"/>
              <a:gd name="connsiteX9" fmla="*/ 370114 w 2536372"/>
              <a:gd name="connsiteY9" fmla="*/ 688960 h 2485102"/>
              <a:gd name="connsiteX10" fmla="*/ 478972 w 2536372"/>
              <a:gd name="connsiteY10" fmla="*/ 667188 h 2485102"/>
              <a:gd name="connsiteX11" fmla="*/ 511629 w 2536372"/>
              <a:gd name="connsiteY11" fmla="*/ 656302 h 2485102"/>
              <a:gd name="connsiteX12" fmla="*/ 598714 w 2536372"/>
              <a:gd name="connsiteY12" fmla="*/ 580102 h 2485102"/>
              <a:gd name="connsiteX13" fmla="*/ 696686 w 2536372"/>
              <a:gd name="connsiteY13" fmla="*/ 525674 h 2485102"/>
              <a:gd name="connsiteX14" fmla="*/ 718457 w 2536372"/>
              <a:gd name="connsiteY14" fmla="*/ 503902 h 2485102"/>
              <a:gd name="connsiteX15" fmla="*/ 762000 w 2536372"/>
              <a:gd name="connsiteY15" fmla="*/ 493017 h 2485102"/>
              <a:gd name="connsiteX16" fmla="*/ 783772 w 2536372"/>
              <a:gd name="connsiteY16" fmla="*/ 482131 h 2485102"/>
              <a:gd name="connsiteX17" fmla="*/ 783772 w 2536372"/>
              <a:gd name="connsiteY17" fmla="*/ 482131 h 2485102"/>
              <a:gd name="connsiteX18" fmla="*/ 881743 w 2536372"/>
              <a:gd name="connsiteY18" fmla="*/ 460360 h 2485102"/>
              <a:gd name="connsiteX19" fmla="*/ 914400 w 2536372"/>
              <a:gd name="connsiteY19" fmla="*/ 449474 h 2485102"/>
              <a:gd name="connsiteX20" fmla="*/ 968829 w 2536372"/>
              <a:gd name="connsiteY20" fmla="*/ 438588 h 2485102"/>
              <a:gd name="connsiteX21" fmla="*/ 1066800 w 2536372"/>
              <a:gd name="connsiteY21" fmla="*/ 405931 h 2485102"/>
              <a:gd name="connsiteX22" fmla="*/ 1099457 w 2536372"/>
              <a:gd name="connsiteY22" fmla="*/ 395045 h 2485102"/>
              <a:gd name="connsiteX23" fmla="*/ 1153886 w 2536372"/>
              <a:gd name="connsiteY23" fmla="*/ 362388 h 2485102"/>
              <a:gd name="connsiteX24" fmla="*/ 1262743 w 2536372"/>
              <a:gd name="connsiteY24" fmla="*/ 307960 h 2485102"/>
              <a:gd name="connsiteX25" fmla="*/ 1284514 w 2536372"/>
              <a:gd name="connsiteY25" fmla="*/ 286188 h 2485102"/>
              <a:gd name="connsiteX26" fmla="*/ 1480457 w 2536372"/>
              <a:gd name="connsiteY26" fmla="*/ 264417 h 2485102"/>
              <a:gd name="connsiteX27" fmla="*/ 1480457 w 2536372"/>
              <a:gd name="connsiteY27" fmla="*/ 264417 h 2485102"/>
              <a:gd name="connsiteX28" fmla="*/ 1578429 w 2536372"/>
              <a:gd name="connsiteY28" fmla="*/ 242645 h 2485102"/>
              <a:gd name="connsiteX29" fmla="*/ 1643743 w 2536372"/>
              <a:gd name="connsiteY29" fmla="*/ 231760 h 2485102"/>
              <a:gd name="connsiteX30" fmla="*/ 1730829 w 2536372"/>
              <a:gd name="connsiteY30" fmla="*/ 209988 h 2485102"/>
              <a:gd name="connsiteX31" fmla="*/ 1807029 w 2536372"/>
              <a:gd name="connsiteY31" fmla="*/ 188217 h 2485102"/>
              <a:gd name="connsiteX32" fmla="*/ 1937657 w 2536372"/>
              <a:gd name="connsiteY32" fmla="*/ 166445 h 2485102"/>
              <a:gd name="connsiteX33" fmla="*/ 2002972 w 2536372"/>
              <a:gd name="connsiteY33" fmla="*/ 144674 h 2485102"/>
              <a:gd name="connsiteX34" fmla="*/ 2090057 w 2536372"/>
              <a:gd name="connsiteY34" fmla="*/ 122902 h 2485102"/>
              <a:gd name="connsiteX35" fmla="*/ 2133600 w 2536372"/>
              <a:gd name="connsiteY35" fmla="*/ 112017 h 2485102"/>
              <a:gd name="connsiteX36" fmla="*/ 2198914 w 2536372"/>
              <a:gd name="connsiteY36" fmla="*/ 90245 h 2485102"/>
              <a:gd name="connsiteX37" fmla="*/ 2231572 w 2536372"/>
              <a:gd name="connsiteY37" fmla="*/ 79360 h 2485102"/>
              <a:gd name="connsiteX38" fmla="*/ 2318657 w 2536372"/>
              <a:gd name="connsiteY38" fmla="*/ 57588 h 2485102"/>
              <a:gd name="connsiteX39" fmla="*/ 2362200 w 2536372"/>
              <a:gd name="connsiteY39" fmla="*/ 46702 h 2485102"/>
              <a:gd name="connsiteX40" fmla="*/ 2481943 w 2536372"/>
              <a:gd name="connsiteY40" fmla="*/ 14045 h 2485102"/>
              <a:gd name="connsiteX41" fmla="*/ 2536372 w 2536372"/>
              <a:gd name="connsiteY41" fmla="*/ 3160 h 2485102"/>
              <a:gd name="connsiteX42" fmla="*/ 2536372 w 2536372"/>
              <a:gd name="connsiteY42" fmla="*/ 3160 h 2485102"/>
              <a:gd name="connsiteX43" fmla="*/ 2525486 w 2536372"/>
              <a:gd name="connsiteY43" fmla="*/ 101131 h 2485102"/>
              <a:gd name="connsiteX44" fmla="*/ 2514600 w 2536372"/>
              <a:gd name="connsiteY44" fmla="*/ 144674 h 2485102"/>
              <a:gd name="connsiteX45" fmla="*/ 2514600 w 2536372"/>
              <a:gd name="connsiteY45" fmla="*/ 2485102 h 2485102"/>
              <a:gd name="connsiteX46" fmla="*/ 2514600 w 2536372"/>
              <a:gd name="connsiteY46" fmla="*/ 2485102 h 2485102"/>
              <a:gd name="connsiteX47" fmla="*/ 0 w 2536372"/>
              <a:gd name="connsiteY47" fmla="*/ 2463331 h 24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536372" h="2485102">
                <a:moveTo>
                  <a:pt x="0" y="2463331"/>
                </a:moveTo>
                <a:lnTo>
                  <a:pt x="0" y="2463331"/>
                </a:lnTo>
                <a:lnTo>
                  <a:pt x="0" y="917560"/>
                </a:lnTo>
                <a:lnTo>
                  <a:pt x="10886" y="917560"/>
                </a:lnTo>
                <a:cubicBezTo>
                  <a:pt x="36286" y="892160"/>
                  <a:pt x="59285" y="864107"/>
                  <a:pt x="87086" y="841360"/>
                </a:cubicBezTo>
                <a:cubicBezTo>
                  <a:pt x="133204" y="803627"/>
                  <a:pt x="120671" y="832377"/>
                  <a:pt x="163286" y="808702"/>
                </a:cubicBezTo>
                <a:cubicBezTo>
                  <a:pt x="275578" y="746318"/>
                  <a:pt x="187362" y="778906"/>
                  <a:pt x="261257" y="754274"/>
                </a:cubicBezTo>
                <a:cubicBezTo>
                  <a:pt x="272143" y="743388"/>
                  <a:pt x="280457" y="729093"/>
                  <a:pt x="293914" y="721617"/>
                </a:cubicBezTo>
                <a:cubicBezTo>
                  <a:pt x="399188" y="663131"/>
                  <a:pt x="335155" y="723919"/>
                  <a:pt x="370114" y="688960"/>
                </a:cubicBezTo>
                <a:lnTo>
                  <a:pt x="370114" y="688960"/>
                </a:lnTo>
                <a:cubicBezTo>
                  <a:pt x="406400" y="681703"/>
                  <a:pt x="442915" y="675509"/>
                  <a:pt x="478972" y="667188"/>
                </a:cubicBezTo>
                <a:cubicBezTo>
                  <a:pt x="490153" y="664608"/>
                  <a:pt x="501366" y="661434"/>
                  <a:pt x="511629" y="656302"/>
                </a:cubicBezTo>
                <a:cubicBezTo>
                  <a:pt x="576581" y="623826"/>
                  <a:pt x="513568" y="636864"/>
                  <a:pt x="598714" y="580102"/>
                </a:cubicBezTo>
                <a:cubicBezTo>
                  <a:pt x="673576" y="530195"/>
                  <a:pt x="639206" y="544835"/>
                  <a:pt x="696686" y="525674"/>
                </a:cubicBezTo>
                <a:cubicBezTo>
                  <a:pt x="703943" y="518417"/>
                  <a:pt x="709277" y="508492"/>
                  <a:pt x="718457" y="503902"/>
                </a:cubicBezTo>
                <a:cubicBezTo>
                  <a:pt x="731838" y="497211"/>
                  <a:pt x="747807" y="497748"/>
                  <a:pt x="762000" y="493017"/>
                </a:cubicBezTo>
                <a:cubicBezTo>
                  <a:pt x="769698" y="490451"/>
                  <a:pt x="776515" y="485760"/>
                  <a:pt x="783772" y="482131"/>
                </a:cubicBezTo>
                <a:lnTo>
                  <a:pt x="783772" y="482131"/>
                </a:lnTo>
                <a:cubicBezTo>
                  <a:pt x="816429" y="474874"/>
                  <a:pt x="849288" y="468474"/>
                  <a:pt x="881743" y="460360"/>
                </a:cubicBezTo>
                <a:cubicBezTo>
                  <a:pt x="892875" y="457577"/>
                  <a:pt x="903268" y="452257"/>
                  <a:pt x="914400" y="449474"/>
                </a:cubicBezTo>
                <a:cubicBezTo>
                  <a:pt x="932350" y="444986"/>
                  <a:pt x="950979" y="443456"/>
                  <a:pt x="968829" y="438588"/>
                </a:cubicBezTo>
                <a:cubicBezTo>
                  <a:pt x="968848" y="438583"/>
                  <a:pt x="1050462" y="411377"/>
                  <a:pt x="1066800" y="405931"/>
                </a:cubicBezTo>
                <a:lnTo>
                  <a:pt x="1099457" y="395045"/>
                </a:lnTo>
                <a:cubicBezTo>
                  <a:pt x="1148304" y="346200"/>
                  <a:pt x="1090294" y="397718"/>
                  <a:pt x="1153886" y="362388"/>
                </a:cubicBezTo>
                <a:cubicBezTo>
                  <a:pt x="1259923" y="303478"/>
                  <a:pt x="1177649" y="329232"/>
                  <a:pt x="1262743" y="307960"/>
                </a:cubicBezTo>
                <a:cubicBezTo>
                  <a:pt x="1270000" y="300703"/>
                  <a:pt x="1275334" y="290778"/>
                  <a:pt x="1284514" y="286188"/>
                </a:cubicBezTo>
                <a:cubicBezTo>
                  <a:pt x="1355594" y="250648"/>
                  <a:pt x="1394318" y="264417"/>
                  <a:pt x="1480457" y="264417"/>
                </a:cubicBezTo>
                <a:lnTo>
                  <a:pt x="1480457" y="264417"/>
                </a:lnTo>
                <a:cubicBezTo>
                  <a:pt x="1513114" y="257160"/>
                  <a:pt x="1545625" y="249206"/>
                  <a:pt x="1578429" y="242645"/>
                </a:cubicBezTo>
                <a:cubicBezTo>
                  <a:pt x="1600072" y="238316"/>
                  <a:pt x="1622161" y="236385"/>
                  <a:pt x="1643743" y="231760"/>
                </a:cubicBezTo>
                <a:cubicBezTo>
                  <a:pt x="1673001" y="225490"/>
                  <a:pt x="1702442" y="219450"/>
                  <a:pt x="1730829" y="209988"/>
                </a:cubicBezTo>
                <a:cubicBezTo>
                  <a:pt x="1767202" y="197863"/>
                  <a:pt x="1766014" y="197331"/>
                  <a:pt x="1807029" y="188217"/>
                </a:cubicBezTo>
                <a:cubicBezTo>
                  <a:pt x="1864341" y="175481"/>
                  <a:pt x="1874032" y="175534"/>
                  <a:pt x="1937657" y="166445"/>
                </a:cubicBezTo>
                <a:cubicBezTo>
                  <a:pt x="1959429" y="159188"/>
                  <a:pt x="1980708" y="150240"/>
                  <a:pt x="2002972" y="144674"/>
                </a:cubicBezTo>
                <a:lnTo>
                  <a:pt x="2090057" y="122902"/>
                </a:lnTo>
                <a:cubicBezTo>
                  <a:pt x="2104571" y="119273"/>
                  <a:pt x="2119407" y="116748"/>
                  <a:pt x="2133600" y="112017"/>
                </a:cubicBezTo>
                <a:lnTo>
                  <a:pt x="2198914" y="90245"/>
                </a:lnTo>
                <a:cubicBezTo>
                  <a:pt x="2209800" y="86616"/>
                  <a:pt x="2220440" y="82143"/>
                  <a:pt x="2231572" y="79360"/>
                </a:cubicBezTo>
                <a:lnTo>
                  <a:pt x="2318657" y="57588"/>
                </a:lnTo>
                <a:cubicBezTo>
                  <a:pt x="2333171" y="53959"/>
                  <a:pt x="2348007" y="51433"/>
                  <a:pt x="2362200" y="46702"/>
                </a:cubicBezTo>
                <a:cubicBezTo>
                  <a:pt x="2502308" y="0"/>
                  <a:pt x="2358860" y="44815"/>
                  <a:pt x="2481943" y="14045"/>
                </a:cubicBezTo>
                <a:cubicBezTo>
                  <a:pt x="2534664" y="865"/>
                  <a:pt x="2494790" y="3160"/>
                  <a:pt x="2536372" y="3160"/>
                </a:cubicBezTo>
                <a:lnTo>
                  <a:pt x="2536372" y="3160"/>
                </a:lnTo>
                <a:cubicBezTo>
                  <a:pt x="2532743" y="35817"/>
                  <a:pt x="2530482" y="68655"/>
                  <a:pt x="2525486" y="101131"/>
                </a:cubicBezTo>
                <a:cubicBezTo>
                  <a:pt x="2523211" y="115918"/>
                  <a:pt x="2514668" y="129713"/>
                  <a:pt x="2514600" y="144674"/>
                </a:cubicBezTo>
                <a:cubicBezTo>
                  <a:pt x="2511038" y="924809"/>
                  <a:pt x="2514600" y="1704959"/>
                  <a:pt x="2514600" y="2485102"/>
                </a:cubicBezTo>
                <a:lnTo>
                  <a:pt x="2514600" y="2485102"/>
                </a:lnTo>
                <a:lnTo>
                  <a:pt x="0" y="2463331"/>
                </a:lnTo>
                <a:close/>
              </a:path>
            </a:pathLst>
          </a:cu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4211960" y="4365104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х</a:t>
            </a:r>
            <a:endParaRPr lang="ru-RU" sz="2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403648" y="1556792"/>
            <a:ext cx="216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</a:t>
            </a:r>
            <a:endParaRPr lang="ru-RU" sz="2000" b="1" dirty="0"/>
          </a:p>
        </p:txBody>
      </p:sp>
      <p:sp>
        <p:nvSpPr>
          <p:cNvPr id="40" name="Овал 39"/>
          <p:cNvSpPr/>
          <p:nvPr/>
        </p:nvSpPr>
        <p:spPr>
          <a:xfrm>
            <a:off x="1382486" y="4412906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1663013" y="4399519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1925960" y="4407903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2239144" y="4405401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497899" y="4402899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2767541" y="4411283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3058953" y="4419667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3317709" y="439539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3587350" y="440797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3893840" y="4405469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1043608" y="436510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r>
              <a:rPr lang="ru-RU" baseline="-25000" dirty="0" smtClean="0"/>
              <a:t>0 </a:t>
            </a:r>
            <a:r>
              <a:rPr lang="ru-RU" dirty="0" smtClean="0"/>
              <a:t>  х</a:t>
            </a:r>
            <a:r>
              <a:rPr lang="ru-RU" baseline="-25000" dirty="0" smtClean="0"/>
              <a:t>1</a:t>
            </a:r>
            <a:r>
              <a:rPr lang="ru-RU" dirty="0" smtClean="0"/>
              <a:t>  х</a:t>
            </a:r>
            <a:r>
              <a:rPr lang="ru-RU" baseline="-25000" dirty="0" smtClean="0"/>
              <a:t>2</a:t>
            </a:r>
            <a:r>
              <a:rPr lang="en-US" baseline="-25000" dirty="0" smtClean="0"/>
              <a:t>    </a:t>
            </a:r>
            <a:r>
              <a:rPr lang="ru-RU" dirty="0" smtClean="0"/>
              <a:t> </a:t>
            </a:r>
            <a:r>
              <a:rPr lang="en-US" dirty="0" smtClean="0"/>
              <a:t>   </a:t>
            </a:r>
            <a:r>
              <a:rPr lang="ru-RU" dirty="0" err="1" smtClean="0"/>
              <a:t>х</a:t>
            </a:r>
            <a:r>
              <a:rPr lang="ru-RU" baseline="-25000" dirty="0" err="1" smtClean="0"/>
              <a:t>к</a:t>
            </a:r>
            <a:r>
              <a:rPr lang="ru-RU" dirty="0" smtClean="0"/>
              <a:t> х</a:t>
            </a:r>
            <a:r>
              <a:rPr lang="ru-RU" baseline="-25000" dirty="0" smtClean="0"/>
              <a:t>к=1</a:t>
            </a:r>
            <a:r>
              <a:rPr lang="en-US" baseline="-25000" dirty="0" smtClean="0"/>
              <a:t>         </a:t>
            </a:r>
            <a:r>
              <a:rPr lang="ru-RU" dirty="0" smtClean="0"/>
              <a:t> </a:t>
            </a:r>
            <a:r>
              <a:rPr lang="ru-RU" dirty="0" err="1" smtClean="0"/>
              <a:t>х</a:t>
            </a:r>
            <a:r>
              <a:rPr lang="en-US" baseline="-25000" dirty="0"/>
              <a:t>n</a:t>
            </a:r>
            <a:r>
              <a:rPr lang="ru-RU" baseline="-25000" dirty="0" smtClean="0"/>
              <a:t>-1</a:t>
            </a:r>
            <a:r>
              <a:rPr lang="en-US" baseline="-25000" dirty="0" smtClean="0"/>
              <a:t>   </a:t>
            </a:r>
            <a:r>
              <a:rPr lang="ru-RU" dirty="0" err="1" smtClean="0"/>
              <a:t>х</a:t>
            </a:r>
            <a:r>
              <a:rPr lang="en-US" baseline="-25000" dirty="0" smtClean="0"/>
              <a:t>n </a:t>
            </a:r>
            <a:endParaRPr lang="ru-RU" dirty="0"/>
          </a:p>
        </p:txBody>
      </p:sp>
      <p:cxnSp>
        <p:nvCxnSpPr>
          <p:cNvPr id="51" name="Прямая соединительная линия 50"/>
          <p:cNvCxnSpPr>
            <a:endCxn id="37" idx="7"/>
          </p:cNvCxnSpPr>
          <p:nvPr/>
        </p:nvCxnSpPr>
        <p:spPr>
          <a:xfrm flipV="1">
            <a:off x="1691680" y="2677886"/>
            <a:ext cx="6491" cy="168721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1979712" y="2558143"/>
            <a:ext cx="1488" cy="183799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 flipV="1">
            <a:off x="2264229" y="2416629"/>
            <a:ext cx="5882" cy="199201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2536371" y="2296886"/>
            <a:ext cx="3381" cy="210344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2787622" y="2231571"/>
            <a:ext cx="10007" cy="222156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V="1">
            <a:off x="3059832" y="2166257"/>
            <a:ext cx="9939" cy="222988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 flipV="1">
            <a:off x="3331029" y="2090057"/>
            <a:ext cx="16835" cy="230608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endCxn id="37" idx="37"/>
          </p:cNvCxnSpPr>
          <p:nvPr/>
        </p:nvCxnSpPr>
        <p:spPr>
          <a:xfrm flipH="1" flipV="1">
            <a:off x="3635829" y="2035629"/>
            <a:ext cx="67" cy="2360509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endCxn id="59" idx="7"/>
          </p:cNvCxnSpPr>
          <p:nvPr/>
        </p:nvCxnSpPr>
        <p:spPr>
          <a:xfrm>
            <a:off x="2536371" y="2318657"/>
            <a:ext cx="291670" cy="97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37" idx="2"/>
          </p:cNvCxnSpPr>
          <p:nvPr/>
        </p:nvCxnSpPr>
        <p:spPr>
          <a:xfrm>
            <a:off x="1404257" y="2873829"/>
            <a:ext cx="2939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37" idx="7"/>
            <a:endCxn id="37" idx="11"/>
          </p:cNvCxnSpPr>
          <p:nvPr/>
        </p:nvCxnSpPr>
        <p:spPr>
          <a:xfrm flipV="1">
            <a:off x="1698171" y="2667000"/>
            <a:ext cx="304800" cy="108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>
            <a:stCxn id="37" idx="12"/>
            <a:endCxn id="37" idx="18"/>
          </p:cNvCxnSpPr>
          <p:nvPr/>
        </p:nvCxnSpPr>
        <p:spPr>
          <a:xfrm flipV="1">
            <a:off x="2002971" y="2525486"/>
            <a:ext cx="261258" cy="108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>
            <a:stCxn id="35" idx="31"/>
            <a:endCxn id="37" idx="22"/>
          </p:cNvCxnSpPr>
          <p:nvPr/>
        </p:nvCxnSpPr>
        <p:spPr>
          <a:xfrm>
            <a:off x="2318926" y="2389622"/>
            <a:ext cx="228331" cy="161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stCxn id="37" idx="26"/>
            <a:endCxn id="37" idx="29"/>
          </p:cNvCxnSpPr>
          <p:nvPr/>
        </p:nvCxnSpPr>
        <p:spPr>
          <a:xfrm>
            <a:off x="2884714" y="2220686"/>
            <a:ext cx="1959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endCxn id="37" idx="32"/>
          </p:cNvCxnSpPr>
          <p:nvPr/>
        </p:nvCxnSpPr>
        <p:spPr>
          <a:xfrm flipV="1">
            <a:off x="3080657" y="2122714"/>
            <a:ext cx="261257" cy="326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>
            <a:stCxn id="35" idx="49"/>
            <a:endCxn id="37" idx="37"/>
          </p:cNvCxnSpPr>
          <p:nvPr/>
        </p:nvCxnSpPr>
        <p:spPr>
          <a:xfrm flipV="1">
            <a:off x="3363954" y="2068286"/>
            <a:ext cx="282760" cy="165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>
            <a:stCxn id="37" idx="37"/>
            <a:endCxn id="37" idx="43"/>
          </p:cNvCxnSpPr>
          <p:nvPr/>
        </p:nvCxnSpPr>
        <p:spPr>
          <a:xfrm flipV="1">
            <a:off x="3635829" y="2024743"/>
            <a:ext cx="283028" cy="108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755576" y="332656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Площадь  </a:t>
            </a:r>
            <a:r>
              <a:rPr lang="en-US" b="1" i="1" dirty="0" smtClean="0"/>
              <a:t> S </a:t>
            </a:r>
            <a:r>
              <a:rPr lang="ru-RU" b="1" i="1" dirty="0" smtClean="0"/>
              <a:t>заданной криволинейной трапеции приближенно равна площади </a:t>
            </a:r>
            <a:r>
              <a:rPr lang="en-US" b="1" i="1" dirty="0" err="1" smtClean="0"/>
              <a:t>S</a:t>
            </a:r>
            <a:r>
              <a:rPr lang="en-US" b="1" i="1" baseline="-25000" dirty="0" err="1" smtClean="0"/>
              <a:t>n</a:t>
            </a:r>
            <a:r>
              <a:rPr lang="en-US" b="1" i="1" dirty="0" smtClean="0"/>
              <a:t> </a:t>
            </a:r>
            <a:r>
              <a:rPr lang="ru-RU" b="1" i="1" dirty="0" smtClean="0"/>
              <a:t>ступенчатой фигуры, составленной из </a:t>
            </a:r>
            <a:r>
              <a:rPr lang="en-US" b="1" i="1" dirty="0" smtClean="0"/>
              <a:t> n </a:t>
            </a:r>
            <a:r>
              <a:rPr lang="ru-RU" b="1" i="1" dirty="0" smtClean="0"/>
              <a:t>прямоугольников</a:t>
            </a:r>
            <a:endParaRPr lang="ru-RU" b="1" i="1" dirty="0"/>
          </a:p>
        </p:txBody>
      </p:sp>
      <p:sp>
        <p:nvSpPr>
          <p:cNvPr id="82" name="TextBox 81"/>
          <p:cNvSpPr txBox="1"/>
          <p:nvPr/>
        </p:nvSpPr>
        <p:spPr>
          <a:xfrm>
            <a:off x="4572000" y="1556793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</a:t>
            </a:r>
            <a:r>
              <a:rPr lang="en-US" b="1" baseline="-25000" dirty="0" err="1" smtClean="0"/>
              <a:t>n</a:t>
            </a:r>
            <a:r>
              <a:rPr lang="en-US" b="1" dirty="0" smtClean="0"/>
              <a:t> = f(x</a:t>
            </a:r>
            <a:r>
              <a:rPr lang="en-US" b="1" baseline="-25000" dirty="0"/>
              <a:t>0</a:t>
            </a:r>
            <a:r>
              <a:rPr lang="en-US" b="1" dirty="0" smtClean="0"/>
              <a:t> ) </a:t>
            </a:r>
            <a:r>
              <a:rPr lang="en-US" b="1" dirty="0" smtClean="0">
                <a:sym typeface="Symbol"/>
              </a:rPr>
              <a:t></a:t>
            </a:r>
            <a:r>
              <a:rPr lang="en-US" b="1" dirty="0" smtClean="0"/>
              <a:t>x</a:t>
            </a:r>
            <a:r>
              <a:rPr lang="en-US" b="1" baseline="-25000" dirty="0" smtClean="0"/>
              <a:t>0</a:t>
            </a:r>
            <a:r>
              <a:rPr lang="en-US" b="1" dirty="0" smtClean="0"/>
              <a:t> +f(x</a:t>
            </a:r>
            <a:r>
              <a:rPr lang="en-US" b="1" baseline="-25000" dirty="0" smtClean="0"/>
              <a:t>1</a:t>
            </a:r>
            <a:r>
              <a:rPr lang="en-US" b="1" dirty="0" smtClean="0"/>
              <a:t>) </a:t>
            </a:r>
            <a:r>
              <a:rPr lang="en-US" b="1" dirty="0" smtClean="0">
                <a:sym typeface="Symbol"/>
              </a:rPr>
              <a:t></a:t>
            </a:r>
            <a:r>
              <a:rPr lang="en-US" b="1" dirty="0" smtClean="0"/>
              <a:t>x</a:t>
            </a:r>
            <a:r>
              <a:rPr lang="en-US" b="1" baseline="-25000" dirty="0" smtClean="0"/>
              <a:t>1</a:t>
            </a:r>
            <a:r>
              <a:rPr lang="en-US" b="1" dirty="0" smtClean="0"/>
              <a:t> +f(x</a:t>
            </a:r>
            <a:r>
              <a:rPr lang="en-US" b="1" baseline="-25000" dirty="0" smtClean="0"/>
              <a:t>2</a:t>
            </a:r>
            <a:r>
              <a:rPr lang="en-US" b="1" dirty="0" smtClean="0"/>
              <a:t>) </a:t>
            </a:r>
            <a:r>
              <a:rPr lang="en-US" b="1" dirty="0" smtClean="0">
                <a:sym typeface="Symbol"/>
              </a:rPr>
              <a:t></a:t>
            </a:r>
            <a:r>
              <a:rPr lang="en-US" b="1" dirty="0" smtClean="0"/>
              <a:t>x</a:t>
            </a:r>
            <a:r>
              <a:rPr lang="en-US" b="1" baseline="-25000" dirty="0" smtClean="0"/>
              <a:t>2</a:t>
            </a:r>
            <a:r>
              <a:rPr lang="en-US" b="1" dirty="0" smtClean="0"/>
              <a:t> + …+  + f(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k</a:t>
            </a:r>
            <a:r>
              <a:rPr lang="en-US" b="1" dirty="0" smtClean="0"/>
              <a:t> ) </a:t>
            </a:r>
            <a:r>
              <a:rPr lang="en-US" b="1" dirty="0" smtClean="0">
                <a:sym typeface="Symbol"/>
              </a:rPr>
              <a:t>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k</a:t>
            </a:r>
            <a:r>
              <a:rPr lang="en-US" b="1" dirty="0"/>
              <a:t> </a:t>
            </a:r>
            <a:r>
              <a:rPr lang="en-US" b="1" dirty="0" smtClean="0"/>
              <a:t>+ … + f(x</a:t>
            </a:r>
            <a:r>
              <a:rPr lang="en-US" b="1" baseline="-25000" dirty="0" smtClean="0"/>
              <a:t>n-1</a:t>
            </a:r>
            <a:r>
              <a:rPr lang="en-US" b="1" dirty="0" smtClean="0"/>
              <a:t>) </a:t>
            </a:r>
            <a:r>
              <a:rPr lang="en-US" b="1" dirty="0" smtClean="0">
                <a:sym typeface="Symbol"/>
              </a:rPr>
              <a:t></a:t>
            </a:r>
            <a:r>
              <a:rPr lang="en-US" b="1" dirty="0" smtClean="0"/>
              <a:t>x</a:t>
            </a:r>
            <a:r>
              <a:rPr lang="en-US" b="1" baseline="-25000" dirty="0" smtClean="0"/>
              <a:t>n-1</a:t>
            </a:r>
            <a:endParaRPr lang="ru-RU" b="1" dirty="0" smtClean="0"/>
          </a:p>
        </p:txBody>
      </p:sp>
      <p:sp>
        <p:nvSpPr>
          <p:cNvPr id="83" name="TextBox 82"/>
          <p:cNvSpPr txBox="1"/>
          <p:nvPr/>
        </p:nvSpPr>
        <p:spPr>
          <a:xfrm>
            <a:off x="4716016" y="2348880"/>
            <a:ext cx="403244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 </a:t>
            </a:r>
            <a:r>
              <a:rPr lang="ru-RU" sz="2000" b="1" dirty="0" smtClean="0"/>
              <a:t>Итак, </a:t>
            </a:r>
            <a:r>
              <a:rPr lang="en-US" sz="2000" b="1" dirty="0" smtClean="0"/>
              <a:t>S </a:t>
            </a:r>
            <a:r>
              <a:rPr lang="en-US" sz="2000" b="1" dirty="0" smtClean="0">
                <a:sym typeface="Symbol"/>
              </a:rPr>
              <a:t> </a:t>
            </a:r>
            <a:r>
              <a:rPr lang="en-US" sz="2000" b="1" dirty="0" err="1" smtClean="0">
                <a:sym typeface="Symbol"/>
              </a:rPr>
              <a:t>S</a:t>
            </a:r>
            <a:r>
              <a:rPr lang="en-US" sz="2000" b="1" baseline="-25000" dirty="0" err="1" smtClean="0">
                <a:sym typeface="Symbol"/>
              </a:rPr>
              <a:t>n</a:t>
            </a:r>
            <a:r>
              <a:rPr lang="en-US" sz="2000" b="1" dirty="0" smtClean="0">
                <a:sym typeface="Symbol"/>
              </a:rPr>
              <a:t> </a:t>
            </a:r>
          </a:p>
          <a:p>
            <a:pPr algn="ctr"/>
            <a:r>
              <a:rPr lang="ru-RU" sz="2000" b="1" dirty="0" smtClean="0">
                <a:sym typeface="Symbol"/>
              </a:rPr>
              <a:t>Это равенство тем точнее, чем больше </a:t>
            </a:r>
            <a:r>
              <a:rPr lang="en-US" sz="2000" b="1" dirty="0" smtClean="0">
                <a:sym typeface="Symbol"/>
              </a:rPr>
              <a:t> n</a:t>
            </a:r>
            <a:r>
              <a:rPr lang="ru-RU" sz="2000" b="1" dirty="0" smtClean="0">
                <a:sym typeface="Symbol"/>
              </a:rPr>
              <a:t>.</a:t>
            </a:r>
          </a:p>
          <a:p>
            <a:pPr algn="ctr"/>
            <a:endParaRPr lang="ru-RU" sz="2000" b="1" dirty="0">
              <a:sym typeface="Symbol"/>
            </a:endParaRPr>
          </a:p>
          <a:p>
            <a:pPr algn="ctr"/>
            <a:r>
              <a:rPr lang="ru-RU" sz="2000" b="1" dirty="0" smtClean="0">
                <a:sym typeface="Symbol"/>
              </a:rPr>
              <a:t>Искомая площадь криволинейной трапеции равна пределу последовательности (</a:t>
            </a:r>
            <a:r>
              <a:rPr lang="en-US" sz="2000" b="1" dirty="0" err="1" smtClean="0">
                <a:sym typeface="Symbol"/>
              </a:rPr>
              <a:t>S</a:t>
            </a:r>
            <a:r>
              <a:rPr lang="en-US" sz="2000" b="1" baseline="-25000" dirty="0" err="1" smtClean="0">
                <a:sym typeface="Symbol"/>
              </a:rPr>
              <a:t>n</a:t>
            </a:r>
            <a:r>
              <a:rPr lang="en-US" sz="2000" b="1" dirty="0" smtClean="0">
                <a:sym typeface="Symbol"/>
              </a:rPr>
              <a:t> </a:t>
            </a:r>
            <a:r>
              <a:rPr lang="ru-RU" sz="2000" b="1" dirty="0" smtClean="0">
                <a:sym typeface="Symbol"/>
              </a:rPr>
              <a:t>)</a:t>
            </a:r>
          </a:p>
          <a:p>
            <a:pPr algn="ctr"/>
            <a:endParaRPr lang="ru-RU" sz="2000" b="1" dirty="0">
              <a:sym typeface="Symbol"/>
            </a:endParaRPr>
          </a:p>
          <a:p>
            <a:pPr algn="ctr"/>
            <a:r>
              <a:rPr lang="en-US" sz="2000" b="1" dirty="0" smtClean="0">
                <a:sym typeface="Symbol"/>
              </a:rPr>
              <a:t>S =  </a:t>
            </a:r>
            <a:r>
              <a:rPr lang="en-US" sz="2000" b="1" dirty="0" err="1" smtClean="0">
                <a:sym typeface="Symbol"/>
              </a:rPr>
              <a:t>lim</a:t>
            </a:r>
            <a:r>
              <a:rPr lang="en-US" sz="2000" b="1" dirty="0" smtClean="0">
                <a:sym typeface="Symbol"/>
              </a:rPr>
              <a:t> </a:t>
            </a:r>
            <a:r>
              <a:rPr lang="en-US" sz="2000" b="1" dirty="0" err="1" smtClean="0">
                <a:sym typeface="Symbol"/>
              </a:rPr>
              <a:t>S</a:t>
            </a:r>
            <a:r>
              <a:rPr lang="en-US" sz="2000" b="1" baseline="-25000" dirty="0" err="1" smtClean="0">
                <a:sym typeface="Symbol"/>
              </a:rPr>
              <a:t>n</a:t>
            </a:r>
            <a:r>
              <a:rPr lang="en-US" sz="2000" b="1" dirty="0" smtClean="0">
                <a:sym typeface="Symbol"/>
              </a:rPr>
              <a:t> </a:t>
            </a:r>
          </a:p>
          <a:p>
            <a:pPr algn="ctr"/>
            <a:r>
              <a:rPr lang="en-US" sz="2000" b="1" dirty="0">
                <a:sym typeface="Symbol"/>
              </a:rPr>
              <a:t> </a:t>
            </a:r>
            <a:r>
              <a:rPr lang="en-US" sz="2000" b="1" dirty="0" smtClean="0">
                <a:sym typeface="Symbol"/>
              </a:rPr>
              <a:t>       </a:t>
            </a:r>
            <a:r>
              <a:rPr lang="en-US" sz="2000" b="1" baseline="30000" dirty="0" smtClean="0">
                <a:sym typeface="Symbol"/>
              </a:rPr>
              <a:t>n</a:t>
            </a:r>
            <a:endParaRPr lang="ru-RU" sz="2000" b="1" dirty="0"/>
          </a:p>
        </p:txBody>
      </p:sp>
      <p:pic>
        <p:nvPicPr>
          <p:cNvPr id="85" name="Рисунок 84" descr="dd36efffaae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81128"/>
            <a:ext cx="122413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2" grpId="0"/>
      <p:bldP spid="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11FF-1AEA-4896-91E8-A7E74A5AC235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8C019-54BE-4D1D-BFA8-11472E333B5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43608" y="476672"/>
            <a:ext cx="770485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Математическое описание модели, построенной для функции у = </a:t>
            </a:r>
            <a:r>
              <a:rPr lang="en-US" sz="2000" b="1" i="1" dirty="0" smtClean="0">
                <a:solidFill>
                  <a:srgbClr val="7030A0"/>
                </a:solidFill>
              </a:rPr>
              <a:t> f(x) </a:t>
            </a:r>
            <a:r>
              <a:rPr lang="ru-RU" sz="2000" b="1" i="1" dirty="0" smtClean="0">
                <a:solidFill>
                  <a:srgbClr val="7030A0"/>
                </a:solidFill>
              </a:rPr>
              <a:t>, определенной на отрезке </a:t>
            </a:r>
            <a:r>
              <a:rPr lang="en-US" sz="2000" b="1" i="1" dirty="0" smtClean="0">
                <a:solidFill>
                  <a:srgbClr val="7030A0"/>
                </a:solidFill>
              </a:rPr>
              <a:t> [</a:t>
            </a:r>
            <a:r>
              <a:rPr lang="en-US" sz="2000" b="1" i="1" dirty="0" err="1" smtClean="0">
                <a:solidFill>
                  <a:srgbClr val="7030A0"/>
                </a:solidFill>
              </a:rPr>
              <a:t>a;b</a:t>
            </a:r>
            <a:r>
              <a:rPr lang="en-US" sz="2000" b="1" i="1" dirty="0" smtClean="0">
                <a:solidFill>
                  <a:srgbClr val="7030A0"/>
                </a:solidFill>
              </a:rPr>
              <a:t>]</a:t>
            </a:r>
            <a:r>
              <a:rPr lang="ru-RU" sz="2000" b="1" i="1" dirty="0" smtClean="0">
                <a:solidFill>
                  <a:srgbClr val="7030A0"/>
                </a:solidFill>
              </a:rPr>
              <a:t>: </a:t>
            </a:r>
          </a:p>
          <a:p>
            <a:r>
              <a:rPr lang="ru-RU" dirty="0"/>
              <a:t>	</a:t>
            </a:r>
            <a:r>
              <a:rPr lang="ru-RU" b="1" dirty="0" smtClean="0"/>
              <a:t>1) разбивают отрезок на </a:t>
            </a:r>
            <a:r>
              <a:rPr lang="en-US" b="1" dirty="0" smtClean="0"/>
              <a:t>n </a:t>
            </a:r>
            <a:r>
              <a:rPr lang="ru-RU" b="1" dirty="0" smtClean="0"/>
              <a:t>равных частей;</a:t>
            </a:r>
          </a:p>
          <a:p>
            <a:r>
              <a:rPr lang="ru-RU" b="1" dirty="0"/>
              <a:t>	</a:t>
            </a:r>
            <a:r>
              <a:rPr lang="ru-RU" b="1" dirty="0" smtClean="0"/>
              <a:t>2) составляют сумму </a:t>
            </a:r>
            <a:r>
              <a:rPr lang="en-US" b="1" dirty="0" err="1" smtClean="0"/>
              <a:t>S</a:t>
            </a:r>
            <a:r>
              <a:rPr lang="en-US" b="1" baseline="-25000" dirty="0" err="1" smtClean="0"/>
              <a:t>n</a:t>
            </a:r>
            <a:r>
              <a:rPr lang="en-US" b="1" dirty="0" smtClean="0"/>
              <a:t> = f(x</a:t>
            </a:r>
            <a:r>
              <a:rPr lang="en-US" b="1" baseline="-25000" dirty="0" smtClean="0"/>
              <a:t>0</a:t>
            </a:r>
            <a:r>
              <a:rPr lang="en-US" b="1" dirty="0" smtClean="0"/>
              <a:t> ) </a:t>
            </a:r>
            <a:r>
              <a:rPr lang="en-US" b="1" dirty="0" smtClean="0">
                <a:sym typeface="Symbol"/>
              </a:rPr>
              <a:t></a:t>
            </a:r>
            <a:r>
              <a:rPr lang="en-US" b="1" dirty="0" smtClean="0"/>
              <a:t>x</a:t>
            </a:r>
            <a:r>
              <a:rPr lang="en-US" b="1" baseline="-25000" dirty="0" smtClean="0"/>
              <a:t>0</a:t>
            </a:r>
            <a:r>
              <a:rPr lang="en-US" b="1" dirty="0" smtClean="0"/>
              <a:t> +f(x</a:t>
            </a:r>
            <a:r>
              <a:rPr lang="en-US" b="1" baseline="-25000" dirty="0" smtClean="0"/>
              <a:t>1</a:t>
            </a:r>
            <a:r>
              <a:rPr lang="en-US" b="1" dirty="0" smtClean="0"/>
              <a:t>) </a:t>
            </a:r>
            <a:r>
              <a:rPr lang="en-US" b="1" dirty="0" smtClean="0">
                <a:sym typeface="Symbol"/>
              </a:rPr>
              <a:t></a:t>
            </a:r>
            <a:r>
              <a:rPr lang="en-US" b="1" dirty="0" smtClean="0"/>
              <a:t>x</a:t>
            </a:r>
            <a:r>
              <a:rPr lang="en-US" b="1" baseline="-25000" dirty="0" smtClean="0"/>
              <a:t>1</a:t>
            </a:r>
            <a:r>
              <a:rPr lang="en-US" b="1" dirty="0" smtClean="0"/>
              <a:t> +f(x</a:t>
            </a:r>
            <a:r>
              <a:rPr lang="en-US" b="1" baseline="-25000" dirty="0" smtClean="0"/>
              <a:t>2</a:t>
            </a:r>
            <a:r>
              <a:rPr lang="en-US" b="1" dirty="0" smtClean="0"/>
              <a:t>) </a:t>
            </a:r>
            <a:r>
              <a:rPr lang="en-US" b="1" dirty="0" smtClean="0">
                <a:sym typeface="Symbol"/>
              </a:rPr>
              <a:t></a:t>
            </a:r>
            <a:r>
              <a:rPr lang="en-US" b="1" dirty="0" smtClean="0"/>
              <a:t>x</a:t>
            </a:r>
            <a:r>
              <a:rPr lang="en-US" b="1" baseline="-25000" dirty="0" smtClean="0"/>
              <a:t>2</a:t>
            </a:r>
            <a:r>
              <a:rPr lang="en-US" b="1" dirty="0" smtClean="0"/>
              <a:t> + …+</a:t>
            </a:r>
            <a:endParaRPr lang="ru-RU" b="1" dirty="0" smtClean="0"/>
          </a:p>
          <a:p>
            <a:r>
              <a:rPr lang="ru-RU" b="1" dirty="0"/>
              <a:t> </a:t>
            </a:r>
            <a:r>
              <a:rPr lang="ru-RU" b="1" dirty="0" smtClean="0"/>
              <a:t>                                                  </a:t>
            </a:r>
            <a:r>
              <a:rPr lang="en-US" b="1" dirty="0" smtClean="0"/>
              <a:t>  </a:t>
            </a:r>
            <a:r>
              <a:rPr lang="ru-RU" b="1" dirty="0" smtClean="0"/>
              <a:t> </a:t>
            </a:r>
            <a:r>
              <a:rPr lang="en-US" b="1" dirty="0" smtClean="0"/>
              <a:t>+ f(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k</a:t>
            </a:r>
            <a:r>
              <a:rPr lang="en-US" b="1" dirty="0" smtClean="0"/>
              <a:t> ) </a:t>
            </a:r>
            <a:r>
              <a:rPr lang="en-US" b="1" dirty="0" smtClean="0">
                <a:sym typeface="Symbol"/>
              </a:rPr>
              <a:t>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k</a:t>
            </a:r>
            <a:r>
              <a:rPr lang="en-US" b="1" dirty="0" smtClean="0"/>
              <a:t> + … + f(x</a:t>
            </a:r>
            <a:r>
              <a:rPr lang="en-US" b="1" baseline="-25000" dirty="0" smtClean="0"/>
              <a:t>n-1</a:t>
            </a:r>
            <a:r>
              <a:rPr lang="en-US" b="1" dirty="0" smtClean="0"/>
              <a:t>) </a:t>
            </a:r>
            <a:r>
              <a:rPr lang="en-US" b="1" dirty="0" smtClean="0">
                <a:sym typeface="Symbol"/>
              </a:rPr>
              <a:t></a:t>
            </a:r>
            <a:r>
              <a:rPr lang="en-US" b="1" dirty="0" smtClean="0"/>
              <a:t>x</a:t>
            </a:r>
            <a:r>
              <a:rPr lang="en-US" b="1" baseline="-25000" dirty="0" smtClean="0"/>
              <a:t>n-1</a:t>
            </a:r>
            <a:r>
              <a:rPr lang="ru-RU" b="1" dirty="0" smtClean="0"/>
              <a:t>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3) вычисляют  </a:t>
            </a:r>
            <a:r>
              <a:rPr lang="en-US" sz="2000" b="1" dirty="0" err="1">
                <a:solidFill>
                  <a:prstClr val="black"/>
                </a:solidFill>
                <a:sym typeface="Symbol"/>
              </a:rPr>
              <a:t>lim</a:t>
            </a:r>
            <a:r>
              <a:rPr lang="en-US" sz="2000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sym typeface="Symbol"/>
              </a:rPr>
              <a:t>S</a:t>
            </a:r>
            <a:r>
              <a:rPr lang="en-US" sz="2000" b="1" baseline="-25000" dirty="0" err="1" smtClean="0">
                <a:solidFill>
                  <a:prstClr val="black"/>
                </a:solidFill>
                <a:sym typeface="Symbol"/>
              </a:rPr>
              <a:t>n</a:t>
            </a:r>
            <a:r>
              <a:rPr lang="en-US" sz="2000" b="1" dirty="0" smtClean="0">
                <a:solidFill>
                  <a:prstClr val="black"/>
                </a:solidFill>
                <a:sym typeface="Symbol"/>
              </a:rPr>
              <a:t>        </a:t>
            </a:r>
            <a:endParaRPr lang="ru-RU" sz="2000" b="1" dirty="0" smtClean="0">
              <a:solidFill>
                <a:prstClr val="black"/>
              </a:solidFill>
              <a:sym typeface="Symbol"/>
            </a:endParaRPr>
          </a:p>
          <a:p>
            <a:r>
              <a:rPr lang="ru-RU" sz="2000" b="1" baseline="30000" dirty="0">
                <a:solidFill>
                  <a:prstClr val="black"/>
                </a:solidFill>
                <a:sym typeface="Symbol"/>
              </a:rPr>
              <a:t> </a:t>
            </a:r>
            <a:r>
              <a:rPr lang="ru-RU" sz="2000" b="1" baseline="30000" dirty="0" smtClean="0">
                <a:solidFill>
                  <a:prstClr val="black"/>
                </a:solidFill>
                <a:sym typeface="Symbol"/>
              </a:rPr>
              <a:t>                                                        </a:t>
            </a:r>
            <a:r>
              <a:rPr lang="en-US" sz="2000" b="1" baseline="30000" dirty="0" smtClean="0">
                <a:solidFill>
                  <a:prstClr val="black"/>
                </a:solidFill>
                <a:sym typeface="Symbol"/>
              </a:rPr>
              <a:t>n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2924944"/>
            <a:ext cx="763284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prstClr val="black"/>
                </a:solidFill>
                <a:sym typeface="Symbol"/>
              </a:rPr>
              <a:t>lim</a:t>
            </a:r>
            <a:r>
              <a:rPr lang="en-US" b="1" dirty="0">
                <a:solidFill>
                  <a:prstClr val="black"/>
                </a:solidFill>
                <a:sym typeface="Symbol"/>
              </a:rPr>
              <a:t> </a:t>
            </a:r>
            <a:r>
              <a:rPr lang="en-US" b="1" dirty="0" err="1" smtClean="0">
                <a:solidFill>
                  <a:prstClr val="black"/>
                </a:solidFill>
                <a:sym typeface="Symbol"/>
              </a:rPr>
              <a:t>S</a:t>
            </a:r>
            <a:r>
              <a:rPr lang="en-US" b="1" baseline="-25000" dirty="0" err="1" smtClean="0">
                <a:solidFill>
                  <a:prstClr val="black"/>
                </a:solidFill>
                <a:sym typeface="Symbol"/>
              </a:rPr>
              <a:t>n</a:t>
            </a:r>
            <a:r>
              <a:rPr lang="ru-RU" b="1" baseline="-25000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ru-RU" b="1" dirty="0" smtClean="0">
                <a:solidFill>
                  <a:prstClr val="black"/>
                </a:solidFill>
                <a:sym typeface="Symbol"/>
              </a:rPr>
              <a:t> называют определенным интегралом от функции </a:t>
            </a:r>
            <a:r>
              <a:rPr lang="ru-RU" b="1" i="1" dirty="0" smtClean="0">
                <a:solidFill>
                  <a:srgbClr val="7030A0"/>
                </a:solidFill>
              </a:rPr>
              <a:t>у = </a:t>
            </a:r>
            <a:r>
              <a:rPr lang="en-US" b="1" i="1" dirty="0" smtClean="0">
                <a:solidFill>
                  <a:srgbClr val="7030A0"/>
                </a:solidFill>
              </a:rPr>
              <a:t> f(x)</a:t>
            </a:r>
            <a:r>
              <a:rPr lang="en-US" b="1" dirty="0" smtClean="0">
                <a:solidFill>
                  <a:prstClr val="black"/>
                </a:solidFill>
                <a:sym typeface="Symbol"/>
              </a:rPr>
              <a:t>        </a:t>
            </a:r>
            <a:endParaRPr lang="ru-RU" b="1" dirty="0">
              <a:solidFill>
                <a:prstClr val="black"/>
              </a:solidFill>
              <a:sym typeface="Symbol"/>
            </a:endParaRPr>
          </a:p>
          <a:p>
            <a:r>
              <a:rPr lang="ru-RU" b="1" baseline="30000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en-US" b="1" baseline="30000" dirty="0">
                <a:solidFill>
                  <a:prstClr val="black"/>
                </a:solidFill>
                <a:sym typeface="Symbol"/>
              </a:rPr>
              <a:t>n</a:t>
            </a:r>
            <a:r>
              <a:rPr lang="en-US" b="1" baseline="30000" dirty="0" smtClean="0">
                <a:solidFill>
                  <a:prstClr val="black"/>
                </a:solidFill>
                <a:sym typeface="Symbol"/>
              </a:rPr>
              <a:t></a:t>
            </a:r>
            <a:r>
              <a:rPr lang="ru-RU" b="1" baseline="30000" dirty="0" smtClean="0">
                <a:solidFill>
                  <a:prstClr val="black"/>
                </a:solidFill>
                <a:sym typeface="Symbol"/>
              </a:rPr>
              <a:t>         </a:t>
            </a:r>
          </a:p>
          <a:p>
            <a:r>
              <a:rPr lang="ru-RU" b="1" dirty="0">
                <a:solidFill>
                  <a:prstClr val="black"/>
                </a:solidFill>
                <a:sym typeface="Symbol"/>
              </a:rPr>
              <a:t>п</a:t>
            </a:r>
            <a:r>
              <a:rPr lang="ru-RU" b="1" dirty="0" smtClean="0">
                <a:solidFill>
                  <a:prstClr val="black"/>
                </a:solidFill>
                <a:sym typeface="Symbol"/>
              </a:rPr>
              <a:t>о отрезку </a:t>
            </a:r>
            <a:r>
              <a:rPr lang="en-US" b="1" i="1" dirty="0" smtClean="0">
                <a:solidFill>
                  <a:srgbClr val="7030A0"/>
                </a:solidFill>
              </a:rPr>
              <a:t>[</a:t>
            </a:r>
            <a:r>
              <a:rPr lang="en-US" b="1" i="1" dirty="0" err="1" smtClean="0">
                <a:solidFill>
                  <a:srgbClr val="7030A0"/>
                </a:solidFill>
              </a:rPr>
              <a:t>a;b</a:t>
            </a:r>
            <a:r>
              <a:rPr lang="en-US" b="1" i="1" dirty="0" smtClean="0">
                <a:solidFill>
                  <a:srgbClr val="7030A0"/>
                </a:solidFill>
              </a:rPr>
              <a:t>]</a:t>
            </a:r>
            <a:r>
              <a:rPr lang="ru-RU" b="1" i="1" dirty="0" smtClean="0">
                <a:solidFill>
                  <a:srgbClr val="7030A0"/>
                </a:solidFill>
              </a:rPr>
              <a:t>. </a:t>
            </a:r>
          </a:p>
          <a:p>
            <a:endParaRPr lang="ru-RU" b="1" i="1" dirty="0">
              <a:solidFill>
                <a:srgbClr val="7030A0"/>
              </a:solidFill>
            </a:endParaRPr>
          </a:p>
          <a:p>
            <a:r>
              <a:rPr lang="ru-RU" b="1" i="1" dirty="0" smtClean="0">
                <a:solidFill>
                  <a:srgbClr val="7030A0"/>
                </a:solidFill>
              </a:rPr>
              <a:t>Обозначают :   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3645024"/>
            <a:ext cx="1905000" cy="17526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209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2209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051720" y="3429000"/>
            <a:ext cx="6480720" cy="216024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11FF-1AEA-4896-91E8-A7E74A5AC235}" type="datetime1">
              <a:rPr lang="ru-RU" smtClean="0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8C019-54BE-4D1D-BFA8-11472E333B5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04664"/>
            <a:ext cx="184916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76672"/>
            <a:ext cx="2444502" cy="1970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3528" y="285293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Исаак Ньютон (1643 – 1727)</a:t>
            </a:r>
          </a:p>
          <a:p>
            <a:pPr algn="ctr"/>
            <a:r>
              <a:rPr lang="ru-RU" dirty="0" smtClean="0"/>
              <a:t> – английский физик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08104" y="2564904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Готфрид Лейбниц(1646 – 1716)</a:t>
            </a:r>
          </a:p>
          <a:p>
            <a:pPr algn="ctr"/>
            <a:r>
              <a:rPr lang="ru-RU" dirty="0" smtClean="0"/>
              <a:t> –немецкий философ, математик и физик</a:t>
            </a:r>
            <a:endParaRPr lang="ru-RU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3501008"/>
            <a:ext cx="1905000" cy="17526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355976" y="4149080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= </a:t>
            </a:r>
            <a:r>
              <a:rPr lang="en-US" sz="2800" b="1" dirty="0" smtClean="0">
                <a:solidFill>
                  <a:srgbClr val="002060"/>
                </a:solidFill>
              </a:rPr>
              <a:t> F(x) |</a:t>
            </a:r>
            <a:r>
              <a:rPr lang="en-US" sz="2800" b="1" baseline="30000" dirty="0" err="1" smtClean="0">
                <a:solidFill>
                  <a:srgbClr val="002060"/>
                </a:solidFill>
              </a:rPr>
              <a:t>b</a:t>
            </a:r>
            <a:r>
              <a:rPr lang="en-US" sz="2800" b="1" baseline="-25000" dirty="0" err="1" smtClean="0">
                <a:solidFill>
                  <a:srgbClr val="002060"/>
                </a:solidFill>
              </a:rPr>
              <a:t>a</a:t>
            </a:r>
            <a:r>
              <a:rPr lang="en-US" sz="2800" b="1" baseline="-25000" dirty="0" smtClean="0">
                <a:solidFill>
                  <a:srgbClr val="002060"/>
                </a:solidFill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</a:rPr>
              <a:t> = F(b) – F (a)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- 2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- 20</Template>
  <TotalTime>129</TotalTime>
  <Words>303</Words>
  <Application>Microsoft Office PowerPoint</Application>
  <PresentationFormat>Экран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математика - 20</vt:lpstr>
      <vt:lpstr>Определенный интеграл</vt:lpstr>
      <vt:lpstr>Задача 1( о вычислении площади криволинейной трапеции)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Определенный интеграл</dc:title>
  <dc:creator>Admin</dc:creator>
  <dc:description>http;//aida.ucoz.ru</dc:description>
  <cp:lastModifiedBy>админ</cp:lastModifiedBy>
  <cp:revision>14</cp:revision>
  <dcterms:created xsi:type="dcterms:W3CDTF">2012-02-13T20:05:09Z</dcterms:created>
  <dcterms:modified xsi:type="dcterms:W3CDTF">2016-11-26T19:46:11Z</dcterms:modified>
</cp:coreProperties>
</file>