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76" r:id="rId2"/>
    <p:sldId id="262" r:id="rId3"/>
    <p:sldId id="277" r:id="rId4"/>
    <p:sldId id="278" r:id="rId5"/>
    <p:sldId id="279" r:id="rId6"/>
    <p:sldId id="281" r:id="rId7"/>
    <p:sldId id="274" r:id="rId8"/>
    <p:sldId id="272" r:id="rId9"/>
    <p:sldId id="25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308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9B35B9B-9280-44F1-A776-93C282220094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E6386F6-AAB7-48C7-AF11-CA4F685366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2369D3-56FA-43C7-BFD7-16C5F93093EB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E06EA-92A4-415B-888F-786A6492D2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F034EDFD-0F66-4839-AF0C-A6219E2F4911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4B092A69-8AA7-4CEA-997A-EA3626F369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A4BA84-F21F-4883-AC09-3F9829D7E6A6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84FC4F3-B2E0-43A2-816D-3D0F99A357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58E2BF-44A8-4E3E-827F-59C8BC478DAC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0604C3F-D936-46A8-ABDC-DCAC03C595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28453FE6-4C23-4573-B0C6-1A97448B55BE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9DEF038C-B01D-415D-956A-E23E72CF78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B3907261-4C1F-42D1-ABA9-DCA9587B84B3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89FF33AD-D956-4A9C-BB8F-A1BC4D4515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092D0-81FB-4756-A1A2-655DECB56198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8CE6DEE-3CBD-4983-BBB1-7055B1630B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25CC4D-C32E-485A-A211-4905E8087B79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34B7398-85B5-4A0E-AE85-7D219D6033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D337B3-E1BB-4418-9AE1-2B7F09178653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9F975F2-59C3-4F0F-B98E-B5A56443DF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0920E1DE-172E-4357-AC9F-98D3C5F587D5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0C3F1BFC-B219-40E8-9D81-2F740363AE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658E2BF-44A8-4E3E-827F-59C8BC478DAC}" type="datetimeFigureOut">
              <a:rPr lang="ru-RU" smtClean="0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0604C3F-D936-46A8-ABDC-DCAC03C595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800">
                <a:solidFill>
                  <a:srgbClr val="F2F2F2"/>
                </a:solidFill>
                <a:ea typeface="Calibri" pitchFamily="34" charset="0"/>
                <a:cs typeface="Times New Roman" pitchFamily="18" charset="0"/>
              </a:rPr>
              <a:t>FokinaLida.75@mail.ru</a:t>
            </a:r>
          </a:p>
        </p:txBody>
      </p:sp>
      <p:sp>
        <p:nvSpPr>
          <p:cNvPr id="11" name="Скругленный прямоугольник 10"/>
          <p:cNvSpPr/>
          <p:nvPr userDrawn="1"/>
        </p:nvSpPr>
        <p:spPr>
          <a:xfrm>
            <a:off x="179512" y="188640"/>
            <a:ext cx="8784976" cy="655272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 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3643314"/>
            <a:ext cx="3461514" cy="2429246"/>
          </a:xfrm>
        </p:spPr>
        <p:txBody>
          <a:bodyPr>
            <a:normAutofit fontScale="47500" lnSpcReduction="20000"/>
          </a:bodyPr>
          <a:lstStyle/>
          <a:p>
            <a:r>
              <a:rPr lang="ru-RU" sz="2000" b="1" dirty="0" smtClean="0"/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Цель исследования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– исследовать возможности использования нетрадиционных изобразительных техник в развитии и корректировке детско-родительских отношений.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Гипотеза исследования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– использование нетрадиционных изобразительных техник в образовательном процессе дошкольного образовательного учреждения способствует корректировке и развитию детско-родительских отношений.</a:t>
            </a:r>
          </a:p>
          <a:p>
            <a:pPr marL="0" indent="0">
              <a:buNone/>
            </a:pPr>
            <a:endParaRPr lang="ru-RU" sz="2800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1357297"/>
            <a:ext cx="564360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и коррекция отношений дошкольников и их родителей посредством использования нетрадиционных изобразительных техник</a:t>
            </a:r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AOK4Vmmp6s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0100" y="642918"/>
            <a:ext cx="2071702" cy="2852741"/>
          </a:xfrm>
          <a:prstGeom prst="rect">
            <a:avLst/>
          </a:prstGeom>
        </p:spPr>
      </p:pic>
      <p:pic>
        <p:nvPicPr>
          <p:cNvPr id="6" name="Picture 2" descr="C:\Users\Наталья\Desktop\49828_800x600_20130424_1551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429132"/>
            <a:ext cx="2786082" cy="20895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516612475"/>
      </p:ext>
    </p:extLst>
  </p:cSld>
  <p:clrMapOvr>
    <a:masterClrMapping/>
  </p:clrMapOvr>
  <p:transition advTm="221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44016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</a:p>
        </p:txBody>
      </p:sp>
      <p:sp>
        <p:nvSpPr>
          <p:cNvPr id="20483" name="Rectangle 3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229600" cy="40655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Под родительским отношением принято понимать «систему, или совокупность, родительского, эмоционального отношения к ребенку, восприятие ребенка родителем и способов поведения с ним».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 В основе выделения типов отношений лежит позиция родителей, особенности их установок, ценностей, целей и методов воспитания. Детско-родительские отношения составляют важнейшую подсистему отношений семьи как целостной системы, и могут рассматриваться как непрерывные, длительные и опосредованные возрастными особенностями ребенка и родителя отношения.</a:t>
            </a:r>
          </a:p>
          <a:p>
            <a:pPr eaLnBrk="1" hangingPunct="1">
              <a:lnSpc>
                <a:spcPct val="90000"/>
              </a:lnSpc>
              <a:buNone/>
            </a:pPr>
            <a:endParaRPr lang="ru-RU" sz="3300" i="1" dirty="0" smtClean="0"/>
          </a:p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endParaRPr lang="ru-RU" sz="3300" i="1" dirty="0" smtClean="0"/>
          </a:p>
        </p:txBody>
      </p:sp>
    </p:spTree>
    <p:custDataLst>
      <p:tags r:id="rId1"/>
    </p:custDataLst>
  </p:cSld>
  <p:clrMapOvr>
    <a:masterClrMapping/>
  </p:clrMapOvr>
  <p:transition advTm="33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3200" b="1" dirty="0" smtClean="0"/>
              <a:t>    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85720" y="1785926"/>
            <a:ext cx="8411424" cy="4296829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 У детей пятого года жизни интенсивно развиваются продуктивные виды деятельности, особенно изобразительная и конструктивная. Намного разнообразнее становятся сюжеты их рисунков и построек, хотя замыслы остаются ещё недостаточно отчётливыми и устойчивыми. Восприятие становится более расчленённым. Дети овладевают умением обследовать предметы, последовательно выделять в них отдельные части и устанавливать соотношение между ними.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 К основным видам нетрадиционных изобразительных техник относят: пальцевую живопись, восковую графику,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кляксографию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монотипию,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ниткографию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 Целью применения нетрадиционных изобразительных техник в работе с детьми среднего возраста является снятие нервно-психического и эмоционального напряжения. Программа использования нетрадиционных изобразительных техник является одним из способов наладить и развить дружеские отношения с ребенком на основе совместной художественной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4059644920"/>
      </p:ext>
    </p:extLst>
  </p:cSld>
  <p:clrMapOvr>
    <a:masterClrMapping/>
  </p:clrMapOvr>
  <p:transition advTm="4125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Замысел  и методика проведения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эксперимента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Экспериментальная часть исследования была направлена на практическое изучение возможностей развития и корректировки детско-родительских отношений средствами нетрадиционных техник - экспериментальное подтверждение гипотезы.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педагогический эксперимент, наблюдение, анкетирование.</a:t>
            </a:r>
          </a:p>
          <a:p>
            <a:endParaRPr lang="ru-RU" dirty="0"/>
          </a:p>
        </p:txBody>
      </p:sp>
    </p:spTree>
  </p:cSld>
  <p:clrMapOvr>
    <a:masterClrMapping/>
  </p:clrMapOvr>
  <p:transition advTm="2281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«Волшебное мастерство»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формировать у детей и родителей заинтересованность и желание участвовать в совместной деятельности.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оптимизация детско-родительских отношений;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гармонизация межличностных отношений в семьях.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Сопутствующая задача: развитие интереса детей и родителей к рисованию.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коррекции детско-родительских отношений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115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357166"/>
            <a:ext cx="81534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занятий  клуба: «дождливый весенний денек» , «бабочка», « рыбка в воде», «весеннее дерево»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Наталья\Desktop\tDeDbQPTrS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500570"/>
            <a:ext cx="2214578" cy="1660934"/>
          </a:xfrm>
          <a:prstGeom prst="rect">
            <a:avLst/>
          </a:prstGeom>
          <a:noFill/>
        </p:spPr>
      </p:pic>
      <p:pic>
        <p:nvPicPr>
          <p:cNvPr id="2051" name="Picture 3" descr="C:\Users\Наталья\Desktop\jxvwMizTn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357694"/>
            <a:ext cx="1571636" cy="2095514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YDsJKP5oPz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9" y="4186220"/>
            <a:ext cx="1571636" cy="2095515"/>
          </a:xfrm>
          <a:prstGeom prst="rect">
            <a:avLst/>
          </a:prstGeom>
          <a:noFill/>
        </p:spPr>
      </p:pic>
      <p:pic>
        <p:nvPicPr>
          <p:cNvPr id="2053" name="Picture 5" descr="IMG_157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946818"/>
            <a:ext cx="2571768" cy="193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IMG_157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1857364"/>
            <a:ext cx="2605115" cy="1955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IMG_157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1857364"/>
            <a:ext cx="2581954" cy="193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1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17"/>
            <a:ext cx="8229600" cy="79099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Взаимодействие с родителями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5072074"/>
            <a:ext cx="8229600" cy="105408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E:\Новая папка (4)\9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643050"/>
            <a:ext cx="1643074" cy="1232306"/>
          </a:xfrm>
          <a:prstGeom prst="rect">
            <a:avLst/>
          </a:prstGeom>
          <a:noFill/>
        </p:spPr>
      </p:pic>
      <p:pic>
        <p:nvPicPr>
          <p:cNvPr id="2053" name="Picture 5" descr="IMG_15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7" y="4214818"/>
            <a:ext cx="1905985" cy="1422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C:\Users\Наталья\Pictures\2015-11-23\IMG_14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1571612"/>
            <a:ext cx="1785950" cy="1339462"/>
          </a:xfrm>
          <a:prstGeom prst="rect">
            <a:avLst/>
          </a:prstGeom>
          <a:noFill/>
        </p:spPr>
      </p:pic>
      <p:pic>
        <p:nvPicPr>
          <p:cNvPr id="11" name="Рисунок 10" descr="изображения 05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1714488"/>
            <a:ext cx="1857388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45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4214818"/>
            <a:ext cx="1857388" cy="139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IMG_18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1643050"/>
            <a:ext cx="1857356" cy="139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IMG_183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5984" y="4214818"/>
            <a:ext cx="1785950" cy="134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изображения 00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4214818"/>
            <a:ext cx="1785950" cy="1344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39391662"/>
      </p:ext>
    </p:extLst>
  </p:cSld>
  <p:clrMapOvr>
    <a:masterClrMapping/>
  </p:clrMapOvr>
  <p:transition advTm="990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 rot="10800000" flipV="1">
            <a:off x="457200" y="928670"/>
            <a:ext cx="8229600" cy="235745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18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3" name="Rectangle 1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3714753"/>
            <a:ext cx="84149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28662" y="2071678"/>
            <a:ext cx="75724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9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экспериментальной проверки эффективности проекта показали, что отношения родителей и детей стали более доверительными, общение приняло новый виток, у детей повысилась творческая активность,  снизилось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психоэмоциональное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напряжние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у детей , так и у родителей.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69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59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образом, использование нетрадиционных техник рисования способствует развитию и корректировке детско-родительских отношений.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226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00338" y="333375"/>
            <a:ext cx="3816350" cy="37925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endParaRPr lang="ru-RU" sz="5400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 advTm="10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1030</TotalTime>
  <Words>203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   </vt:lpstr>
      <vt:lpstr>   </vt:lpstr>
      <vt:lpstr>     </vt:lpstr>
      <vt:lpstr>Замысел  и методика проведения эксперимента</vt:lpstr>
      <vt:lpstr>Проект «Волшебное мастерство»</vt:lpstr>
      <vt:lpstr>  результаты занятий  клуба: «дождливый весенний денек» , «бабочка», « рыбка в воде», «весеннее дерево» </vt:lpstr>
      <vt:lpstr>         Взаимодействие с родителями</vt:lpstr>
      <vt:lpstr>  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Наталья</cp:lastModifiedBy>
  <cp:revision>86</cp:revision>
  <dcterms:created xsi:type="dcterms:W3CDTF">2013-08-25T16:53:40Z</dcterms:created>
  <dcterms:modified xsi:type="dcterms:W3CDTF">2016-11-27T11:50:35Z</dcterms:modified>
</cp:coreProperties>
</file>