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007A37"/>
    <a:srgbClr val="D9D905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1A4D-FB27-427C-ABBF-EA73DEC639CB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6D4F-054A-44AE-A0D6-E25BE3AE9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00306"/>
            <a:ext cx="9144000" cy="2087823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Constantia" pitchFamily="18" charset="0"/>
                <a:cs typeface="Arial" pitchFamily="34" charset="0"/>
              </a:rPr>
              <a:t>Параллелепипеды.</a:t>
            </a:r>
            <a:br>
              <a:rPr lang="ru-RU" sz="3200" i="1" dirty="0" smtClean="0">
                <a:latin typeface="Constantia" pitchFamily="18" charset="0"/>
                <a:cs typeface="Arial" pitchFamily="34" charset="0"/>
              </a:rPr>
            </a:br>
            <a:r>
              <a:rPr lang="ru-RU" sz="3200" i="1" dirty="0" smtClean="0">
                <a:latin typeface="Constantia" pitchFamily="18" charset="0"/>
                <a:cs typeface="Arial" pitchFamily="34" charset="0"/>
              </a:rPr>
              <a:t> Прямоугольные параллелепипеды. </a:t>
            </a:r>
            <a:br>
              <a:rPr lang="ru-RU" sz="3200" i="1" dirty="0" smtClean="0">
                <a:latin typeface="Constantia" pitchFamily="18" charset="0"/>
                <a:cs typeface="Arial" pitchFamily="34" charset="0"/>
              </a:rPr>
            </a:br>
            <a:r>
              <a:rPr lang="ru-RU" sz="3200" i="1" dirty="0" smtClean="0">
                <a:latin typeface="Constantia" pitchFamily="18" charset="0"/>
                <a:cs typeface="Arial" pitchFamily="34" charset="0"/>
              </a:rPr>
              <a:t>Куб.</a:t>
            </a:r>
            <a:endParaRPr lang="ru-RU" sz="3200" i="1" dirty="0"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643314"/>
            <a:ext cx="1214446" cy="181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52"/>
            <a:ext cx="1621790" cy="290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72066" y="5380672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Работу подготовила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Коваленко Ирина Анатольевна, учитель математики школы №3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города Стародуба Брянской области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6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Сравните свое решение с предложенным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Решение.</a:t>
            </a:r>
          </a:p>
          <a:p>
            <a:r>
              <a:rPr lang="ru-RU" b="1" dirty="0" smtClean="0"/>
              <a:t>Пусть ребро куба равно а. Тогда </a:t>
            </a:r>
            <a:r>
              <a:rPr lang="ru-RU" sz="2800" b="1" dirty="0" smtClean="0"/>
              <a:t>В</a:t>
            </a:r>
            <a:r>
              <a:rPr lang="en-US" sz="2400" b="1" dirty="0" smtClean="0"/>
              <a:t>D</a:t>
            </a:r>
            <a:r>
              <a:rPr lang="en-US" sz="2800" b="1" dirty="0" smtClean="0"/>
              <a:t>=</a:t>
            </a:r>
            <a:r>
              <a:rPr lang="ru-RU" sz="2800" b="1" dirty="0" smtClean="0"/>
              <a:t>а</a:t>
            </a:r>
            <a:r>
              <a:rPr lang="ru-RU" sz="2800" b="1" dirty="0" smtClean="0">
                <a:sym typeface="Symbol"/>
              </a:rPr>
              <a:t>2. Так как </a:t>
            </a:r>
            <a:r>
              <a:rPr lang="en-US" sz="2400" b="1" dirty="0" smtClean="0"/>
              <a:t>DD</a:t>
            </a:r>
            <a:r>
              <a:rPr lang="ru-RU" sz="2400" b="1" baseline="-25000" dirty="0" smtClean="0"/>
              <a:t>1</a:t>
            </a:r>
            <a:r>
              <a:rPr lang="ru-RU" sz="2800" b="1" dirty="0" smtClean="0">
                <a:sym typeface="Symbol"/>
              </a:rPr>
              <a:t>(АВС), то прямая В</a:t>
            </a:r>
            <a:r>
              <a:rPr lang="en-US" sz="2400" b="1" dirty="0" smtClean="0"/>
              <a:t>D</a:t>
            </a:r>
            <a:r>
              <a:rPr lang="ru-RU" sz="2400" b="1" dirty="0" smtClean="0"/>
              <a:t> </a:t>
            </a:r>
            <a:r>
              <a:rPr lang="ru-RU" sz="2800" b="1" dirty="0" smtClean="0"/>
              <a:t>является проекцией прямой В</a:t>
            </a:r>
            <a:r>
              <a:rPr lang="en-US" sz="2400" b="1" dirty="0" smtClean="0"/>
              <a:t>D</a:t>
            </a:r>
            <a:r>
              <a:rPr lang="ru-RU" sz="2400" b="1" baseline="-25000" dirty="0" smtClean="0"/>
              <a:t>1</a:t>
            </a:r>
            <a:r>
              <a:rPr lang="ru-RU" sz="2800" b="1" dirty="0" smtClean="0"/>
              <a:t>  на плоскость грани АВС</a:t>
            </a:r>
            <a:r>
              <a:rPr lang="en-US" sz="2400" b="1" dirty="0" smtClean="0"/>
              <a:t>D</a:t>
            </a:r>
            <a:r>
              <a:rPr lang="ru-RU" sz="2800" b="1" dirty="0" smtClean="0"/>
              <a:t> ,  и поэтому угол между этими прямыми есть угол между диагональю В</a:t>
            </a:r>
            <a:r>
              <a:rPr lang="en-US" sz="2400" b="1" dirty="0" smtClean="0"/>
              <a:t>D</a:t>
            </a:r>
            <a:r>
              <a:rPr lang="ru-RU" sz="2400" b="1" baseline="-25000" dirty="0" smtClean="0"/>
              <a:t>1</a:t>
            </a:r>
            <a:r>
              <a:rPr lang="ru-RU" sz="2800" b="1" dirty="0" smtClean="0"/>
              <a:t>  и гранью АВС</a:t>
            </a:r>
            <a:r>
              <a:rPr lang="en-US" sz="2400" b="1" dirty="0" smtClean="0"/>
              <a:t>D</a:t>
            </a:r>
            <a:r>
              <a:rPr lang="ru-RU" sz="2800" b="1" dirty="0" smtClean="0"/>
              <a:t>. Таким образом, требуется найти тангенс угла  </a:t>
            </a:r>
            <a:r>
              <a:rPr lang="en-US" sz="2400" b="1" dirty="0" smtClean="0"/>
              <a:t>D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 </a:t>
            </a:r>
            <a:r>
              <a:rPr lang="ru-RU" sz="2800" b="1" dirty="0" smtClean="0"/>
              <a:t>В</a:t>
            </a:r>
            <a:r>
              <a:rPr lang="en-US" sz="2400" b="1" dirty="0" smtClean="0"/>
              <a:t>D</a:t>
            </a:r>
            <a:r>
              <a:rPr lang="ru-RU" sz="2800" b="1" dirty="0" smtClean="0"/>
              <a:t>, величину которого обозначим </a:t>
            </a:r>
            <a:r>
              <a:rPr lang="ru-RU" sz="2800" b="1" dirty="0" smtClean="0">
                <a:sym typeface="Symbol"/>
              </a:rPr>
              <a:t>.</a:t>
            </a:r>
          </a:p>
          <a:p>
            <a:r>
              <a:rPr lang="ru-RU" sz="2800" b="1" dirty="0" smtClean="0">
                <a:sym typeface="Symbol"/>
              </a:rPr>
              <a:t>Из треугольника </a:t>
            </a:r>
            <a:r>
              <a:rPr lang="en-US" sz="2400" b="1" dirty="0" smtClean="0"/>
              <a:t>D</a:t>
            </a:r>
            <a:r>
              <a:rPr lang="ru-RU" sz="2400" b="1" baseline="-25000" dirty="0" smtClean="0"/>
              <a:t>1</a:t>
            </a:r>
            <a:r>
              <a:rPr lang="en-US" sz="2400" b="1" dirty="0" smtClean="0"/>
              <a:t>D</a:t>
            </a:r>
            <a:r>
              <a:rPr lang="ru-RU" sz="2800" b="1" dirty="0" smtClean="0"/>
              <a:t>В получаем:   </a:t>
            </a:r>
            <a:r>
              <a:rPr lang="en-US" sz="2800" b="1" dirty="0" err="1" smtClean="0"/>
              <a:t>tg</a:t>
            </a:r>
            <a:r>
              <a:rPr lang="en-US" sz="2800" b="1" dirty="0" smtClean="0">
                <a:sym typeface="Symbol"/>
              </a:rPr>
              <a:t> = </a:t>
            </a:r>
            <a:r>
              <a:rPr lang="en-US" sz="2400" b="1" dirty="0" smtClean="0"/>
              <a:t>DD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/BD, </a:t>
            </a:r>
            <a:r>
              <a:rPr lang="en-US" sz="2800" b="1" dirty="0" err="1" smtClean="0"/>
              <a:t>tg</a:t>
            </a:r>
            <a:r>
              <a:rPr lang="en-US" sz="2800" b="1" dirty="0" smtClean="0">
                <a:sym typeface="Symbol"/>
              </a:rPr>
              <a:t> = a/a2, </a:t>
            </a:r>
            <a:r>
              <a:rPr lang="en-US" sz="2800" b="1" dirty="0" err="1" smtClean="0">
                <a:sym typeface="Symbol"/>
              </a:rPr>
              <a:t>tg</a:t>
            </a:r>
            <a:r>
              <a:rPr lang="en-US" sz="2800" b="1" dirty="0" smtClean="0">
                <a:sym typeface="Symbol"/>
              </a:rPr>
              <a:t> = 2/2</a:t>
            </a:r>
          </a:p>
          <a:p>
            <a:pPr>
              <a:buNone/>
            </a:pPr>
            <a:r>
              <a:rPr lang="en-US" sz="2800" b="1" dirty="0" smtClean="0">
                <a:sym typeface="Symbol"/>
              </a:rPr>
              <a:t>      </a:t>
            </a:r>
            <a:r>
              <a:rPr lang="ru-RU" sz="2800" b="1" dirty="0" smtClean="0">
                <a:sym typeface="Symbol"/>
              </a:rPr>
              <a:t>Ответ: </a:t>
            </a:r>
            <a:r>
              <a:rPr lang="en-US" sz="2800" b="1" dirty="0" smtClean="0">
                <a:sym typeface="Symbol"/>
              </a:rPr>
              <a:t>2/2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5286412" cy="714380"/>
          </a:xfrm>
        </p:spPr>
        <p:txBody>
          <a:bodyPr anchor="t">
            <a:normAutofit fontScale="90000"/>
          </a:bodyPr>
          <a:lstStyle/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Параллелепипед</a:t>
            </a:r>
            <a:b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1142976" y="2000240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2071670" y="3857628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678629" y="3393281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784" y="2455063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87339" y="3384768"/>
            <a:ext cx="1871666" cy="95999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750331" y="2464587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964381" y="2178835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3406205" y="4039624"/>
            <a:ext cx="919162" cy="55517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870288" y="4044040"/>
            <a:ext cx="943665" cy="540901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464579" y="2178835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480" y="2000240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43174" y="3857628"/>
            <a:ext cx="1500198" cy="0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71670" y="4786322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42976" y="2928934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V="1">
            <a:off x="1250133" y="2464587"/>
            <a:ext cx="2786082" cy="18573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57356" y="478632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                         В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500298" y="350043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                   </a:t>
            </a:r>
            <a:r>
              <a:rPr lang="ru-RU" b="1" dirty="0" smtClean="0"/>
              <a:t>    </a:t>
            </a:r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85786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1</a:t>
            </a:r>
            <a:r>
              <a:rPr lang="ru-RU" b="1" dirty="0" smtClean="0"/>
              <a:t>                               В</a:t>
            </a:r>
            <a:r>
              <a:rPr lang="ru-RU" b="1" baseline="-25000" dirty="0" smtClean="0"/>
              <a:t>1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43042" y="164305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en-US" b="1" dirty="0" smtClean="0"/>
              <a:t>                 C</a:t>
            </a:r>
            <a:r>
              <a:rPr lang="en-US" b="1" baseline="-25000" dirty="0" smtClean="0"/>
              <a:t>1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14810" y="1071546"/>
            <a:ext cx="442915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Поверхность, составленная из двух равных параллелограммов</a:t>
            </a:r>
            <a:r>
              <a:rPr lang="en-US" b="1" dirty="0" smtClean="0"/>
              <a:t> </a:t>
            </a:r>
            <a:r>
              <a:rPr lang="ru-RU" sz="2000" b="1" dirty="0" smtClean="0"/>
              <a:t>АВС</a:t>
            </a:r>
            <a:r>
              <a:rPr lang="en-US" b="1" dirty="0" smtClean="0"/>
              <a:t>D </a:t>
            </a:r>
            <a:r>
              <a:rPr lang="ru-RU" b="1" dirty="0" smtClean="0"/>
              <a:t>и </a:t>
            </a:r>
            <a:r>
              <a:rPr lang="en-US" b="1" dirty="0" smtClean="0"/>
              <a:t>A</a:t>
            </a:r>
            <a:r>
              <a:rPr lang="en-US" b="1" baseline="-25000" dirty="0" smtClean="0"/>
              <a:t>1</a:t>
            </a:r>
            <a:r>
              <a:rPr lang="en-US" b="1" dirty="0" smtClean="0"/>
              <a:t>B</a:t>
            </a:r>
            <a:r>
              <a:rPr lang="en-US" b="1" baseline="-25000" dirty="0" smtClean="0"/>
              <a:t>1</a:t>
            </a:r>
            <a:r>
              <a:rPr lang="en-US" b="1" dirty="0" smtClean="0"/>
              <a:t>C</a:t>
            </a:r>
            <a:r>
              <a:rPr lang="en-US" b="1" baseline="-25000" dirty="0" smtClean="0"/>
              <a:t>1</a:t>
            </a:r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ru-RU" b="1" baseline="-25000" dirty="0" smtClean="0"/>
              <a:t>  </a:t>
            </a:r>
            <a:r>
              <a:rPr lang="ru-RU" b="1" dirty="0" smtClean="0"/>
              <a:t> и четырех параллелограммов, называется </a:t>
            </a:r>
            <a:r>
              <a:rPr lang="ru-RU" sz="1600" b="1" i="1" dirty="0" smtClean="0">
                <a:solidFill>
                  <a:srgbClr val="002060"/>
                </a:solidFill>
                <a:latin typeface="Constantia" pitchFamily="18" charset="0"/>
              </a:rPr>
              <a:t>ПАРАЛЛЕЛЕПИПЕДОМ</a:t>
            </a:r>
            <a:r>
              <a:rPr lang="ru-RU" sz="1600" b="1" dirty="0" smtClean="0">
                <a:solidFill>
                  <a:srgbClr val="002060"/>
                </a:solidFill>
                <a:latin typeface="Constantia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357686" y="2428868"/>
            <a:ext cx="4786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Параллелограммы, из которых составлен параллелепипед, называют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ГРАНЯМИ,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/>
              <a:t>вершины параллелограммов –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ВЕРШИНАМИ </a:t>
            </a:r>
            <a:r>
              <a:rPr lang="ru-RU" b="1" dirty="0" smtClean="0"/>
              <a:t>параллелепипеда.</a:t>
            </a:r>
          </a:p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71472" y="5286388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Граней – 6</a:t>
            </a:r>
          </a:p>
          <a:p>
            <a:r>
              <a:rPr lang="ru-RU" sz="2000" b="1" dirty="0" smtClean="0"/>
              <a:t>Вершин -8</a:t>
            </a:r>
          </a:p>
          <a:p>
            <a:r>
              <a:rPr lang="ru-RU" sz="2000" b="1" dirty="0" smtClean="0"/>
              <a:t>Ребер -12</a:t>
            </a:r>
          </a:p>
          <a:p>
            <a:r>
              <a:rPr lang="ru-RU" sz="2000" b="1" dirty="0" smtClean="0"/>
              <a:t>Диагоналей - 4</a:t>
            </a:r>
            <a:endParaRPr lang="ru-RU" sz="2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500562" y="3714752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Две грани, имеющие общее ребро, называются </a:t>
            </a:r>
            <a:r>
              <a:rPr lang="ru-RU" sz="1600" b="1" i="1" dirty="0" smtClean="0">
                <a:solidFill>
                  <a:srgbClr val="002060"/>
                </a:solidFill>
                <a:latin typeface="Constantia" pitchFamily="18" charset="0"/>
              </a:rPr>
              <a:t>СМЕЖНЫМИ</a:t>
            </a:r>
            <a:r>
              <a:rPr lang="ru-RU" b="1" dirty="0" smtClean="0"/>
              <a:t>, а не имеющие общих ребер - </a:t>
            </a:r>
            <a:r>
              <a:rPr lang="ru-RU" sz="1600" b="1" i="1" dirty="0" smtClean="0">
                <a:solidFill>
                  <a:srgbClr val="002060"/>
                </a:solidFill>
                <a:latin typeface="Constantia" pitchFamily="18" charset="0"/>
              </a:rPr>
              <a:t>ПРОТИВОПОЛОЖНЫМИ</a:t>
            </a:r>
            <a:endParaRPr lang="ru-RU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000496" y="4714884"/>
            <a:ext cx="5000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Отрезок, соединяющий противоположные вершины, называется </a:t>
            </a:r>
            <a:r>
              <a:rPr lang="ru-RU" sz="1600" b="1" i="1" dirty="0" smtClean="0">
                <a:solidFill>
                  <a:srgbClr val="002060"/>
                </a:solidFill>
                <a:latin typeface="Constantia" pitchFamily="18" charset="0"/>
              </a:rPr>
              <a:t>ДИАГОНАЛЬЮ </a:t>
            </a:r>
            <a:r>
              <a:rPr lang="ru-RU" b="1" dirty="0" smtClean="0"/>
              <a:t>параллелепипеда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7" grpId="0"/>
      <p:bldP spid="28" grpId="0"/>
      <p:bldP spid="29" grpId="0"/>
      <p:bldP spid="30" grpId="0"/>
      <p:bldP spid="32" grpId="0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6643734" cy="714380"/>
          </a:xfrm>
        </p:spPr>
        <p:txBody>
          <a:bodyPr anchor="t"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Свойства параллелепипеда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араллелограмм 2"/>
          <p:cNvSpPr/>
          <p:nvPr/>
        </p:nvSpPr>
        <p:spPr>
          <a:xfrm>
            <a:off x="1142976" y="2000240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2071670" y="3857628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678629" y="3393281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214784" y="2455063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187339" y="3384768"/>
            <a:ext cx="1871666" cy="95999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750331" y="2464587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964381" y="2178835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3406205" y="4039624"/>
            <a:ext cx="919162" cy="55517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870288" y="4044040"/>
            <a:ext cx="943665" cy="540901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2464579" y="2178835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480" y="2000240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43174" y="3857628"/>
            <a:ext cx="1500198" cy="0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71670" y="4786322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42976" y="2928934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V="1">
            <a:off x="1250133" y="2464587"/>
            <a:ext cx="2786082" cy="18573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57356" y="478632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                         В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500298" y="350043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                   </a:t>
            </a:r>
            <a:r>
              <a:rPr lang="ru-RU" b="1" dirty="0" smtClean="0"/>
              <a:t>    </a:t>
            </a:r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85786" y="278605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1</a:t>
            </a:r>
            <a:r>
              <a:rPr lang="ru-RU" b="1" dirty="0" smtClean="0"/>
              <a:t>                               В</a:t>
            </a:r>
            <a:r>
              <a:rPr lang="ru-RU" b="1" baseline="-25000" dirty="0" smtClean="0"/>
              <a:t>1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43042" y="164305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en-US" b="1" dirty="0" smtClean="0"/>
              <a:t>                 C</a:t>
            </a:r>
            <a:r>
              <a:rPr lang="en-US" b="1" baseline="-25000" dirty="0" smtClean="0"/>
              <a:t>1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214546" y="5286388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Граней – 6</a:t>
            </a:r>
          </a:p>
          <a:p>
            <a:r>
              <a:rPr lang="ru-RU" sz="2000" b="1" dirty="0" smtClean="0"/>
              <a:t>Вершин -8</a:t>
            </a:r>
          </a:p>
          <a:p>
            <a:r>
              <a:rPr lang="ru-RU" sz="2000" b="1" dirty="0" smtClean="0"/>
              <a:t>Ребер -12</a:t>
            </a:r>
          </a:p>
          <a:p>
            <a:r>
              <a:rPr lang="ru-RU" sz="2000" b="1" dirty="0" smtClean="0"/>
              <a:t>Диагоналей - 4</a:t>
            </a:r>
            <a:endParaRPr lang="ru-RU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143372" y="1071546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1. Противоположные грани параллелепипеда  параллельны и равны</a:t>
            </a:r>
            <a:endParaRPr lang="ru-RU" sz="2400" b="1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4357686" y="2643182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2. Диагонали параллелепипеда пересекаются в одной точке и делятся этой точкой пополам</a:t>
            </a:r>
            <a:endParaRPr lang="ru-RU" sz="2400" b="1" i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1276336" y="2798990"/>
            <a:ext cx="2737092" cy="1139592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>
            <a:off x="1142976" y="2928934"/>
            <a:ext cx="3000396" cy="928694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2178827" y="3393281"/>
            <a:ext cx="92869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429124" y="2285992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Назовите равные грани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60120"/>
          </a:xfrm>
        </p:spPr>
        <p:txBody>
          <a:bodyPr/>
          <a:lstStyle/>
          <a:p>
            <a:r>
              <a:rPr lang="ru-RU" dirty="0" smtClean="0"/>
              <a:t>Решить устно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№1. 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У параллелепипеда три грани имеют площади 1м</a:t>
            </a:r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2м</a:t>
            </a:r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и 3м</a:t>
            </a:r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 Чему равна площадь полной поверхности этого параллелепипеда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5000628" y="1857364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5929322" y="3714752"/>
            <a:ext cx="2071702" cy="914400"/>
          </a:xfrm>
          <a:prstGeom prst="parallelogram">
            <a:avLst>
              <a:gd name="adj" fmla="val 5952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4536281" y="3250405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072436" y="2312187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6044991" y="3241892"/>
            <a:ext cx="1871666" cy="95999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6607983" y="2321711"/>
            <a:ext cx="1857388" cy="9286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4822033" y="2035959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7263857" y="3896748"/>
            <a:ext cx="919162" cy="55517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5727940" y="3901164"/>
            <a:ext cx="943665" cy="540901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322231" y="2035959"/>
            <a:ext cx="928694" cy="571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572132" y="1857364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500826" y="3714752"/>
            <a:ext cx="1500198" cy="0"/>
          </a:xfrm>
          <a:prstGeom prst="line">
            <a:avLst/>
          </a:prstGeom>
          <a:ln w="28575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929322" y="4643446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000628" y="2786058"/>
            <a:ext cx="150019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15008" y="464344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                          В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357950" y="335756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                   </a:t>
            </a:r>
            <a:r>
              <a:rPr lang="ru-RU" b="1" dirty="0" smtClean="0"/>
              <a:t>    </a:t>
            </a:r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43438" y="264318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1</a:t>
            </a:r>
            <a:r>
              <a:rPr lang="ru-RU" b="1" dirty="0" smtClean="0"/>
              <a:t>                               В</a:t>
            </a:r>
            <a:r>
              <a:rPr lang="ru-RU" b="1" baseline="-25000" dirty="0" smtClean="0"/>
              <a:t>1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00694" y="150017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en-US" b="1" dirty="0" smtClean="0"/>
              <a:t>                 C</a:t>
            </a:r>
            <a:r>
              <a:rPr lang="en-US" b="1" baseline="-25000" dirty="0" smtClean="0"/>
              <a:t>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857224" y="1071546"/>
            <a:ext cx="3286148" cy="1271590"/>
          </a:xfrm>
          <a:prstGeom prst="parallelogram">
            <a:avLst>
              <a:gd name="adj" fmla="val 5797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араллелограмм 3"/>
          <p:cNvSpPr/>
          <p:nvPr/>
        </p:nvSpPr>
        <p:spPr>
          <a:xfrm>
            <a:off x="1571604" y="1357298"/>
            <a:ext cx="1857388" cy="642942"/>
          </a:xfrm>
          <a:prstGeom prst="parallelogram">
            <a:avLst>
              <a:gd name="adj" fmla="val 688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>
            <a:off x="571472" y="3786190"/>
            <a:ext cx="3286148" cy="1271590"/>
          </a:xfrm>
          <a:prstGeom prst="parallelogram">
            <a:avLst>
              <a:gd name="adj" fmla="val 5797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1571604" y="4000504"/>
            <a:ext cx="1857388" cy="642942"/>
          </a:xfrm>
          <a:prstGeom prst="parallelogram">
            <a:avLst>
              <a:gd name="adj" fmla="val 688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2000232" y="1357298"/>
            <a:ext cx="1428760" cy="2643206"/>
            <a:chOff x="2000232" y="1357298"/>
            <a:chExt cx="1428760" cy="2643206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2000232" y="4000504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000232" y="1357298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Группа 34"/>
          <p:cNvGrpSpPr/>
          <p:nvPr/>
        </p:nvGrpSpPr>
        <p:grpSpPr>
          <a:xfrm>
            <a:off x="1571604" y="1357298"/>
            <a:ext cx="428628" cy="3286148"/>
            <a:chOff x="1571604" y="1357298"/>
            <a:chExt cx="428628" cy="328614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5400000" flipH="1" flipV="1">
              <a:off x="25000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 flipH="1" flipV="1">
              <a:off x="67862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146444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 flipH="1" flipV="1">
              <a:off x="146444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3000364" y="1357298"/>
            <a:ext cx="428628" cy="3286148"/>
            <a:chOff x="3000364" y="1357298"/>
            <a:chExt cx="428628" cy="3286148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rot="5400000" flipH="1" flipV="1">
              <a:off x="167876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 flipH="1" flipV="1">
              <a:off x="210738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 flipV="1">
              <a:off x="289320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 flipV="1">
              <a:off x="289320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357290" y="457200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                         В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214414" y="200024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r>
              <a:rPr lang="ru-RU" dirty="0" smtClean="0"/>
              <a:t>                             В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000232" y="37147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                  C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928794" y="100010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                C</a:t>
            </a:r>
            <a:r>
              <a:rPr lang="en-US" baseline="-25000" dirty="0" smtClean="0"/>
              <a:t>1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214810" y="1000108"/>
            <a:ext cx="49291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A20000"/>
                </a:solidFill>
              </a:rPr>
              <a:t>Параллелепипед называется прямоугольным, если  основаниями являются равные прямоугольники, а боковые ребра перпендикулярны к основанию</a:t>
            </a:r>
            <a:endParaRPr lang="ru-RU" sz="2000" b="1" i="1" dirty="0">
              <a:solidFill>
                <a:srgbClr val="A20000"/>
              </a:solidFill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2000232" y="1357298"/>
            <a:ext cx="1428760" cy="2643206"/>
            <a:chOff x="4572000" y="2000240"/>
            <a:chExt cx="1428760" cy="2643206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Прямая соединительная линия 38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1571604" y="2000240"/>
            <a:ext cx="1428760" cy="2643206"/>
            <a:chOff x="4572000" y="2000240"/>
            <a:chExt cx="1428760" cy="2643206"/>
          </a:xfrm>
        </p:grpSpPr>
        <p:grpSp>
          <p:nvGrpSpPr>
            <p:cNvPr id="43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Прямая соединительная линия 43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Прямоугольник 51"/>
          <p:cNvSpPr/>
          <p:nvPr/>
        </p:nvSpPr>
        <p:spPr>
          <a:xfrm>
            <a:off x="1857356" y="285728"/>
            <a:ext cx="67866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Прямоугольный параллелепипед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57620" y="2571744"/>
            <a:ext cx="5286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Прямоугольники, из которых составлен прямоугольный  параллелепипед, называют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ГРАНЯМИ,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/>
              <a:t>вершины прямоугольников –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ВЕРШИНАМИ </a:t>
            </a:r>
            <a:r>
              <a:rPr lang="ru-RU" sz="2000" b="1" dirty="0" smtClean="0"/>
              <a:t>параллелепипеда.</a:t>
            </a:r>
            <a:endParaRPr lang="ru-RU" sz="2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00034" y="507207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nstantia" pitchFamily="18" charset="0"/>
              </a:rPr>
              <a:t>Граней – 6</a:t>
            </a:r>
          </a:p>
          <a:p>
            <a:r>
              <a:rPr lang="ru-RU" sz="2400" b="1" dirty="0" smtClean="0">
                <a:latin typeface="Constantia" pitchFamily="18" charset="0"/>
              </a:rPr>
              <a:t>Вершин -8</a:t>
            </a:r>
          </a:p>
          <a:p>
            <a:r>
              <a:rPr lang="ru-RU" sz="2400" b="1" dirty="0" smtClean="0">
                <a:latin typeface="Constantia" pitchFamily="18" charset="0"/>
              </a:rPr>
              <a:t>Ребер -12</a:t>
            </a:r>
          </a:p>
          <a:p>
            <a:r>
              <a:rPr lang="ru-RU" sz="2400" b="1" dirty="0" smtClean="0">
                <a:latin typeface="Constantia" pitchFamily="18" charset="0"/>
              </a:rPr>
              <a:t>Диагоналей -4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286380" y="3929066"/>
            <a:ext cx="3857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Две грани, имеющие общее ребро, называются </a:t>
            </a:r>
            <a:r>
              <a:rPr lang="ru-RU" sz="1600" b="1" i="1" dirty="0" smtClean="0">
                <a:solidFill>
                  <a:srgbClr val="002060"/>
                </a:solidFill>
                <a:latin typeface="Constantia" pitchFamily="18" charset="0"/>
              </a:rPr>
              <a:t>СМЕЖНЫМИ</a:t>
            </a:r>
            <a:r>
              <a:rPr lang="ru-RU" sz="2000" b="1" dirty="0" smtClean="0"/>
              <a:t>, а не имеющие общих ребер -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ПРОТИВОПОЛОЖНЫМИ</a:t>
            </a:r>
            <a:endParaRPr lang="ru-RU" sz="20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1678761" y="3321843"/>
            <a:ext cx="2643206" cy="0"/>
          </a:xfrm>
          <a:prstGeom prst="line">
            <a:avLst/>
          </a:prstGeom>
          <a:ln w="38100">
            <a:solidFill>
              <a:srgbClr val="007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571604" y="4643446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571604" y="2000240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V="1">
            <a:off x="857224" y="2500306"/>
            <a:ext cx="3286148" cy="1000132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96012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Свойства прямоугольного параллелепипеда</a:t>
            </a:r>
            <a:b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14423"/>
            <a:ext cx="4038600" cy="214313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 </a:t>
            </a:r>
            <a:r>
              <a:rPr lang="ru-RU" b="1" dirty="0" smtClean="0"/>
              <a:t>В прямоугольном параллелепипеде все шесть граней - прямоугольники</a:t>
            </a:r>
          </a:p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214686"/>
            <a:ext cx="4038600" cy="3357586"/>
          </a:xfrm>
        </p:spPr>
        <p:txBody>
          <a:bodyPr>
            <a:normAutofit/>
          </a:bodyPr>
          <a:lstStyle/>
          <a:p>
            <a:r>
              <a:rPr lang="ru-RU" b="1" dirty="0" smtClean="0"/>
              <a:t>2</a:t>
            </a:r>
            <a:r>
              <a:rPr lang="ru-RU" dirty="0" smtClean="0"/>
              <a:t>. </a:t>
            </a:r>
            <a:r>
              <a:rPr lang="ru-RU" b="1" dirty="0" smtClean="0"/>
              <a:t>Все двугранные углы прямоугольного параллелепипеда – прямые</a:t>
            </a:r>
          </a:p>
          <a:p>
            <a:pPr>
              <a:buNone/>
            </a:pPr>
            <a:endParaRPr lang="ru-RU" b="1" dirty="0" smtClean="0"/>
          </a:p>
        </p:txBody>
      </p:sp>
      <p:sp>
        <p:nvSpPr>
          <p:cNvPr id="5" name="Параллелограмм 4"/>
          <p:cNvSpPr/>
          <p:nvPr/>
        </p:nvSpPr>
        <p:spPr>
          <a:xfrm>
            <a:off x="4786314" y="2285992"/>
            <a:ext cx="1857388" cy="642942"/>
          </a:xfrm>
          <a:prstGeom prst="parallelogram">
            <a:avLst>
              <a:gd name="adj" fmla="val 688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4786314" y="4929198"/>
            <a:ext cx="1857388" cy="642942"/>
          </a:xfrm>
          <a:prstGeom prst="parallelogram">
            <a:avLst>
              <a:gd name="adj" fmla="val 688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5214942" y="2285992"/>
            <a:ext cx="1428760" cy="2643206"/>
            <a:chOff x="2000232" y="1357298"/>
            <a:chExt cx="1428760" cy="2643206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2000232" y="4000504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000232" y="1357298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9"/>
          <p:cNvGrpSpPr/>
          <p:nvPr/>
        </p:nvGrpSpPr>
        <p:grpSpPr>
          <a:xfrm>
            <a:off x="4786314" y="2285992"/>
            <a:ext cx="428628" cy="3286148"/>
            <a:chOff x="1571604" y="1357298"/>
            <a:chExt cx="428628" cy="3286148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5400000" flipH="1" flipV="1">
              <a:off x="25000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67862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 flipV="1">
              <a:off x="146444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146444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6215074" y="2285992"/>
            <a:ext cx="428628" cy="3286148"/>
            <a:chOff x="3000364" y="1357298"/>
            <a:chExt cx="428628" cy="328614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167876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 flipV="1">
              <a:off x="210738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 flipV="1">
              <a:off x="289320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 flipH="1" flipV="1">
              <a:off x="289320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572000" y="550070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                         В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429124" y="292893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r>
              <a:rPr lang="ru-RU" dirty="0" smtClean="0"/>
              <a:t>                             В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86314" y="192880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               </a:t>
            </a:r>
            <a:r>
              <a:rPr lang="ru-RU" dirty="0" smtClean="0"/>
              <a:t>       </a:t>
            </a:r>
            <a:r>
              <a:rPr lang="en-US" dirty="0" smtClean="0"/>
              <a:t> C</a:t>
            </a:r>
            <a:r>
              <a:rPr lang="en-US" baseline="-25000" dirty="0" smtClean="0"/>
              <a:t>1</a:t>
            </a:r>
            <a:endParaRPr lang="ru-RU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5214942" y="2285992"/>
            <a:ext cx="1428760" cy="2643206"/>
            <a:chOff x="4572000" y="2000240"/>
            <a:chExt cx="1428760" cy="2643206"/>
          </a:xfrm>
        </p:grpSpPr>
        <p:grpSp>
          <p:nvGrpSpPr>
            <p:cNvPr id="24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Прямая соединительная линия 24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4786314" y="2928934"/>
            <a:ext cx="1428760" cy="2643206"/>
            <a:chOff x="4572000" y="2000240"/>
            <a:chExt cx="1428760" cy="2643206"/>
          </a:xfrm>
        </p:grpSpPr>
        <p:grpSp>
          <p:nvGrpSpPr>
            <p:cNvPr id="30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4893471" y="4250537"/>
            <a:ext cx="264320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86314" y="5572140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786314" y="2928934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929190" y="5393546"/>
            <a:ext cx="366021" cy="1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5107785" y="5393545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ая выноска 46"/>
          <p:cNvSpPr/>
          <p:nvPr/>
        </p:nvSpPr>
        <p:spPr>
          <a:xfrm>
            <a:off x="5072066" y="857232"/>
            <a:ext cx="3786214" cy="785818"/>
          </a:xfrm>
          <a:prstGeom prst="wedgeRectCallout">
            <a:avLst>
              <a:gd name="adj1" fmla="val -20176"/>
              <a:gd name="adj2" fmla="val 210605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Длины трех ребер, выходящих из одной вершины, называются </a:t>
            </a: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измерениями </a:t>
            </a:r>
            <a:r>
              <a:rPr lang="ru-RU" sz="1600" b="1" dirty="0" smtClean="0">
                <a:solidFill>
                  <a:schemeClr val="tx1"/>
                </a:solidFill>
              </a:rPr>
              <a:t>прямоугольного параллелепипеда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4893472" y="4250536"/>
            <a:ext cx="2643206" cy="2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6107919" y="2393151"/>
            <a:ext cx="642941" cy="42862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47" idx="4"/>
          </p:cNvCxnSpPr>
          <p:nvPr/>
        </p:nvCxnSpPr>
        <p:spPr>
          <a:xfrm rot="5400000">
            <a:off x="5481881" y="2209548"/>
            <a:ext cx="23821" cy="14149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214942" y="457200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                  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6012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Свойства прямоугольного параллелепипеда</a:t>
            </a:r>
            <a:endParaRPr lang="ru-RU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5400000">
            <a:off x="785786" y="3357562"/>
            <a:ext cx="2000264" cy="1000132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араллелограмм 39"/>
          <p:cNvSpPr/>
          <p:nvPr/>
        </p:nvSpPr>
        <p:spPr>
          <a:xfrm>
            <a:off x="857224" y="2214554"/>
            <a:ext cx="1857388" cy="642942"/>
          </a:xfrm>
          <a:prstGeom prst="parallelogram">
            <a:avLst>
              <a:gd name="adj" fmla="val 688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857224" y="4857760"/>
            <a:ext cx="1857388" cy="642942"/>
          </a:xfrm>
          <a:prstGeom prst="parallelogram">
            <a:avLst>
              <a:gd name="adj" fmla="val 688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Группа 41"/>
          <p:cNvGrpSpPr/>
          <p:nvPr/>
        </p:nvGrpSpPr>
        <p:grpSpPr>
          <a:xfrm>
            <a:off x="1285852" y="2214554"/>
            <a:ext cx="1428760" cy="2643206"/>
            <a:chOff x="2000232" y="1357298"/>
            <a:chExt cx="1428760" cy="2643206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2000232" y="4000504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2000232" y="1357298"/>
              <a:ext cx="1428760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857224" y="2214554"/>
            <a:ext cx="428628" cy="3286148"/>
            <a:chOff x="1571604" y="1357298"/>
            <a:chExt cx="428628" cy="3286148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25000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 flipH="1" flipV="1">
              <a:off x="67862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 flipH="1" flipV="1">
              <a:off x="146444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 flipH="1" flipV="1">
              <a:off x="146444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2285984" y="2214554"/>
            <a:ext cx="428628" cy="3286148"/>
            <a:chOff x="3000364" y="1357298"/>
            <a:chExt cx="428628" cy="3286148"/>
          </a:xfrm>
        </p:grpSpPr>
        <p:cxnSp>
          <p:nvCxnSpPr>
            <p:cNvPr id="51" name="Прямая соединительная линия 50"/>
            <p:cNvCxnSpPr/>
            <p:nvPr/>
          </p:nvCxnSpPr>
          <p:spPr>
            <a:xfrm rot="5400000" flipH="1" flipV="1">
              <a:off x="1678761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2107389" y="2678901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 flipH="1" flipV="1">
              <a:off x="2893207" y="4107661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rot="5400000" flipH="1" flipV="1">
              <a:off x="2893207" y="1464455"/>
              <a:ext cx="642942" cy="42862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642910" y="542926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                         В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500034" y="285749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r>
              <a:rPr lang="ru-RU" dirty="0" smtClean="0"/>
              <a:t>                             В</a:t>
            </a:r>
            <a:r>
              <a:rPr lang="ru-RU" baseline="-25000" dirty="0" smtClean="0"/>
              <a:t>1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857224" y="185736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               </a:t>
            </a:r>
            <a:r>
              <a:rPr lang="ru-RU" dirty="0" smtClean="0"/>
              <a:t>       </a:t>
            </a:r>
            <a:r>
              <a:rPr lang="en-US" dirty="0" smtClean="0"/>
              <a:t> C</a:t>
            </a:r>
            <a:r>
              <a:rPr lang="en-US" baseline="-25000" dirty="0" smtClean="0"/>
              <a:t>1</a:t>
            </a:r>
            <a:endParaRPr lang="ru-RU" dirty="0"/>
          </a:p>
        </p:txBody>
      </p:sp>
      <p:grpSp>
        <p:nvGrpSpPr>
          <p:cNvPr id="58" name="Группа 57"/>
          <p:cNvGrpSpPr/>
          <p:nvPr/>
        </p:nvGrpSpPr>
        <p:grpSpPr>
          <a:xfrm>
            <a:off x="1285852" y="2214554"/>
            <a:ext cx="1428760" cy="2643206"/>
            <a:chOff x="4572000" y="2000240"/>
            <a:chExt cx="1428760" cy="2643206"/>
          </a:xfrm>
        </p:grpSpPr>
        <p:grpSp>
          <p:nvGrpSpPr>
            <p:cNvPr id="59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0" name="Прямая соединительная линия 59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Группа 63"/>
          <p:cNvGrpSpPr/>
          <p:nvPr/>
        </p:nvGrpSpPr>
        <p:grpSpPr>
          <a:xfrm>
            <a:off x="857224" y="2857496"/>
            <a:ext cx="1428760" cy="2643206"/>
            <a:chOff x="4572000" y="2000240"/>
            <a:chExt cx="1428760" cy="2643206"/>
          </a:xfrm>
        </p:grpSpPr>
        <p:grpSp>
          <p:nvGrpSpPr>
            <p:cNvPr id="65" name="Группа 36"/>
            <p:cNvGrpSpPr/>
            <p:nvPr/>
          </p:nvGrpSpPr>
          <p:grpSpPr>
            <a:xfrm>
              <a:off x="4572000" y="2000240"/>
              <a:ext cx="1428760" cy="2643206"/>
              <a:chOff x="1571604" y="2000240"/>
              <a:chExt cx="1428760" cy="2643206"/>
            </a:xfrm>
          </p:grpSpPr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1571604" y="4643446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1571604" y="2000240"/>
                <a:ext cx="142876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Прямая соединительная линия 65"/>
            <p:cNvCxnSpPr/>
            <p:nvPr/>
          </p:nvCxnSpPr>
          <p:spPr>
            <a:xfrm rot="5400000" flipH="1" flipV="1">
              <a:off x="325039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rot="5400000" flipH="1" flipV="1">
              <a:off x="4679157" y="3321843"/>
              <a:ext cx="26432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Прямая соединительная линия 69"/>
          <p:cNvCxnSpPr/>
          <p:nvPr/>
        </p:nvCxnSpPr>
        <p:spPr>
          <a:xfrm rot="5400000" flipH="1" flipV="1">
            <a:off x="964381" y="4179099"/>
            <a:ext cx="264320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857224" y="5500702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857224" y="2857496"/>
            <a:ext cx="1428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1000100" y="5322108"/>
            <a:ext cx="366021" cy="1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 flipH="1" flipV="1">
            <a:off x="1178695" y="5322107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964382" y="4179098"/>
            <a:ext cx="2643206" cy="2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2178829" y="2321713"/>
            <a:ext cx="642941" cy="42862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>
            <a:off x="1552791" y="2138110"/>
            <a:ext cx="23821" cy="14149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000100" y="450057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                  C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4071934" y="1643050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Теорема. 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Квадрат диагонали прямоугольного параллелепипеда равен сумме квадратов трех его измерений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43372" y="4214818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Следствие.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Диагонали прямоугольного параллелепипеда равны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0"/>
            <a:ext cx="1328719" cy="932688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Куб 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3527328" cy="4480560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Прямоугольный параллелепипед, у которого все измерения равны, называется 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КУБОМ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1714480" y="2428868"/>
            <a:ext cx="2500330" cy="2500330"/>
          </a:xfrm>
          <a:prstGeom prst="cub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428728" y="3357562"/>
            <a:ext cx="185738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714480" y="4286256"/>
            <a:ext cx="642942" cy="6429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2357422" y="4286256"/>
            <a:ext cx="185738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28728" y="492919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                                 В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28860" y="400050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                  </a:t>
            </a:r>
            <a:r>
              <a:rPr lang="ru-RU" b="1" dirty="0" smtClean="0"/>
              <a:t>        </a:t>
            </a:r>
            <a:r>
              <a:rPr lang="en-US" b="1" dirty="0" smtClean="0"/>
              <a:t> C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300037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                                  В</a:t>
            </a:r>
            <a:r>
              <a:rPr lang="ru-RU" sz="2000" b="1" baseline="-25000" dirty="0" smtClean="0"/>
              <a:t>1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57422" y="207167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en-US" b="1" dirty="0" smtClean="0"/>
              <a:t>                </a:t>
            </a:r>
            <a:r>
              <a:rPr lang="ru-RU" b="1" dirty="0" smtClean="0"/>
              <a:t>       </a:t>
            </a:r>
            <a:r>
              <a:rPr lang="en-US" b="1" dirty="0" smtClean="0"/>
              <a:t> C</a:t>
            </a:r>
            <a:r>
              <a:rPr lang="en-US" b="1" baseline="-25000" dirty="0" smtClean="0"/>
              <a:t>1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28860" y="478632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7620" y="4357694"/>
            <a:ext cx="571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214678" y="357187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6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Найдите тангенс угла между диагональю куба и плоскостью одной из его граней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уб 2"/>
          <p:cNvSpPr/>
          <p:nvPr/>
        </p:nvSpPr>
        <p:spPr>
          <a:xfrm>
            <a:off x="1714480" y="2428868"/>
            <a:ext cx="2500330" cy="2500330"/>
          </a:xfrm>
          <a:prstGeom prst="cub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1428728" y="3357562"/>
            <a:ext cx="185738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714480" y="4286256"/>
            <a:ext cx="642942" cy="64294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>
            <a:off x="2357422" y="4286256"/>
            <a:ext cx="1857388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28728" y="492919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                                 В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400050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                  </a:t>
            </a:r>
            <a:r>
              <a:rPr lang="ru-RU" b="1" dirty="0" smtClean="0"/>
              <a:t>        </a:t>
            </a:r>
            <a:r>
              <a:rPr lang="en-US" b="1" dirty="0" smtClean="0"/>
              <a:t> C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300037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r>
              <a:rPr lang="ru-RU" sz="2000" b="1" baseline="-25000" dirty="0" smtClean="0"/>
              <a:t>1</a:t>
            </a:r>
            <a:r>
              <a:rPr lang="ru-RU" sz="2000" b="1" dirty="0" smtClean="0"/>
              <a:t>                                   В</a:t>
            </a:r>
            <a:r>
              <a:rPr lang="ru-RU" sz="2000" b="1" baseline="-25000" dirty="0" smtClean="0"/>
              <a:t>1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207167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</a:t>
            </a:r>
            <a:r>
              <a:rPr lang="en-US" b="1" dirty="0" smtClean="0"/>
              <a:t>                </a:t>
            </a:r>
            <a:r>
              <a:rPr lang="ru-RU" b="1" dirty="0" smtClean="0"/>
              <a:t>       </a:t>
            </a:r>
            <a:r>
              <a:rPr lang="en-US" b="1" dirty="0" smtClean="0"/>
              <a:t> C</a:t>
            </a:r>
            <a:r>
              <a:rPr lang="en-US" b="1" baseline="-25000" dirty="0" smtClean="0"/>
              <a:t>1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78632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4357694"/>
            <a:ext cx="571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78" y="357187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1714480" y="3071810"/>
            <a:ext cx="2500330" cy="1214446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464447" y="3393281"/>
            <a:ext cx="1785950" cy="0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357422" y="4286256"/>
            <a:ext cx="1214446" cy="642942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лилиния 21"/>
          <p:cNvSpPr/>
          <p:nvPr/>
        </p:nvSpPr>
        <p:spPr>
          <a:xfrm>
            <a:off x="3222171" y="4550229"/>
            <a:ext cx="141515" cy="185057"/>
          </a:xfrm>
          <a:custGeom>
            <a:avLst/>
            <a:gdLst>
              <a:gd name="connsiteX0" fmla="*/ 0 w 141515"/>
              <a:gd name="connsiteY0" fmla="*/ 185057 h 185057"/>
              <a:gd name="connsiteX1" fmla="*/ 65315 w 141515"/>
              <a:gd name="connsiteY1" fmla="*/ 54428 h 185057"/>
              <a:gd name="connsiteX2" fmla="*/ 141515 w 141515"/>
              <a:gd name="connsiteY2" fmla="*/ 0 h 18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515" h="185057">
                <a:moveTo>
                  <a:pt x="0" y="185057"/>
                </a:moveTo>
                <a:cubicBezTo>
                  <a:pt x="12420" y="147799"/>
                  <a:pt x="29139" y="78545"/>
                  <a:pt x="65315" y="54428"/>
                </a:cubicBezTo>
                <a:cubicBezTo>
                  <a:pt x="134899" y="8039"/>
                  <a:pt x="112126" y="29386"/>
                  <a:pt x="141515" y="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14942" y="2357430"/>
            <a:ext cx="2071702" cy="20002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000760" y="1857364"/>
            <a:ext cx="571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</a:p>
          <a:p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286644" y="3071810"/>
            <a:ext cx="5715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</a:p>
          <a:p>
            <a:endParaRPr lang="ru-RU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214942" y="2357430"/>
            <a:ext cx="2071702" cy="2000264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/>
    </p:bldLst>
  </p:timing>
</p:sld>
</file>

<file path=ppt/theme/theme1.xml><?xml version="1.0" encoding="utf-8"?>
<a:theme xmlns:a="http://schemas.openxmlformats.org/drawingml/2006/main" name="Тема3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214</TotalTime>
  <Words>485</Words>
  <Application>Microsoft Office PowerPoint</Application>
  <PresentationFormat>Экран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Параллелепипеды.  Прямоугольные параллелепипеды.  Куб.</vt:lpstr>
      <vt:lpstr>Параллелепипед </vt:lpstr>
      <vt:lpstr>Свойства параллелепипеда </vt:lpstr>
      <vt:lpstr>Решить устно задачу</vt:lpstr>
      <vt:lpstr>Слайд 5</vt:lpstr>
      <vt:lpstr>Свойства прямоугольного параллелепипеда </vt:lpstr>
      <vt:lpstr>Свойства прямоугольного параллелепипеда</vt:lpstr>
      <vt:lpstr>Куб  </vt:lpstr>
      <vt:lpstr>Найдите тангенс угла между диагональю куба и плоскостью одной из его граней</vt:lpstr>
      <vt:lpstr>Сравните свое решение с предложенным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Параллелепипеды. Прямоугольные параллеле</dc:title>
  <dc:creator>Admin</dc:creator>
  <cp:lastModifiedBy>админ</cp:lastModifiedBy>
  <cp:revision>24</cp:revision>
  <dcterms:created xsi:type="dcterms:W3CDTF">2011-02-27T16:50:25Z</dcterms:created>
  <dcterms:modified xsi:type="dcterms:W3CDTF">2016-11-26T19:45:27Z</dcterms:modified>
</cp:coreProperties>
</file>