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5" r:id="rId3"/>
    <p:sldId id="257" r:id="rId4"/>
    <p:sldId id="258" r:id="rId5"/>
    <p:sldId id="266" r:id="rId6"/>
    <p:sldId id="267" r:id="rId7"/>
    <p:sldId id="268" r:id="rId8"/>
    <p:sldId id="269" r:id="rId9"/>
    <p:sldId id="262" r:id="rId10"/>
    <p:sldId id="264" r:id="rId11"/>
    <p:sldId id="263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DDC2A-9B5F-4C56-BD2F-D9A33F1A8D2E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AB7077-16E9-4954-8126-A0BDB641D0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5327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F223A454-DA13-49AC-9A15-CC6F02381C5B}" type="slidenum">
              <a:rPr lang="ru-RU" smtClean="0"/>
              <a:pPr eaLnBrk="1" hangingPunct="1"/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2D7B7-84EA-4854-B6E9-D5EB68F02C7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173C-8C8B-4F8F-BAA4-7D04EC442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6710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2D7B7-84EA-4854-B6E9-D5EB68F02C7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173C-8C8B-4F8F-BAA4-7D04EC442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739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2D7B7-84EA-4854-B6E9-D5EB68F02C7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173C-8C8B-4F8F-BAA4-7D04EC442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80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2D7B7-84EA-4854-B6E9-D5EB68F02C7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173C-8C8B-4F8F-BAA4-7D04EC442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6926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2D7B7-84EA-4854-B6E9-D5EB68F02C7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173C-8C8B-4F8F-BAA4-7D04EC442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1157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2D7B7-84EA-4854-B6E9-D5EB68F02C7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173C-8C8B-4F8F-BAA4-7D04EC442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69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2D7B7-84EA-4854-B6E9-D5EB68F02C7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173C-8C8B-4F8F-BAA4-7D04EC442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2355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2D7B7-84EA-4854-B6E9-D5EB68F02C7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173C-8C8B-4F8F-BAA4-7D04EC442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3165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2D7B7-84EA-4854-B6E9-D5EB68F02C7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173C-8C8B-4F8F-BAA4-7D04EC442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5609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2D7B7-84EA-4854-B6E9-D5EB68F02C7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173C-8C8B-4F8F-BAA4-7D04EC442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8355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2D7B7-84EA-4854-B6E9-D5EB68F02C7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173C-8C8B-4F8F-BAA4-7D04EC442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1699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2D7B7-84EA-4854-B6E9-D5EB68F02C7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B173C-8C8B-4F8F-BAA4-7D04EC442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9242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182763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Педагогический проект: от замысла к воплощению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В.Ю. </a:t>
            </a:r>
            <a:r>
              <a:rPr lang="ru-RU" smtClean="0"/>
              <a:t>Розка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9325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ChangeArrowheads="1"/>
          </p:cNvSpPr>
          <p:nvPr/>
        </p:nvSpPr>
        <p:spPr bwMode="auto">
          <a:xfrm>
            <a:off x="2971800" y="1557338"/>
            <a:ext cx="2133600" cy="800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just"/>
            <a:r>
              <a:rPr lang="ru-RU" sz="1200" b="1">
                <a:latin typeface="Times New Roman" pitchFamily="18" charset="0"/>
                <a:cs typeface="Times New Roman" pitchFamily="18" charset="0"/>
              </a:rPr>
              <a:t>Не разработаны способы преодоления имеющихся рассогласований</a:t>
            </a:r>
            <a:endParaRPr lang="ru-RU" sz="1200" b="1">
              <a:latin typeface="Times New Roman" pitchFamily="18" charset="0"/>
            </a:endParaRPr>
          </a:p>
          <a:p>
            <a:pPr eaLnBrk="0" hangingPunct="0"/>
            <a:endParaRPr lang="ru-RU" sz="1100" b="1">
              <a:latin typeface="Times New Roman" pitchFamily="18" charset="0"/>
            </a:endParaRPr>
          </a:p>
        </p:txBody>
      </p:sp>
      <p:sp>
        <p:nvSpPr>
          <p:cNvPr id="30723" name="AutoShape 3"/>
          <p:cNvSpPr>
            <a:spLocks noChangeArrowheads="1"/>
          </p:cNvSpPr>
          <p:nvPr/>
        </p:nvSpPr>
        <p:spPr bwMode="auto">
          <a:xfrm>
            <a:off x="914400" y="1600200"/>
            <a:ext cx="1600200" cy="4762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200" b="1">
                <a:latin typeface="Times New Roman" pitchFamily="18" charset="0"/>
                <a:cs typeface="Times New Roman" pitchFamily="18" charset="0"/>
              </a:rPr>
              <a:t>Не изучен вопрос</a:t>
            </a:r>
            <a:endParaRPr lang="ru-RU" sz="1200" b="1">
              <a:latin typeface="Times New Roman" pitchFamily="18" charset="0"/>
            </a:endParaRPr>
          </a:p>
        </p:txBody>
      </p:sp>
      <p:sp>
        <p:nvSpPr>
          <p:cNvPr id="30724" name="AutoShape 4"/>
          <p:cNvSpPr>
            <a:spLocks noChangeArrowheads="1"/>
          </p:cNvSpPr>
          <p:nvPr/>
        </p:nvSpPr>
        <p:spPr bwMode="auto">
          <a:xfrm>
            <a:off x="5638800" y="1600200"/>
            <a:ext cx="2209800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200" b="1">
                <a:latin typeface="Times New Roman" pitchFamily="18" charset="0"/>
                <a:cs typeface="Times New Roman" pitchFamily="18" charset="0"/>
              </a:rPr>
              <a:t>Нет достаточных ресурсов, отсутствует мотивация</a:t>
            </a:r>
            <a:endParaRPr lang="ru-RU" sz="1200" b="1">
              <a:latin typeface="Times New Roman" pitchFamily="18" charset="0"/>
            </a:endParaRPr>
          </a:p>
          <a:p>
            <a:pPr eaLnBrk="0" hangingPunct="0"/>
            <a:endParaRPr lang="ru-RU" sz="1200">
              <a:latin typeface="Arial" charset="0"/>
            </a:endParaRPr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>
            <a:off x="1042988" y="2997200"/>
            <a:ext cx="62865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26" name="AutoShape 6"/>
          <p:cNvSpPr>
            <a:spLocks noChangeArrowheads="1"/>
          </p:cNvSpPr>
          <p:nvPr/>
        </p:nvSpPr>
        <p:spPr bwMode="auto">
          <a:xfrm>
            <a:off x="2971800" y="3962400"/>
            <a:ext cx="2362200" cy="6270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ru-RU" sz="1200" b="1">
                <a:latin typeface="Times New Roman" pitchFamily="18" charset="0"/>
                <a:cs typeface="Times New Roman" pitchFamily="18" charset="0"/>
              </a:rPr>
              <a:t>Разработать способы преодоления рассогласований (согласно программе)</a:t>
            </a:r>
          </a:p>
        </p:txBody>
      </p:sp>
      <p:sp>
        <p:nvSpPr>
          <p:cNvPr id="30727" name="AutoShape 7"/>
          <p:cNvSpPr>
            <a:spLocks noChangeArrowheads="1"/>
          </p:cNvSpPr>
          <p:nvPr/>
        </p:nvSpPr>
        <p:spPr bwMode="auto">
          <a:xfrm>
            <a:off x="755650" y="3962400"/>
            <a:ext cx="1758950" cy="533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200" b="1">
                <a:latin typeface="Times New Roman" pitchFamily="18" charset="0"/>
                <a:cs typeface="Times New Roman" pitchFamily="18" charset="0"/>
              </a:rPr>
              <a:t>Изучить вопрос </a:t>
            </a:r>
            <a:endParaRPr lang="ru-RU" sz="1200" b="1">
              <a:latin typeface="Times New Roman" pitchFamily="18" charset="0"/>
            </a:endParaRPr>
          </a:p>
        </p:txBody>
      </p:sp>
      <p:sp>
        <p:nvSpPr>
          <p:cNvPr id="30728" name="AutoShape 8"/>
          <p:cNvSpPr>
            <a:spLocks noChangeArrowheads="1"/>
          </p:cNvSpPr>
          <p:nvPr/>
        </p:nvSpPr>
        <p:spPr bwMode="auto">
          <a:xfrm>
            <a:off x="5593184" y="4005263"/>
            <a:ext cx="2667000" cy="5667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200" b="1">
                <a:latin typeface="Times New Roman" pitchFamily="18" charset="0"/>
                <a:cs typeface="Times New Roman" pitchFamily="18" charset="0"/>
              </a:rPr>
              <a:t>Обосновать пути усиления мотивации и увеличения ресурсов </a:t>
            </a:r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>
            <a:off x="1403350" y="2133600"/>
            <a:ext cx="1143000" cy="571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 flipH="1">
            <a:off x="5292725" y="2060575"/>
            <a:ext cx="1257300" cy="571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31" name="Line 11"/>
          <p:cNvSpPr>
            <a:spLocks noChangeShapeType="1"/>
          </p:cNvSpPr>
          <p:nvPr/>
        </p:nvSpPr>
        <p:spPr bwMode="auto">
          <a:xfrm>
            <a:off x="4067175" y="2420938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233363" y="-31750"/>
            <a:ext cx="837882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600" b="1" dirty="0">
                <a:solidFill>
                  <a:srgbClr val="0000CC"/>
                </a:solidFill>
                <a:latin typeface="Arial" charset="0"/>
                <a:cs typeface="Times New Roman" pitchFamily="18" charset="0"/>
              </a:rPr>
              <a:t>                          </a:t>
            </a:r>
            <a:r>
              <a:rPr lang="ru-RU" sz="1600" b="1" dirty="0">
                <a:latin typeface="Arial" charset="0"/>
                <a:cs typeface="Times New Roman" pitchFamily="18" charset="0"/>
              </a:rPr>
              <a:t>ТЕХНОЛОГИЯ</a:t>
            </a:r>
            <a:r>
              <a:rPr lang="ru-RU" sz="1600" b="1" dirty="0">
                <a:solidFill>
                  <a:srgbClr val="0000CC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«</a:t>
            </a:r>
            <a:r>
              <a:rPr lang="ru-RU" sz="1600" b="1" dirty="0">
                <a:solidFill>
                  <a:srgbClr val="CC0000"/>
                </a:solidFill>
                <a:latin typeface="Arial" charset="0"/>
                <a:cs typeface="Times New Roman" pitchFamily="18" charset="0"/>
              </a:rPr>
              <a:t>ЗЕРКАЛО ПРОГРЕССИВНЫХ ПРЕОБРАЗОВАНИЙ»</a:t>
            </a:r>
            <a:endParaRPr lang="ru-RU" sz="1400" b="1" dirty="0">
              <a:solidFill>
                <a:srgbClr val="0000CC"/>
              </a:solidFill>
              <a:latin typeface="Arial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1. Постановка проблемы:</a:t>
            </a:r>
            <a:endParaRPr lang="ru-RU" sz="1600" b="1" dirty="0">
              <a:solidFill>
                <a:srgbClr val="0000CC"/>
              </a:solidFill>
              <a:latin typeface="Times New Roman" pitchFamily="18" charset="0"/>
            </a:endParaRPr>
          </a:p>
          <a:p>
            <a:pPr eaLnBrk="0" hangingPunct="0"/>
            <a:r>
              <a:rPr lang="ru-RU" sz="1600" b="1" dirty="0">
                <a:latin typeface="Arial" charset="0"/>
                <a:cs typeface="Times New Roman" pitchFamily="18" charset="0"/>
              </a:rPr>
              <a:t>В данной сфере (ситуации )не созданы условия для осуществления чего-либо</a:t>
            </a:r>
            <a:endParaRPr lang="ru-RU" sz="1200" b="1" dirty="0">
              <a:latin typeface="Arial" charset="0"/>
            </a:endParaRPr>
          </a:p>
          <a:p>
            <a:pPr eaLnBrk="0" hangingPunct="0"/>
            <a:r>
              <a:rPr lang="ru-RU" sz="1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2. Причины:</a:t>
            </a:r>
            <a:endParaRPr lang="ru-RU" sz="1600" dirty="0">
              <a:solidFill>
                <a:srgbClr val="0000CC"/>
              </a:solidFill>
              <a:latin typeface="Times New Roman" pitchFamily="18" charset="0"/>
            </a:endParaRPr>
          </a:p>
          <a:p>
            <a:pPr eaLnBrk="0" hangingPunct="0"/>
            <a:r>
              <a:rPr lang="ru-RU" sz="1200" b="1" dirty="0">
                <a:latin typeface="Arial" charset="0"/>
                <a:cs typeface="Times New Roman" pitchFamily="18" charset="0"/>
              </a:rPr>
              <a:t>(формулировки с «не» и «нет»)</a:t>
            </a:r>
            <a:endParaRPr lang="ru-RU" sz="1200" b="1" dirty="0">
              <a:latin typeface="Arial" charset="0"/>
            </a:endParaRPr>
          </a:p>
          <a:p>
            <a:pPr eaLnBrk="0" hangingPunct="0"/>
            <a:endParaRPr lang="ru-RU" sz="1200" b="1" dirty="0">
              <a:latin typeface="Arial" charset="0"/>
            </a:endParaRP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3048000" y="2286000"/>
            <a:ext cx="19431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>
                <a:latin typeface="Arial" charset="0"/>
              </a:rPr>
              <a:t/>
            </a:r>
            <a:br>
              <a:rPr lang="ru-RU">
                <a:latin typeface="Arial" charset="0"/>
              </a:rPr>
            </a:br>
            <a:r>
              <a:rPr lang="ru-RU" sz="1600" b="1">
                <a:solidFill>
                  <a:srgbClr val="0000CC"/>
                </a:solidFill>
                <a:latin typeface="Arial" charset="0"/>
                <a:cs typeface="Times New Roman" pitchFamily="18" charset="0"/>
              </a:rPr>
              <a:t>Ситуация «минус»</a:t>
            </a:r>
            <a:endParaRPr lang="ru-RU" sz="1600" b="1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381000" y="2909888"/>
            <a:ext cx="792003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1600" b="1">
                <a:solidFill>
                  <a:srgbClr val="0000CC"/>
                </a:solidFill>
                <a:latin typeface="Arial" charset="0"/>
                <a:cs typeface="Times New Roman" pitchFamily="18" charset="0"/>
              </a:rPr>
              <a:t>                                               Ситуация «плюс»</a:t>
            </a:r>
            <a:endParaRPr lang="ru-RU" sz="1600" b="1">
              <a:solidFill>
                <a:srgbClr val="0000CC"/>
              </a:solidFill>
              <a:latin typeface="Arial" charset="0"/>
            </a:endParaRPr>
          </a:p>
          <a:p>
            <a:pPr eaLnBrk="0" hangingPunct="0"/>
            <a:r>
              <a:rPr lang="ru-RU" sz="16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3. Цель:</a:t>
            </a:r>
            <a:endParaRPr lang="ru-RU" sz="1600">
              <a:solidFill>
                <a:srgbClr val="0000CC"/>
              </a:solidFill>
              <a:latin typeface="Times New Roman" pitchFamily="18" charset="0"/>
            </a:endParaRPr>
          </a:p>
          <a:p>
            <a:pPr eaLnBrk="0" hangingPunct="0"/>
            <a:r>
              <a:rPr lang="ru-RU" sz="1600" b="1">
                <a:latin typeface="Arial" charset="0"/>
                <a:cs typeface="Times New Roman" pitchFamily="18" charset="0"/>
              </a:rPr>
              <a:t>Создать условия для осуществления чего-либо в данной сфере (ситуации)</a:t>
            </a:r>
            <a:endParaRPr lang="ru-RU" sz="900">
              <a:latin typeface="Arial" charset="0"/>
            </a:endParaRPr>
          </a:p>
          <a:p>
            <a:pPr eaLnBrk="0" hangingPunct="0"/>
            <a:endParaRPr lang="ru-RU">
              <a:latin typeface="Arial" charset="0"/>
            </a:endParaRPr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381000" y="3429000"/>
            <a:ext cx="1004888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 sz="1200" b="1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solidFill>
                  <a:srgbClr val="0000CC"/>
                </a:solidFill>
                <a:latin typeface="Arial" charset="0"/>
                <a:cs typeface="Times New Roman" pitchFamily="18" charset="0"/>
              </a:rPr>
              <a:t>4. Задачи:</a:t>
            </a:r>
            <a:endParaRPr lang="ru-RU" sz="1400">
              <a:solidFill>
                <a:srgbClr val="0000CC"/>
              </a:solidFill>
              <a:latin typeface="Arial" charset="0"/>
            </a:endParaRPr>
          </a:p>
          <a:p>
            <a:pPr eaLnBrk="0" hangingPunct="0"/>
            <a:endParaRPr lang="ru-RU" sz="140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250825" y="4902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3200400" y="5013325"/>
            <a:ext cx="18288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 b="1">
                <a:latin typeface="Times New Roman" pitchFamily="18" charset="0"/>
                <a:cs typeface="Times New Roman" pitchFamily="18" charset="0"/>
              </a:rPr>
              <a:t>Осуществить мозговой штурм проблемы</a:t>
            </a:r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762000" y="4941888"/>
            <a:ext cx="1752600" cy="5445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 b="1">
                <a:latin typeface="Times New Roman" pitchFamily="18" charset="0"/>
                <a:cs typeface="Times New Roman" pitchFamily="18" charset="0"/>
              </a:rPr>
              <a:t>Работа с литературой, поиск в интернет </a:t>
            </a:r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5715000" y="4953000"/>
            <a:ext cx="1828800" cy="6175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 b="1">
                <a:latin typeface="Times New Roman" pitchFamily="18" charset="0"/>
                <a:cs typeface="Times New Roman" pitchFamily="18" charset="0"/>
              </a:rPr>
              <a:t>Провести анализ ресурсов и мотивации</a:t>
            </a:r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838200" y="5715000"/>
            <a:ext cx="1676400" cy="6127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200" b="1">
                <a:latin typeface="Times New Roman" pitchFamily="18" charset="0"/>
                <a:cs typeface="Times New Roman" pitchFamily="18" charset="0"/>
              </a:rPr>
              <a:t>Разработать программу исследования</a:t>
            </a:r>
          </a:p>
        </p:txBody>
      </p:sp>
      <p:sp>
        <p:nvSpPr>
          <p:cNvPr id="30741" name="Rectangle 21"/>
          <p:cNvSpPr>
            <a:spLocks noChangeArrowheads="1"/>
          </p:cNvSpPr>
          <p:nvPr/>
        </p:nvSpPr>
        <p:spPr bwMode="auto">
          <a:xfrm>
            <a:off x="5715000" y="5805488"/>
            <a:ext cx="1828800" cy="7477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200" b="1">
                <a:latin typeface="Times New Roman" pitchFamily="18" charset="0"/>
                <a:cs typeface="Times New Roman" pitchFamily="18" charset="0"/>
              </a:rPr>
              <a:t>Определить способы компенсации дефицита ресурсов и мотивации</a:t>
            </a:r>
            <a:r>
              <a:rPr lang="ru-RU" sz="10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2" name="Line 22"/>
          <p:cNvSpPr>
            <a:spLocks noChangeShapeType="1"/>
          </p:cNvSpPr>
          <p:nvPr/>
        </p:nvSpPr>
        <p:spPr bwMode="auto">
          <a:xfrm>
            <a:off x="4140200" y="4652963"/>
            <a:ext cx="0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43" name="Line 23"/>
          <p:cNvSpPr>
            <a:spLocks noChangeShapeType="1"/>
          </p:cNvSpPr>
          <p:nvPr/>
        </p:nvSpPr>
        <p:spPr bwMode="auto">
          <a:xfrm>
            <a:off x="1547813" y="4437063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44" name="Line 24"/>
          <p:cNvSpPr>
            <a:spLocks noChangeShapeType="1"/>
          </p:cNvSpPr>
          <p:nvPr/>
        </p:nvSpPr>
        <p:spPr bwMode="auto">
          <a:xfrm>
            <a:off x="6588125" y="4508500"/>
            <a:ext cx="0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45" name="Rectangle 25"/>
          <p:cNvSpPr>
            <a:spLocks noChangeArrowheads="1"/>
          </p:cNvSpPr>
          <p:nvPr/>
        </p:nvSpPr>
        <p:spPr bwMode="auto">
          <a:xfrm>
            <a:off x="0" y="24638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46" name="Rectangle 27"/>
          <p:cNvSpPr>
            <a:spLocks noChangeArrowheads="1"/>
          </p:cNvSpPr>
          <p:nvPr/>
        </p:nvSpPr>
        <p:spPr bwMode="auto">
          <a:xfrm>
            <a:off x="0" y="32416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30747" name="Rectangle 28"/>
          <p:cNvSpPr>
            <a:spLocks noChangeArrowheads="1"/>
          </p:cNvSpPr>
          <p:nvPr/>
        </p:nvSpPr>
        <p:spPr bwMode="auto">
          <a:xfrm>
            <a:off x="2971800" y="5805488"/>
            <a:ext cx="2362200" cy="6715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100" b="1">
                <a:latin typeface="Times New Roman" pitchFamily="18" charset="0"/>
              </a:rPr>
              <a:t>Организовать теоретический поиск, практическое обоснование необходимых способов</a:t>
            </a:r>
          </a:p>
        </p:txBody>
      </p:sp>
      <p:sp>
        <p:nvSpPr>
          <p:cNvPr id="30748" name="Line 29"/>
          <p:cNvSpPr>
            <a:spLocks noChangeShapeType="1"/>
          </p:cNvSpPr>
          <p:nvPr/>
        </p:nvSpPr>
        <p:spPr bwMode="auto">
          <a:xfrm>
            <a:off x="1524000" y="5486400"/>
            <a:ext cx="0" cy="2174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49" name="Line 30"/>
          <p:cNvSpPr>
            <a:spLocks noChangeShapeType="1"/>
          </p:cNvSpPr>
          <p:nvPr/>
        </p:nvSpPr>
        <p:spPr bwMode="auto">
          <a:xfrm>
            <a:off x="4140200" y="5445125"/>
            <a:ext cx="0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50" name="Line 31"/>
          <p:cNvSpPr>
            <a:spLocks noChangeShapeType="1"/>
          </p:cNvSpPr>
          <p:nvPr/>
        </p:nvSpPr>
        <p:spPr bwMode="auto">
          <a:xfrm>
            <a:off x="6553200" y="5562600"/>
            <a:ext cx="0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51" name="Rectangle 32"/>
          <p:cNvSpPr>
            <a:spLocks noChangeArrowheads="1"/>
          </p:cNvSpPr>
          <p:nvPr/>
        </p:nvSpPr>
        <p:spPr bwMode="auto">
          <a:xfrm>
            <a:off x="381000" y="4572000"/>
            <a:ext cx="7848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0000CC"/>
                </a:solidFill>
                <a:latin typeface="Times New Roman" pitchFamily="18" charset="0"/>
              </a:rPr>
              <a:t>5. План решения задач (действия, ответственные, способы представления результатов, сроки, ресурсы</a:t>
            </a:r>
          </a:p>
        </p:txBody>
      </p:sp>
    </p:spTree>
    <p:extLst>
      <p:ext uri="{BB962C8B-B14F-4D97-AF65-F5344CB8AC3E}">
        <p14:creationId xmlns:p14="http://schemas.microsoft.com/office/powerpoint/2010/main" xmlns="" val="19135942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108012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ФГОС основного общего образования: ПРОЕКТНАЯ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УЧЕБНО-ИССЛЕДОВАТЕЛЬСКАЯ  ДЕЯТЕЛЬНОСТЬ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Прямоугольник 2"/>
          <p:cNvSpPr>
            <a:spLocks noChangeArrowheads="1"/>
          </p:cNvSpPr>
          <p:nvPr/>
        </p:nvSpPr>
        <p:spPr bwMode="auto">
          <a:xfrm>
            <a:off x="251520" y="1628800"/>
            <a:ext cx="8712968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19088" indent="-319088">
              <a:buFont typeface="Wingdings" pitchFamily="2" charset="2"/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Программа проектной и учебно-исследовательской деятельности учащихся предусматривает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овладение совокупностью учебно-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познавательных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приемов и практических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действий;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личностно и социально значимых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задач;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нахождение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путей разрешения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проблемных вопросов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посредством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самостоятельных действий с обязательной презентацией полученных результатов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(проектная логика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430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2101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ФГОС общего образования реализуется на основе системно-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подхода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8424936" cy="4968552"/>
          </a:xfrm>
        </p:spPr>
        <p:txBody>
          <a:bodyPr/>
          <a:lstStyle/>
          <a:p>
            <a:pPr marL="0" indent="627063"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Овладение учащимися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системой действий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(УУД) +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деятельностью как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системой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системой деятельностей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(человеческой деятельностью) для решения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жизненно-практических проблем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3582578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Миссия современного образования (А.Н.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Кузибецкий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5112568"/>
          </a:xfrm>
        </p:spPr>
        <p:txBody>
          <a:bodyPr>
            <a:normAutofit fontScale="77500" lnSpcReduction="20000"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Помочь ученику приобрести способность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just">
              <a:buNone/>
              <a:defRPr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  ориентироваться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пространстве ценностей и информации, вырабатывать собственные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смыслы</a:t>
            </a:r>
          </a:p>
          <a:p>
            <a:pPr marL="0" indent="0" algn="just">
              <a:buNone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ставить перед собой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намечать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пути ее достижения,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осуществлять эту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стратегию в жизни</a:t>
            </a:r>
          </a:p>
          <a:p>
            <a:pPr algn="ctr">
              <a:buFont typeface="Wingdings" pitchFamily="2" charset="2"/>
              <a:buNone/>
              <a:defRPr/>
            </a:pPr>
            <a:endParaRPr lang="ru-RU" sz="32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При этом ДЕЙСТВОВАТЬ ГУМАНИТАРНО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не ущемлять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права других людей,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созидать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не разрушать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цивилизацию, свое здоровье, среду обитания,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адекватно оценивать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себя и свои действия на основе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рефлексии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корректировать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свои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действия и поведение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прогнозировать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 событий (последействие)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ОБРАЗОВАТЕЛЬНАЯ БАЗА для этого → ФГОС общего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4041551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72008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Договоримся о понятиях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88632"/>
          </a:xfrm>
        </p:spPr>
        <p:txBody>
          <a:bodyPr>
            <a:normAutofit lnSpcReduction="10000"/>
          </a:bodyPr>
          <a:lstStyle/>
          <a:p>
            <a:pPr marL="0" indent="449263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Педагогический проект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прототип, прообраз какого-либо объекта, вида деятельности, предварительная разработка основных деталей предстоящей деятельности учащихся и педагогов (Е.С.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449263" algn="just">
              <a:buNone/>
            </a:pPr>
            <a:r>
              <a:rPr lang="ru-RU" dirty="0" smtClean="0">
                <a:effectLst/>
                <a:latin typeface="Times New Roman"/>
                <a:ea typeface="Calibri"/>
              </a:rPr>
              <a:t>В самом общем плане проект — это ограниченное во времени целенаправленное изменение отдельной системы с установленными требованиями к качеству результатов, возможными рамками расхода средств и ресурсов и специфической организацией (В. Н. Бурков, Д. А. Новиков).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3642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Договоримся о понятиях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marL="0" indent="449263" algn="just">
              <a:buNone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Сущность педагогического проектирования состоит в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выявлении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анализе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педагогических проблем и причин их возникновения,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построении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ценностных основ и стратегий проектирования,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определении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целей и задач,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поиске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методов и средств реализации педагогического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проектирования.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250986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Основные характеристики проекта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Временный характер, объединение ресурсов и персонала в рамках какого-либо вида деятельности на определенный период времени.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Наличие значимой в исследовательском, творческом плане проблемы/задачи, требующей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интегpированного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знания, исследовательского поиска для ее решения.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Использование исследовательских методов (определение проблемы, вытекающих из нее задач исследования, выдвижение гипотезы и т.п.)</a:t>
            </a:r>
          </a:p>
        </p:txBody>
      </p:sp>
    </p:spTree>
    <p:extLst>
      <p:ext uri="{BB962C8B-B14F-4D97-AF65-F5344CB8AC3E}">
        <p14:creationId xmlns:p14="http://schemas.microsoft.com/office/powerpoint/2010/main" xmlns="" val="998368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496944" cy="496855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  <a:tabLst>
                <a:tab pos="355600" algn="l"/>
              </a:tabLs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4.Практическая, теоретическая и познавательная значимость предполагаемых практических  результатов.</a:t>
            </a:r>
          </a:p>
          <a:p>
            <a:pPr marL="0" indent="0" algn="just">
              <a:buNone/>
              <a:tabLst>
                <a:tab pos="355600" algn="l"/>
              </a:tabLs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5.Самостоятельная деятельность участников проекта (самодеятельность педагога).</a:t>
            </a:r>
          </a:p>
          <a:p>
            <a:pPr marL="0" indent="0" algn="just">
              <a:buNone/>
              <a:tabLst>
                <a:tab pos="355600" algn="l"/>
              </a:tabLs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6.Структурирование содержательной части проекта (с указанием поэтaпных результатов).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8846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93610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Проектная разработка должна включать: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5040560"/>
          </a:xfrm>
        </p:spPr>
        <p:txBody>
          <a:bodyPr>
            <a:normAutofit fontScale="47500" lnSpcReduction="20000"/>
          </a:bodyPr>
          <a:lstStyle/>
          <a:p>
            <a:pPr algn="just">
              <a:tabLst>
                <a:tab pos="271463" algn="l"/>
              </a:tabLst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описание ситуации, в которой возникла педагогическая проблема (актуальность);</a:t>
            </a:r>
          </a:p>
          <a:p>
            <a:pPr marL="0" indent="0" algn="just">
              <a:buNone/>
              <a:tabLst>
                <a:tab pos="271463" algn="l"/>
              </a:tabLst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•	постановку проблемы;</a:t>
            </a:r>
          </a:p>
          <a:p>
            <a:pPr marL="0" indent="0" algn="just">
              <a:buNone/>
              <a:tabLst>
                <a:tab pos="271463" algn="l"/>
              </a:tabLst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•	цель проекта, которая должна быть достижима в рамках предусмотренного периода времени и технологий деятельности;</a:t>
            </a:r>
          </a:p>
          <a:p>
            <a:pPr marL="0" indent="0" algn="just">
              <a:buNone/>
              <a:tabLst>
                <a:tab pos="271463" algn="l"/>
              </a:tabLst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•	задачи и план деятельности;</a:t>
            </a:r>
          </a:p>
        </p:txBody>
      </p:sp>
    </p:spTree>
    <p:extLst>
      <p:ext uri="{BB962C8B-B14F-4D97-AF65-F5344CB8AC3E}">
        <p14:creationId xmlns:p14="http://schemas.microsoft.com/office/powerpoint/2010/main" xmlns="" val="481488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1008112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Проектная разработка должна включать: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472608"/>
          </a:xfrm>
        </p:spPr>
        <p:txBody>
          <a:bodyPr>
            <a:normAutofit/>
          </a:bodyPr>
          <a:lstStyle/>
          <a:p>
            <a:pPr>
              <a:tabLst>
                <a:tab pos="271463" algn="l"/>
              </a:tabLst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обоснование способа решения проблемы (достаточно, чтобы было обосновано использование известного способа решения проблемы или способ был скомпонован педагогом из нескольких известных, или явился результатом адаптации известного способа решения похожих проблем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tabLst>
                <a:tab pos="271463" algn="l"/>
              </a:tabLs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планируемые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образовательные результаты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tabLst>
                <a:tab pos="271463" algn="l"/>
              </a:tabLs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показателей достижения результатов и способов диагностики; описание полученных образовательных результатов, свидетельства ИХ достижения и анализ результативности проекта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986888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8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96944" cy="79208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Стадии (логика) проектной деятельности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256584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к работе над проектом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проектного задания (анализ проблемной ситуации, постановка проблемы/задач)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Выполнение проектной деятельности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результатов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проекта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Рефлексия и оценивание </a:t>
            </a:r>
          </a:p>
          <a:p>
            <a:pPr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Праздник достижений (фестиваль, конкурс, конференции, обсуждение в проектной группе)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580206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658</Words>
  <Application>Microsoft Office PowerPoint</Application>
  <PresentationFormat>Экран (4:3)</PresentationFormat>
  <Paragraphs>72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Педагогический проект: от замысла к воплощению</vt:lpstr>
      <vt:lpstr>Миссия современного образования (А.Н. Кузибецкий)</vt:lpstr>
      <vt:lpstr>Договоримся о понятиях</vt:lpstr>
      <vt:lpstr>Договоримся о понятиях</vt:lpstr>
      <vt:lpstr>Основные характеристики проекта</vt:lpstr>
      <vt:lpstr>Основные характеристики проекта</vt:lpstr>
      <vt:lpstr>Проектная разработка должна включать:</vt:lpstr>
      <vt:lpstr>Проектная разработка должна включать:</vt:lpstr>
      <vt:lpstr>Стадии (логика) проектной деятельности</vt:lpstr>
      <vt:lpstr>Слайд 10</vt:lpstr>
      <vt:lpstr>ФГОС основного общего образования: ПРОЕКТНАЯ  И УЧЕБНО-ИССЛЕДОВАТЕЛЬСКАЯ  ДЕЯТЕЛЬНОСТЬ</vt:lpstr>
      <vt:lpstr>ФГОС общего образования реализуется на основе системно-деятельностного подхода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проект: от замысла к воплощению</dc:title>
  <dc:creator>Виталий</dc:creator>
  <cp:lastModifiedBy>Виталий</cp:lastModifiedBy>
  <cp:revision>10</cp:revision>
  <dcterms:created xsi:type="dcterms:W3CDTF">2015-10-19T05:42:33Z</dcterms:created>
  <dcterms:modified xsi:type="dcterms:W3CDTF">2016-11-27T18:12:00Z</dcterms:modified>
</cp:coreProperties>
</file>