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2"/>
  </p:notesMasterIdLst>
  <p:sldIdLst>
    <p:sldId id="256" r:id="rId2"/>
    <p:sldId id="276" r:id="rId3"/>
    <p:sldId id="270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9" r:id="rId16"/>
    <p:sldId id="268" r:id="rId17"/>
    <p:sldId id="271" r:id="rId18"/>
    <p:sldId id="272" r:id="rId19"/>
    <p:sldId id="273" r:id="rId20"/>
    <p:sldId id="274" r:id="rId2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434" autoAdjust="0"/>
  </p:normalViewPr>
  <p:slideViewPr>
    <p:cSldViewPr snapToGrid="0">
      <p:cViewPr>
        <p:scale>
          <a:sx n="77" d="100"/>
          <a:sy n="77" d="100"/>
        </p:scale>
        <p:origin x="-402" y="-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5C53C7-C937-439C-91EE-84B130556D32}" type="datetimeFigureOut">
              <a:rPr lang="ru-RU" smtClean="0"/>
              <a:t>23.11.2016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96E2C7-AA72-478D-9EB5-4C7E79C9C0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39681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96E2C7-AA72-478D-9EB5-4C7E79C9C0E8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50589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96E2C7-AA72-478D-9EB5-4C7E79C9C0E8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46392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A685E-652E-4DB7-8B86-D47E3F563A47}" type="datetimeFigureOut">
              <a:rPr lang="ru-RU" smtClean="0"/>
              <a:t>23.11.2016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992AF-AD8D-495F-89AF-2E912681E1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38518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A685E-652E-4DB7-8B86-D47E3F563A47}" type="datetimeFigureOut">
              <a:rPr lang="ru-RU" smtClean="0"/>
              <a:t>23.11.2016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992AF-AD8D-495F-89AF-2E912681E1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49641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A685E-652E-4DB7-8B86-D47E3F563A47}" type="datetimeFigureOut">
              <a:rPr lang="ru-RU" smtClean="0"/>
              <a:t>23.11.2016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992AF-AD8D-495F-89AF-2E912681E103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025096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A685E-652E-4DB7-8B86-D47E3F563A47}" type="datetimeFigureOut">
              <a:rPr lang="ru-RU" smtClean="0"/>
              <a:t>23.11.2016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992AF-AD8D-495F-89AF-2E912681E1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179644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A685E-652E-4DB7-8B86-D47E3F563A47}" type="datetimeFigureOut">
              <a:rPr lang="ru-RU" smtClean="0"/>
              <a:t>23.11.2016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992AF-AD8D-495F-89AF-2E912681E103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0602729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A685E-652E-4DB7-8B86-D47E3F563A47}" type="datetimeFigureOut">
              <a:rPr lang="ru-RU" smtClean="0"/>
              <a:t>23.11.2016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992AF-AD8D-495F-89AF-2E912681E1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77387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A685E-652E-4DB7-8B86-D47E3F563A47}" type="datetimeFigureOut">
              <a:rPr lang="ru-RU" smtClean="0"/>
              <a:t>23.11.2016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992AF-AD8D-495F-89AF-2E912681E1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846140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A685E-652E-4DB7-8B86-D47E3F563A47}" type="datetimeFigureOut">
              <a:rPr lang="ru-RU" smtClean="0"/>
              <a:t>23.11.2016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992AF-AD8D-495F-89AF-2E912681E1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46333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A685E-652E-4DB7-8B86-D47E3F563A47}" type="datetimeFigureOut">
              <a:rPr lang="ru-RU" smtClean="0"/>
              <a:t>23.11.2016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992AF-AD8D-495F-89AF-2E912681E1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34989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A685E-652E-4DB7-8B86-D47E3F563A47}" type="datetimeFigureOut">
              <a:rPr lang="ru-RU" smtClean="0"/>
              <a:t>23.11.2016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992AF-AD8D-495F-89AF-2E912681E1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85347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A685E-652E-4DB7-8B86-D47E3F563A47}" type="datetimeFigureOut">
              <a:rPr lang="ru-RU" smtClean="0"/>
              <a:t>23.11.2016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992AF-AD8D-495F-89AF-2E912681E1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76941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A685E-652E-4DB7-8B86-D47E3F563A47}" type="datetimeFigureOut">
              <a:rPr lang="ru-RU" smtClean="0"/>
              <a:t>23.11.2016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992AF-AD8D-495F-89AF-2E912681E1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54480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A685E-652E-4DB7-8B86-D47E3F563A47}" type="datetimeFigureOut">
              <a:rPr lang="ru-RU" smtClean="0"/>
              <a:t>23.11.2016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992AF-AD8D-495F-89AF-2E912681E1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98611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A685E-652E-4DB7-8B86-D47E3F563A47}" type="datetimeFigureOut">
              <a:rPr lang="ru-RU" smtClean="0"/>
              <a:t>23.11.2016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992AF-AD8D-495F-89AF-2E912681E1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81994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A685E-652E-4DB7-8B86-D47E3F563A47}" type="datetimeFigureOut">
              <a:rPr lang="ru-RU" smtClean="0"/>
              <a:t>23.11.2016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992AF-AD8D-495F-89AF-2E912681E1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44516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A685E-652E-4DB7-8B86-D47E3F563A47}" type="datetimeFigureOut">
              <a:rPr lang="ru-RU" smtClean="0"/>
              <a:t>23.11.2016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992AF-AD8D-495F-89AF-2E912681E1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5449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0A685E-652E-4DB7-8B86-D47E3F563A47}" type="datetimeFigureOut">
              <a:rPr lang="ru-RU" smtClean="0"/>
              <a:t>23.11.2016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CC8992AF-AD8D-495F-89AF-2E912681E1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07636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06160" y="556054"/>
            <a:ext cx="8354291" cy="6017741"/>
          </a:xfrm>
        </p:spPr>
        <p:txBody>
          <a:bodyPr>
            <a:normAutofit fontScale="70000" lnSpcReduction="20000"/>
          </a:bodyPr>
          <a:lstStyle/>
          <a:p>
            <a:pPr algn="ctr"/>
            <a:r>
              <a:rPr lang="ru-RU" sz="73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«Переход от стратегии педагогического руководства сюжетно-ролевой игрой к стратегии её педагогического сопровождения»</a:t>
            </a:r>
          </a:p>
          <a:p>
            <a:endParaRPr lang="ru-RU" sz="2400" dirty="0">
              <a:solidFill>
                <a:schemeClr val="tx1"/>
              </a:solidFill>
            </a:endParaRPr>
          </a:p>
          <a:p>
            <a:r>
              <a:rPr lang="ru-RU" sz="3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Подготовлен:</a:t>
            </a:r>
          </a:p>
          <a:p>
            <a:r>
              <a:rPr lang="ru-RU" sz="3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Старшим воспитателем </a:t>
            </a:r>
            <a:r>
              <a:rPr lang="ru-RU" sz="3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МДОУ д/с № 19 с. Подлесное </a:t>
            </a:r>
          </a:p>
          <a:p>
            <a:r>
              <a:rPr lang="ru-RU" sz="3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Кадонцевой </a:t>
            </a:r>
            <a:r>
              <a:rPr lang="ru-RU" sz="3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С.А</a:t>
            </a:r>
            <a:endParaRPr lang="ru-RU" sz="3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3694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6860" y="580031"/>
            <a:ext cx="10515600" cy="853353"/>
          </a:xfrm>
        </p:spPr>
        <p:txBody>
          <a:bodyPr/>
          <a:lstStyle/>
          <a:p>
            <a:pPr algn="ctr"/>
            <a:r>
              <a:rPr lang="ru-RU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Этапы педагогической технологии 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497" y="1278279"/>
            <a:ext cx="10515600" cy="5268036"/>
          </a:xfrm>
        </p:spPr>
        <p:txBody>
          <a:bodyPr>
            <a:normAutofit fontScale="70000" lnSpcReduction="20000"/>
          </a:bodyPr>
          <a:lstStyle/>
          <a:p>
            <a:pPr fontAlgn="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b="1" u="sng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 этап</a:t>
            </a:r>
            <a:r>
              <a:rPr lang="ru-RU" sz="31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Обогащение представлений о той сфере действительности, которую ребенок будет отображать в игре, - наблюдения, рассказы, беседы о впечатлениях. Важно знакомить ребенка с людьми, их деятельностью, отношениями (кто, чем и почему занимается).</a:t>
            </a:r>
          </a:p>
          <a:p>
            <a:pPr fontAlgn="t"/>
            <a:r>
              <a:rPr lang="ru-RU" sz="3100" b="1" u="sng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 этап.</a:t>
            </a:r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Организация сюжетно-ролевой игры («игра в подготовку к игре»):</a:t>
            </a:r>
          </a:p>
          <a:p>
            <a:pPr lvl="0"/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определение ситуаций и взаимодействия людей, продумывание и сочинение событий, хода их развития в соответствии с темой игры;</a:t>
            </a:r>
          </a:p>
          <a:p>
            <a:pPr lvl="0"/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предметно-игровой среды на основе организации продуктивной и художественной деятельности детей, сотворчества с воспитателем, детского коллекционирования;</a:t>
            </a:r>
          </a:p>
          <a:p>
            <a:pPr lvl="0"/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совместная игровая деятельность воспитателя и детей.</a:t>
            </a:r>
          </a:p>
          <a:p>
            <a:pPr fontAlgn="t"/>
            <a:r>
              <a:rPr lang="ru-RU" sz="3100" b="1" u="sng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III этап</a:t>
            </a:r>
            <a:r>
              <a:rPr lang="ru-RU" sz="3100" b="1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Самостоятельная игровая деятельность детей. Организация сюжетно-ролевой игры с воображаемым партнером, за которого ребенок разговаривает. Такая игра учит соподчинению мотивов, согласованию ролей, взаимопониманию.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4810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865" y="308919"/>
            <a:ext cx="10515600" cy="2279175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соответствии с сюжетообразующими функциями выделяются </a:t>
            </a:r>
            <a:b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три типа игрового </a:t>
            </a: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материала (игрушек):</a:t>
            </a:r>
            <a:b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825087"/>
            <a:ext cx="10515600" cy="3351876"/>
          </a:xfrm>
        </p:spPr>
        <p:txBody>
          <a:bodyPr>
            <a:normAutofit/>
          </a:bodyPr>
          <a:lstStyle/>
          <a:p>
            <a:pPr lvl="0"/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Предметы </a:t>
            </a: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оперирования,</a:t>
            </a:r>
          </a:p>
          <a:p>
            <a:pPr lvl="0"/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Игрушки – персонажи,</a:t>
            </a:r>
          </a:p>
          <a:p>
            <a:pPr lvl="0"/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Маркеры (знаки) игрового пространства</a:t>
            </a:r>
          </a:p>
          <a:p>
            <a:pPr marL="0" indent="0">
              <a:buNone/>
            </a:pP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9128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572530"/>
            <a:ext cx="8596668" cy="1320800"/>
          </a:xfrm>
        </p:spPr>
        <p:txBody>
          <a:bodyPr/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«Предметы оперирования»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-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 игрушки, имитирующие реальные предметы, - орудия, инструменты, средства человеческой деятельности, позволяющие воссоздать смысл настоящего действия (например, игрушечные чашка, утюг, молоток, руль и т.д.).Игрушки-предметы оперирования в возрастном диапазоне изменяются в двух направлениях.</a:t>
            </a:r>
          </a:p>
        </p:txBody>
      </p:sp>
    </p:spTree>
    <p:extLst>
      <p:ext uri="{BB962C8B-B14F-4D97-AF65-F5344CB8AC3E}">
        <p14:creationId xmlns:p14="http://schemas.microsoft.com/office/powerpoint/2010/main" val="2254444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«Игрушки – персонажи»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это разного рода куклы, фигурки людей и животных. Сюда же по функциям в игре относится игровой материал, представляющий игровые атрибуты, специфичные для какого-либо персонажа (роли), например, белая шапочка врача, каска пожарника и т.п. Игрушки-персонажи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старшем дошкольном возрасте (5-7 лет)  уменьшаются в размерах.</a:t>
            </a:r>
          </a:p>
        </p:txBody>
      </p:sp>
    </p:spTree>
    <p:extLst>
      <p:ext uri="{BB962C8B-B14F-4D97-AF65-F5344CB8AC3E}">
        <p14:creationId xmlns:p14="http://schemas.microsoft.com/office/powerpoint/2010/main" val="3858902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«Маркеры (знаки) игрового пространства» 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 игрушки, игровой материал, указывающий на место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действия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обстановку, в которой оно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происходит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Игрушки-маркеры условного пространства также претерпевают изменения в двух направлениях.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Первое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направление – изменение в сторону большей реалистичности и, одновременно, уменьшения размеров.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Второе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направление – изменение крупных маркеров в сторону всё большей условности. </a:t>
            </a:r>
          </a:p>
        </p:txBody>
      </p:sp>
    </p:spTree>
    <p:extLst>
      <p:ext uri="{BB962C8B-B14F-4D97-AF65-F5344CB8AC3E}">
        <p14:creationId xmlns:p14="http://schemas.microsoft.com/office/powerpoint/2010/main" val="1552186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151" y="1877859"/>
            <a:ext cx="9454979" cy="2593075"/>
          </a:xfrm>
        </p:spPr>
        <p:txBody>
          <a:bodyPr>
            <a:normAutofit/>
          </a:bodyPr>
          <a:lstStyle/>
          <a:p>
            <a:pPr algn="ctr"/>
            <a:r>
              <a:rPr lang="ru-RU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Алгоритм </a:t>
            </a:r>
            <a:r>
              <a:rPr lang="ru-RU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взаимодействия </a:t>
            </a:r>
            <a:r>
              <a:rPr lang="ru-RU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воспитателя и детей </a:t>
            </a:r>
            <a:r>
              <a:rPr lang="ru-RU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сюжетно-ролевой игре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515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14947212"/>
              </p:ext>
            </p:extLst>
          </p:nvPr>
        </p:nvGraphicFramePr>
        <p:xfrm>
          <a:off x="313900" y="180110"/>
          <a:ext cx="11450470" cy="614268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040588"/>
                <a:gridCol w="8409882"/>
              </a:tblGrid>
              <a:tr h="963246">
                <a:tc>
                  <a:txBody>
                    <a:bodyPr/>
                    <a:lstStyle/>
                    <a:p>
                      <a:pPr marL="76200" marR="76200" indent="254000" algn="just" fontAlgn="t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Задачи </a:t>
                      </a:r>
                      <a:r>
                        <a:rPr lang="ru-RU" sz="1400" b="1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пед.взаимодействия</a:t>
                      </a:r>
                      <a:endParaRPr lang="ru-RU" sz="14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76200" marR="76200" indent="254000" algn="just" fontAlgn="t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Содержание педагогического взаимодействия</a:t>
                      </a:r>
                      <a:endParaRPr lang="ru-RU" sz="14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</a:tr>
              <a:tr h="1291445">
                <a:tc>
                  <a:txBody>
                    <a:bodyPr/>
                    <a:lstStyle/>
                    <a:p>
                      <a:pPr marL="76200" marR="76200" indent="254000" algn="just" fontAlgn="t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Обогащение 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содержания с/р игры; развитие </a:t>
                      </a:r>
                      <a:r>
                        <a:rPr lang="ru-RU" sz="1400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эмоционал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отношения к людям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76200" marR="76200" indent="254000" algn="just" fontAlgn="t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Чтение детской художественной и познавательной литературы. Беседы по содержанию прочитанного, рисование, «словесное рисование» представителей разных профессий. Наблюдение за деятельностью и отношением людей.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</a:tr>
              <a:tr h="918485">
                <a:tc>
                  <a:txBody>
                    <a:bodyPr/>
                    <a:lstStyle/>
                    <a:p>
                      <a:pPr marL="76200" marR="76200" indent="254000" algn="just" fontAlgn="t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Создание банка идей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76200" marR="76200" indent="254000" algn="just" fontAlgn="t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Сотворчество воспитателя и детей: придумывание ситуаций взаимодействия между людьми, событий; соединение реальных и фантастических персонажей в одном сюжете. Фиксирование придуманных ситуаций, событий при помощи рисунков, пиктографического письма, записывания воспитателем под диктовку детей и пр.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</a:tr>
              <a:tr h="1033156">
                <a:tc>
                  <a:txBody>
                    <a:bodyPr/>
                    <a:lstStyle/>
                    <a:p>
                      <a:pPr marL="76200" marR="76200" indent="254000" algn="just" fontAlgn="t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Создание предметно-игровой среды в соответствии с банком идей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76200" marR="76200" indent="254000" algn="just" fontAlgn="t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Детское коллекционирование. Сотворчество воспитателя и детей в продуктивной и художественной деятельности.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</a:tr>
              <a:tr h="903199">
                <a:tc>
                  <a:txBody>
                    <a:bodyPr/>
                    <a:lstStyle/>
                    <a:p>
                      <a:pPr marL="76200" marR="76200" indent="254000" algn="just" fontAlgn="t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Организация совместной 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с/р</a:t>
                      </a:r>
                      <a:r>
                        <a:rPr lang="ru-RU" sz="1400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игры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воспитателя и детей 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76200" marR="76200" indent="254000" algn="just" fontAlgn="t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Педагогическая поддержка детей в сюжетно-ролевой игре на основе выполнения одной из ролевых позиций.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</a:tr>
              <a:tr h="1033156">
                <a:tc>
                  <a:txBody>
                    <a:bodyPr/>
                    <a:lstStyle/>
                    <a:p>
                      <a:pPr marL="76200" marR="76200" indent="254000" algn="just" fontAlgn="t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Организация самостоятельной 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с/р</a:t>
                      </a:r>
                      <a:r>
                        <a:rPr lang="ru-RU" sz="1400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игры 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детей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76200" marR="76200" indent="254000" algn="just" fontAlgn="t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Наблюдение за самостоятельными играми детей: воспитатель оказывает педагогическую поддержку только тогда, когда возникают трудности в согласовании замыслов или конфликтные ситуации, осуществляет определение задач развития игры на перспективу.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01540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ПРОМЕЖУТОЧНЫЕ (ПО КАЖДОЙ ВОЗРАСТНОЙ ГРУППЕ) И ИТОГОВЫЕ РЕЗУЛЬТАТЫ ОСВОЕНИЯ ПРОГРАММЫ</a:t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ea typeface="Microsoft JhengHei UI Light" panose="020B0304030504040204" pitchFamily="34" charset="-128"/>
                <a:cs typeface="Times New Roman" panose="02020603050405020304" pitchFamily="18" charset="0"/>
              </a:rPr>
              <a:t> 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ea typeface="Microsoft JhengHei UI Light" panose="020B0304030504040204" pitchFamily="34" charset="-128"/>
                <a:cs typeface="Times New Roman" panose="02020603050405020304" pitchFamily="18" charset="0"/>
              </a:rPr>
              <a:t>Одним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ea typeface="Microsoft JhengHei UI Light" panose="020B0304030504040204" pitchFamily="34" charset="-128"/>
                <a:cs typeface="Times New Roman" panose="02020603050405020304" pitchFamily="18" charset="0"/>
              </a:rPr>
              <a:t>из важнейших факторов, определяющих мотивированную деятельность взрослых (родителей и педагогов), направленную на развитие ребенка, являются нормы целевого характера, определяющие ожидания в сфере развития ребенка. При этом, ребенок должен рассматриваться не как «объект» наблюдения, а как развивающаяся личность, на развитие которой может благотворно повлиять взрослый  в соответствии с сознательно поставленными целями</a:t>
            </a:r>
          </a:p>
        </p:txBody>
      </p:sp>
    </p:spTree>
    <p:extLst>
      <p:ext uri="{BB962C8B-B14F-4D97-AF65-F5344CB8AC3E}">
        <p14:creationId xmlns:p14="http://schemas.microsoft.com/office/powerpoint/2010/main" val="368334523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8480" y="1449858"/>
            <a:ext cx="8596668" cy="2912077"/>
          </a:xfrm>
        </p:spPr>
        <p:txBody>
          <a:bodyPr>
            <a:noAutofit/>
          </a:bodyPr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Основанием выделения сторон (сфер) </a:t>
            </a:r>
            <a:r>
              <a:rPr lang="ru-RU" sz="2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инициативы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послужили мотивационно-содержательные характеристики деятельности, т.е. собственно предметно-содержательная направленность активности ребенка.</a:t>
            </a:r>
            <a:b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706627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этим сторонам (сферам) инициативы были отнесены следующие:</a:t>
            </a:r>
            <a:b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Творческая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инициатива</a:t>
            </a:r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коммуникативная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инициатива</a:t>
            </a: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познавательная инициатива </a:t>
            </a:r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инициатива как целеполагание и волевое усилие</a:t>
            </a:r>
            <a:endParaRPr lang="ru-RU" sz="3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96891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159099"/>
            <a:ext cx="8596668" cy="48822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5400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«Вернитесь в своё детство,</a:t>
            </a:r>
            <a:br>
              <a:rPr lang="ru-RU" sz="5400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400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Побудьте с нами в нём,</a:t>
            </a:r>
            <a:br>
              <a:rPr lang="ru-RU" sz="5400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400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лучшими друзьями</a:t>
            </a:r>
            <a:br>
              <a:rPr lang="ru-RU" sz="5400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400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 взрослых назовём»</a:t>
            </a:r>
          </a:p>
        </p:txBody>
      </p:sp>
    </p:spTree>
    <p:extLst>
      <p:ext uri="{BB962C8B-B14F-4D97-AF65-F5344CB8AC3E}">
        <p14:creationId xmlns:p14="http://schemas.microsoft.com/office/powerpoint/2010/main" val="163501262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10598853"/>
              </p:ext>
            </p:extLst>
          </p:nvPr>
        </p:nvGraphicFramePr>
        <p:xfrm>
          <a:off x="133488" y="384363"/>
          <a:ext cx="11947301" cy="596701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400023"/>
                <a:gridCol w="4056845"/>
                <a:gridCol w="4490433"/>
              </a:tblGrid>
              <a:tr h="0"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уровень</a:t>
                      </a:r>
                      <a:r>
                        <a:rPr lang="ru-RU" sz="1100" b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: 3-4 года</a:t>
                      </a:r>
                      <a:endParaRPr lang="ru-RU" sz="11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6126" marR="16126" marT="0" marB="0"/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уровень</a:t>
                      </a:r>
                      <a:r>
                        <a:rPr lang="ru-RU" sz="1100" b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:  4-5 лет</a:t>
                      </a:r>
                      <a:endParaRPr lang="ru-RU" sz="11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6126" marR="16126" marT="0" marB="0"/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уровень</a:t>
                      </a:r>
                      <a:r>
                        <a:rPr lang="ru-RU" sz="1100" b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: 6-7 лет</a:t>
                      </a:r>
                      <a:endParaRPr lang="ru-RU" sz="11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6126" marR="16126" marT="0" marB="0"/>
                </a:tc>
              </a:tr>
              <a:tr h="5745649"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Активно развертывает несколько связанных по смыслу условных действий (роль в действии), содержание которых зависит от наличной игровой обстановки; активно использует предметы-заместители, наделяя один и тот же предмет разными игровыми значениями; с энтузиазмом многократно воспроизводит понравившееся условное игровое  действие ( цепочку действий) с незначительными вариациями.</a:t>
                      </a:r>
                    </a:p>
                    <a:p>
                      <a:pPr indent="45021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Ключевые</a:t>
                      </a: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1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признаки</a:t>
                      </a:r>
                    </a:p>
                    <a:p>
                      <a:pPr indent="45021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рамках наличной предметно-игровой</a:t>
                      </a:r>
                    </a:p>
                    <a:p>
                      <a:pPr indent="45021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обстановки активно развертывает</a:t>
                      </a:r>
                    </a:p>
                    <a:p>
                      <a:pPr indent="45021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несколько связанных по смыслу игровых действий (роль в действии);</a:t>
                      </a:r>
                    </a:p>
                    <a:p>
                      <a:pPr indent="45021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вариативно использует предметы-заместители в условном игровом</a:t>
                      </a:r>
                    </a:p>
                    <a:p>
                      <a:pPr indent="45021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значении.</a:t>
                      </a:r>
                    </a:p>
                    <a:p>
                      <a:pPr indent="45021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6126" marR="16126" marT="0" marB="0"/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Имеет первоначальный замысел ("Хочу играть в больницу", "Я -шофер" и т.п.); активно ищет или видоизменяет имеющуюся игровую обстановку; принимает и обозначает в речи игровые роли; развертывает отдельные сюжетные эпизоды (в рамках привычных последовательностей событий), активно • используя не только условные действия, но и ролевую речь, </a:t>
                      </a:r>
                      <a:r>
                        <a:rPr lang="ru-RU" sz="1100" spc="-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разнообразя ролевые </a:t>
                      </a: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диалоги от раза к разу; в процессе игры может переходить от одного отдельного сюжетного эпизода к другому (от одной роли к другой), не заботясь об их связности. </a:t>
                      </a:r>
                    </a:p>
                    <a:p>
                      <a:pPr indent="45021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Ключевые признаки</a:t>
                      </a:r>
                    </a:p>
                    <a:p>
                      <a:pPr indent="45021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Имеет первоначальный замысел, легко</a:t>
                      </a:r>
                    </a:p>
                    <a:p>
                      <a:pPr indent="45021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меняющийся в процессе игры; принимает разнообразные роли; </a:t>
                      </a:r>
                    </a:p>
                    <a:p>
                      <a:pPr indent="45021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 развертывании отдельных сюжетных эпизодов подкрепляет</a:t>
                      </a:r>
                    </a:p>
                    <a:p>
                      <a:pPr indent="45021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условные действия ролевой речью</a:t>
                      </a:r>
                    </a:p>
                    <a:p>
                      <a:pPr indent="45021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(вариативные диалоги с игрушками</a:t>
                      </a:r>
                    </a:p>
                    <a:p>
                      <a:pPr indent="45021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сверстниками).</a:t>
                      </a:r>
                    </a:p>
                    <a:p>
                      <a:pPr indent="45021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6126" marR="16126" marT="0" marB="0"/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spc="-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Имеет разнообразные </a:t>
                      </a: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игровые замыслы; активно создает предметную обстановку "под замысел"; комбини­рует (связывает) в процессе игры разные сюжетные эпизоды в новое целое, выстраивая оригинальный сюжет; может при этом осознанно использовать смену ролей; замысел также имеет тенденцию воплощаться преимущественно в речи (словесное придумывание историй), или в предметном макете воображаемого "мира" (с мелкими игрушками-персонажами), может фиксироваться в продукте (сюжетные композиции в рисовании, лепке, конструировании).</a:t>
                      </a:r>
                    </a:p>
                    <a:p>
                      <a:pPr indent="45021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Ключевые признаки</a:t>
                      </a:r>
                    </a:p>
                    <a:p>
                      <a:pPr indent="45021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Комбинирует разнообразные</a:t>
                      </a:r>
                    </a:p>
                    <a:p>
                      <a:pPr indent="45021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сюжетные эпизоды в новую связную</a:t>
                      </a:r>
                    </a:p>
                    <a:p>
                      <a:pPr indent="45021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последовательность;</a:t>
                      </a:r>
                    </a:p>
                    <a:p>
                      <a:pPr indent="45021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использует развернутое словесное комментирование игры через события</a:t>
                      </a:r>
                    </a:p>
                    <a:p>
                      <a:pPr indent="45021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 пространство (что  и где происходит с персонажами); </a:t>
                      </a:r>
                    </a:p>
                    <a:p>
                      <a:pPr indent="45021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частично воплощает игровой замысел в продукте(словесном -история, предметном -макет, сюжетный рисунок).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6126" marR="16126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782996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Освоение педагогами ДОО принципа ФГОС ДО: «Игра- ведущая деятельность дошкольников». Направить педагогов на переход от стратегии педагогического </a:t>
            </a:r>
            <a:r>
              <a:rPr lang="ru-RU" sz="3600" b="1" dirty="0" smtClean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руководства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сюжетно-ролевой игрой к стратегии ее педагогического </a:t>
            </a:r>
            <a:r>
              <a:rPr lang="ru-RU" sz="3600" b="1" dirty="0" smtClean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сопровождения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9590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что нужно обратить внимание современному педагогу?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2123519"/>
            <a:ext cx="8596668" cy="3880773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Во-первых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то, что игра – любимый вид деятельности дошкольников. И как бы ни были важны занятия, подготовка к школьному обучению, природа ребенка требует реализации потребности в игре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400" b="1" dirty="0" smtClean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Во-вторых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на то, что изменилась игровая субкультура дошкольников, иными стали любимые роли и сюжеты. Следовательно, игровую субкультуру детей надо изучать и учитывать её особенности в педагогическом процессе.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7549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Принципы организации сюжетно-ролевой игры: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должен играть вместе с детьми.</a:t>
            </a:r>
          </a:p>
          <a:p>
            <a:pPr lvl="0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должен играть с детьми на протяжении всего дошкольного детства, на каждом его этапе следует развертывать игру таким образом, чтобы дети сразу «открывали» и усваивали новый, более сложный способ ее построения.</a:t>
            </a:r>
          </a:p>
          <a:p>
            <a:pPr lvl="0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Начиная с раннего возраста и далее на каждом этапе дошкольного детства необходимо при формировании игровых умений одновременно ориентировать ребенка как на осуществление игрового действия, так и на пояснение его смысла партнерам – взрослому или сверстнику.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163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 играть с детьми?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930401"/>
            <a:ext cx="8596668" cy="4110962"/>
          </a:xfrm>
        </p:spPr>
        <p:txBody>
          <a:bodyPr>
            <a:normAutofit fontScale="92500" lnSpcReduction="20000"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Целесообразно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начинать с наблюдения за играми детей, выявления их игровых умений и интересов. В процессе воспитатель обращает внимание на </a:t>
            </a:r>
            <a:r>
              <a:rPr lang="ru-RU" sz="3200" b="1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начало</a:t>
            </a:r>
            <a:r>
              <a:rPr lang="ru-RU" sz="3200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игры (кто инициатор), на </a:t>
            </a:r>
            <a:r>
              <a:rPr lang="ru-RU" sz="3200" b="1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ход</a:t>
            </a:r>
            <a:r>
              <a:rPr lang="ru-RU" sz="3200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игры (как дети переходят от эпизода к эпизоду в сюжете, какие </a:t>
            </a:r>
            <a:r>
              <a:rPr lang="ru-RU" sz="3200" b="1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игровые умения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используются, на </a:t>
            </a:r>
            <a:r>
              <a:rPr lang="ru-RU" sz="3200" b="1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речевые проявления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детей, что отражается в содержании игры, эмоции), </a:t>
            </a:r>
            <a:r>
              <a:rPr lang="ru-RU" sz="3200" b="1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конец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игры (было ли логическое завершение и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тд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.)</a:t>
            </a:r>
          </a:p>
        </p:txBody>
      </p:sp>
    </p:spTree>
    <p:extLst>
      <p:ext uri="{BB962C8B-B14F-4D97-AF65-F5344CB8AC3E}">
        <p14:creationId xmlns:p14="http://schemas.microsoft.com/office/powerpoint/2010/main" val="3492123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Педагогическое руководство или педагогическое сопровождение игровой деятельности детей?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7907" y="2444794"/>
            <a:ext cx="8596668" cy="3880773"/>
          </a:xfrm>
        </p:spPr>
        <p:txBody>
          <a:bodyPr>
            <a:normAutofit/>
          </a:bodyPr>
          <a:lstStyle/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Игровая позиция воспитателя включает в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себя: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-ярко выраженный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интерес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педагога к играм детей;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000" b="1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рефлексию</a:t>
            </a:r>
            <a:r>
              <a:rPr lang="ru-RU" sz="2000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 способность видеть реальную ситуацию со стороны и вычленить в ней игровые возможности;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000" b="1" dirty="0" err="1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инфантилизацию</a:t>
            </a:r>
            <a:r>
              <a:rPr lang="ru-RU" sz="2000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(способность на время превратится в ребенка) как способность устанавливать доверительные отношения с окружающими;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000" b="1" dirty="0" err="1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эмпатию</a:t>
            </a:r>
            <a:r>
              <a:rPr lang="ru-RU" sz="2000" b="1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 способность чувствовать игровые состояния других людей;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000" b="1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креативность</a:t>
            </a:r>
            <a:r>
              <a:rPr lang="ru-RU" sz="2000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 способность находить нестандартные пути достижения цели</a:t>
            </a:r>
          </a:p>
        </p:txBody>
      </p:sp>
    </p:spTree>
    <p:extLst>
      <p:ext uri="{BB962C8B-B14F-4D97-AF65-F5344CB8AC3E}">
        <p14:creationId xmlns:p14="http://schemas.microsoft.com/office/powerpoint/2010/main" val="1816149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204717"/>
            <a:ext cx="10515600" cy="148597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Педагогическое сопровождение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игровой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 детей</a:t>
            </a:r>
            <a:r>
              <a:rPr lang="ru-RU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включает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себя:</a:t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690689"/>
            <a:ext cx="8596668" cy="4350673"/>
          </a:xfrm>
        </p:spPr>
        <p:txBody>
          <a:bodyPr>
            <a:normAutofit lnSpcReduction="10000"/>
          </a:bodyPr>
          <a:lstStyle/>
          <a:p>
            <a:pPr lvl="0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Осуществление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регулярной диагностики опыта игровой деятельности и ее результат;</a:t>
            </a:r>
          </a:p>
          <a:p>
            <a:pPr lvl="0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Наличие игровой позиции, сочетающая прямые и косвенные способы взаимодействия педагога и детей;</a:t>
            </a:r>
          </a:p>
          <a:p>
            <a:pPr lvl="0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Поэтапное изменение тактики педагогического сопровождения ребенка в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игре (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партнер-координатор-наблюдатель);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Отбор содержания игр на основе интересов и предпочтений современных дошкольников;</a:t>
            </a:r>
          </a:p>
          <a:p>
            <a:pPr lvl="0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Ориентацию педагога на индивидуальные творческие проявления детей в игровой деятельности, их дальнейшее поэтапное стимулирование и развитие;</a:t>
            </a:r>
          </a:p>
          <a:p>
            <a:pPr lvl="0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современной предметно-игровой среды.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6962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8578" y="313346"/>
            <a:ext cx="10515600" cy="1513267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Педагогическое сопровождение сюжетно-</a:t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ролевых игр </a:t>
            </a:r>
            <a:r>
              <a:rPr lang="ru-RU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предполагает: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организацию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совместной деятельности и сотворчества воспитателя и детей по подготовке к игре: накопление содержания для игр, моделирование возможных игровых ситуаций, творческое создание обстановки для игр;</a:t>
            </a:r>
          </a:p>
          <a:p>
            <a:pPr lvl="0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организацию совместных игр воспитателя и детей, в которых происходит освоение новых игровых умений и нового содержания;</a:t>
            </a:r>
          </a:p>
          <a:p>
            <a:pPr lvl="0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условий для самостоятельной, инициативной и творческой игровой деятельности детей.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4433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142</TotalTime>
  <Words>1099</Words>
  <Application>Microsoft Office PowerPoint</Application>
  <PresentationFormat>Произвольный</PresentationFormat>
  <Paragraphs>100</Paragraphs>
  <Slides>20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Грань</vt:lpstr>
      <vt:lpstr>Презентация PowerPoint</vt:lpstr>
      <vt:lpstr>Презентация PowerPoint</vt:lpstr>
      <vt:lpstr>Цель</vt:lpstr>
      <vt:lpstr>На что нужно обратить внимание современному педагогу? </vt:lpstr>
      <vt:lpstr>Принципы организации сюжетно-ролевой игры: </vt:lpstr>
      <vt:lpstr>Как играть с детьми? </vt:lpstr>
      <vt:lpstr>Педагогическое руководство или педагогическое сопровождение игровой деятельности детей? </vt:lpstr>
      <vt:lpstr>Педагогическое сопровождение  игровой деятельности детей  включает в себя: </vt:lpstr>
      <vt:lpstr> Педагогическое сопровождение сюжетно- ролевых игр предполагает: </vt:lpstr>
      <vt:lpstr>Этапы педагогической технологии </vt:lpstr>
      <vt:lpstr> В соответствии с сюжетообразующими функциями выделяются  три типа игрового материала (игрушек): </vt:lpstr>
      <vt:lpstr>«Предметы оперирования»</vt:lpstr>
      <vt:lpstr>«Игрушки – персонажи»</vt:lpstr>
      <vt:lpstr>«Маркеры (знаки) игрового пространства» </vt:lpstr>
      <vt:lpstr>Алгоритм  взаимодействия воспитателя и детей  в сюжетно-ролевой игре </vt:lpstr>
      <vt:lpstr>Презентация PowerPoint</vt:lpstr>
      <vt:lpstr>ПРОМЕЖУТОЧНЫЕ (ПО КАЖДОЙ ВОЗРАСТНОЙ ГРУППЕ) И ИТОГОВЫЕ РЕЗУЛЬТАТЫ ОСВОЕНИЯ ПРОГРАММЫ </vt:lpstr>
      <vt:lpstr>Основанием выделения сторон (сфер) инициативы послужили мотивационно-содержательные характеристики деятельности, т.е. собственно предметно-содержательная направленность активности ребенка.  </vt:lpstr>
      <vt:lpstr>К этим сторонам (сферам) инициативы были отнесены следующие: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Педагогический совет № 2</dc:title>
  <dc:creator>Лариса Ковальчук</dc:creator>
  <cp:lastModifiedBy>ь</cp:lastModifiedBy>
  <cp:revision>20</cp:revision>
  <dcterms:created xsi:type="dcterms:W3CDTF">2014-12-02T18:13:00Z</dcterms:created>
  <dcterms:modified xsi:type="dcterms:W3CDTF">2016-11-23T15:22:12Z</dcterms:modified>
</cp:coreProperties>
</file>