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29"/>
  </p:notesMasterIdLst>
  <p:sldIdLst>
    <p:sldId id="256" r:id="rId6"/>
    <p:sldId id="266" r:id="rId7"/>
    <p:sldId id="264" r:id="rId8"/>
    <p:sldId id="265" r:id="rId9"/>
    <p:sldId id="275" r:id="rId10"/>
    <p:sldId id="263" r:id="rId11"/>
    <p:sldId id="262" r:id="rId12"/>
    <p:sldId id="257" r:id="rId13"/>
    <p:sldId id="261" r:id="rId14"/>
    <p:sldId id="259" r:id="rId15"/>
    <p:sldId id="272" r:id="rId16"/>
    <p:sldId id="267" r:id="rId17"/>
    <p:sldId id="282" r:id="rId18"/>
    <p:sldId id="283" r:id="rId19"/>
    <p:sldId id="273" r:id="rId20"/>
    <p:sldId id="279" r:id="rId21"/>
    <p:sldId id="280" r:id="rId22"/>
    <p:sldId id="281" r:id="rId23"/>
    <p:sldId id="269" r:id="rId24"/>
    <p:sldId id="270" r:id="rId25"/>
    <p:sldId id="278" r:id="rId26"/>
    <p:sldId id="271" r:id="rId27"/>
    <p:sldId id="27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1F9E8-EE9B-4F1C-9539-C955CD4BF752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4275A-390C-432D-BDC4-646E35A7F4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527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4275A-390C-432D-BDC4-646E35A7F4BD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622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724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490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929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724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814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968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222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085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283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9330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546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8143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56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4903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9299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1809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2765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3042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220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2725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6710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122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9686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2299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851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6352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0341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216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1290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8233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88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3115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82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2225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5681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6188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3834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1756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4370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2814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74387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4532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43173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363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08516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590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8043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2007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1331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6409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02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28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933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546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5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917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917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878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341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534EE-8269-434B-B088-6EE6DFF4C2C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C8B00-1C42-4BE6-A216-49C7408783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532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vospitatelivsexgorodov.3bb.ru/click.php?http://uploads.ru/Dh5jg.png" TargetMode="Externa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7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hyperlink" Target="http://standart.edu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vospitatelivsexgorodov.3bb.ru/click.php?http://uploads.ru/GhH8J.png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hyperlink" Target="http://vospitatelivsexgorodov.3bb.ru/click.php?http://uploads.ru/4RoBN.png" TargetMode="Externa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://vospitatelivsexgorodov.3bb.ru/click.php?http://uploads.ru/inYs6.png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://vospitatelivsexgorodov.3bb.ru/click.php?http://uploads.ru/2Yv6c.png" TargetMode="Externa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 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«Поддержка детской инициативы и самостоятельности в различных видах детской деятельности»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5445224"/>
            <a:ext cx="6400800" cy="864096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«Черлакский детский сад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1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Calibri"/>
              </a:rPr>
              <a:t>Инициативность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smtClean="0">
                <a:latin typeface="Times New Roman"/>
                <a:ea typeface="Calibri"/>
              </a:rPr>
              <a:t>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частный случай самостоятельности, стремление к инициативе, изменение форм деятельности или уклада жизни. Это мотивационное качество, рассматривается и как волевая характеристика поведения человека.</a:t>
            </a:r>
            <a:endParaRPr lang="ru-RU" sz="40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224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4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</a:t>
            </a:r>
            <a:r>
              <a:rPr lang="ru-RU" sz="4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инициативной личности характерно: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9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произвольность поведения;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9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самостоятельность;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9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развитая эмоционально волевая сфера;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9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инициатива в различных видах деятельности;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9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стремление к самореализации;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9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общительность;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9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творческий подход к деятельности;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9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высокий уровень умственных способностей;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9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познавательная активность</a:t>
            </a:r>
            <a:r>
              <a:rPr lang="ru-RU" sz="8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7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59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инициативности: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все виды детской 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деятельности,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indent="449580"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ярче всего:</a:t>
            </a:r>
          </a:p>
          <a:p>
            <a:pPr indent="0">
              <a:spcAft>
                <a:spcPts val="1000"/>
              </a:spcAft>
              <a:buNone/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                             в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общении,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                             предметной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деятельности,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                             игре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, </a:t>
            </a:r>
            <a:endParaRPr lang="ru-RU" sz="2800" dirty="0" smtClean="0">
              <a:latin typeface="Times New Roman"/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                             экспериментировании,</a:t>
            </a: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                            познавательной деятельности, </a:t>
            </a: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                            творческой деятельности.</a:t>
            </a:r>
            <a:endParaRPr lang="ru-RU" sz="2800" dirty="0">
              <a:ea typeface="Calibri"/>
              <a:cs typeface="Times New Roman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4618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I:\DCIM\100NIKON\DSCN02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6528" y="3295359"/>
            <a:ext cx="4876800" cy="351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I:\DCIM\100NIKON\DSCN02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719" y="127750"/>
            <a:ext cx="4076034" cy="307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одинокая и молоко в речевой\117CDPFQ\S117000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4928" y="157451"/>
            <a:ext cx="4464496" cy="3077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081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:\пироги тамара александровна\115CDPFQ\S11500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573016"/>
            <a:ext cx="496855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7\Desktop\Овощи\IMG_503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260648"/>
            <a:ext cx="4320480" cy="305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7\Documents\Наши зеленые друзья\S16500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60648"/>
            <a:ext cx="4248472" cy="316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080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584176"/>
          </a:xfrm>
        </p:spPr>
        <p:txBody>
          <a:bodyPr>
            <a:normAutofit fontScale="90000"/>
          </a:bodyPr>
          <a:lstStyle/>
          <a:p>
            <a:pPr marL="342900" lvl="0" indent="44958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Условия</a:t>
            </a:r>
            <a:r>
              <a:rPr lang="ru-RU" sz="32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для поддержки детской инициативы и творчества:</a:t>
            </a:r>
            <a:r>
              <a:rPr lang="ru-RU" sz="15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15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- разнообразная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по своему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содержанию </a:t>
            </a:r>
            <a:r>
              <a:rPr lang="ru-RU" sz="31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предметно-развивающая среда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;</a:t>
            </a:r>
            <a:endParaRPr lang="ru-RU" sz="24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образовательная и игровая среда,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стимулирующая 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развитие поисково-познавательной деятельности детей;</a:t>
            </a:r>
            <a:endParaRPr lang="ru-RU" sz="24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содержание развивающей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среды, учитывающее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индивидуальные особенности и интересы детей конкретной группы;</a:t>
            </a:r>
            <a:endParaRPr lang="ru-RU" sz="2400" dirty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осведомленность родителей  о том, что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происходит в жизни ребенка: чем он занимался, что нового узнал, чем ему нужно помочь в поиске нового и т. д.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858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I:\DCIM\100NIKON\DSCN029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442798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I:\DCIM\100NIKON\DSCN029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60648"/>
            <a:ext cx="4483046" cy="328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I:\DCIM\100NIKON\DSCN03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3645023"/>
            <a:ext cx="4876800" cy="30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6881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:\DCIM\100NIKON\DSCN029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31440"/>
            <a:ext cx="4079539" cy="322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:\DCIM\100NIKON\DSCN029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5" y="131440"/>
            <a:ext cx="4650827" cy="322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I:\DCIM\100NIKON\DSCN03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3637" y="3573016"/>
            <a:ext cx="4506811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475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DCIM\100NIKON\DSCN029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46449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I:\DCIM\100NIKON\DSCN029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321720"/>
            <a:ext cx="4464496" cy="335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:\DCIM\100NIKON\DSCN028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76242"/>
            <a:ext cx="4176464" cy="3036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9815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/>
                <a:ea typeface="Calibri"/>
              </a:rPr>
              <a:t>Принципы поддержки детской инициативы и творчества: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Autofit/>
          </a:bodyPr>
          <a:lstStyle/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•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Принцип деятельности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- стимулирование детей на активный поиск новых знаний в совместной деятельности с взрослым, в игре и в самостоятельной деятельности.</a:t>
            </a:r>
            <a:endParaRPr lang="ru-RU" sz="2400" dirty="0"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•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Принцип вариативности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- предоставление ребенку возможности для оптимального самовыражения через осуществление права выбора, самостоятельного выхода из проблемной ситуации.</a:t>
            </a:r>
            <a:endParaRPr lang="ru-RU" sz="2400" dirty="0"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•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Принцип креативности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- создание ситуаций, в которых ребенок может реализовать свой творческий потенциал через совместную и индивидуальную деятельность.</a:t>
            </a:r>
            <a:endParaRPr lang="ru-RU" sz="2400" dirty="0">
              <a:ea typeface="Calibri"/>
              <a:cs typeface="Times New Roman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768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6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4797152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</a:rPr>
              <a:t>Дошкольное образование  является первой ступенью общего образования, самостоятельным уровнем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30096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sz="72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«Инициатива ребенка </a:t>
            </a:r>
            <a:r>
              <a:rPr lang="ru-RU" sz="29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оощрять нельзя наказывать!»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52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714356"/>
            <a:ext cx="8043890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0" dirty="0" smtClean="0"/>
              <a:t>,</a:t>
            </a:r>
            <a:endParaRPr lang="ru-RU" sz="1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 -0.008 0.018 -0.016 0.023 -0.016 c 0.031 0 0.063 0.125 0.063 0.25 c 0 -0.063 0.016 -0.125 0.031 -0.125 c 0.016 0 0.031 0.063 0.031 0.125 c 0 -0.031 0.008 -0.063 0.016 -0.063 c 0.008 0 0.016 0.031 0.016 0.063 c 0 -0.016 0.004 -0.031 0.008 -0.031 c 0.004 0 0.008 0.016 0.008 0.031 c 0 -0.008 0.002 -0.016 0.004 -0.016 c 0.001 0 0.004 0.008 0.004 0.016 c 0 -0.004 0.001 -0.008 0.002 -0.008 c 0 0.001 0.002 0.004 0.002 0.008 c 0 -0.002 0 -0.004 0.001 -0.004 c 0 0.001 0.001 0.002 0.001 0.004 c 0 -0.001 0 -0.002 0 -0.003 c 0.001 0 0.001 0.001 0.001 0.002 c 0.001 0 0.001 -0.001 0.001 -0.002 c 0.001 0 0.001 0.001 0.001 0.002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Инициатива ребенка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оощрять, наказывать нельзя!»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12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9.uploads.ru/t/Dh5jg.png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036496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2996952"/>
            <a:ext cx="8820472" cy="1826333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prstTxWarp prst="textDouble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СПАСИБО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glow rad="139700">
                  <a:srgbClr val="C0504D">
                    <a:satMod val="175000"/>
                    <a:alpha val="4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83356878_large_oillica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4112" y="4767168"/>
            <a:ext cx="2141984" cy="214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4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latin typeface="Times New Roman"/>
                <a:ea typeface="Calibri"/>
              </a:rPr>
              <a:t>Социальный </a:t>
            </a:r>
            <a:r>
              <a:rPr lang="ru-RU" sz="4800" dirty="0">
                <a:latin typeface="Times New Roman"/>
                <a:ea typeface="Calibri"/>
              </a:rPr>
              <a:t>заказ государства системе образования: 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49580" algn="ctr">
              <a:lnSpc>
                <a:spcPct val="115000"/>
              </a:lnSpc>
              <a:spcAft>
                <a:spcPts val="1000"/>
              </a:spcAft>
            </a:pPr>
            <a:r>
              <a:rPr lang="ru-RU" sz="4400" dirty="0" smtClean="0">
                <a:latin typeface="Times New Roman"/>
                <a:ea typeface="Calibri"/>
                <a:cs typeface="Times New Roman"/>
              </a:rPr>
              <a:t>Воспитание 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инициативного, ответственного человека, готового самостоятельно принимать решения в ситуации выбора.</a:t>
            </a:r>
            <a:endParaRPr lang="ru-RU" sz="4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010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lo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5963" y="188913"/>
            <a:ext cx="3143250" cy="8572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6304" y="1484784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prstClr val="black"/>
                </a:solidFill>
              </a:rPr>
              <a:t>Стандарт разработан на основе Конституции РФ и законодательства РФ с учётом Конвенции ООН о правах ребёнка…</a:t>
            </a:r>
          </a:p>
        </p:txBody>
      </p:sp>
      <p:pic>
        <p:nvPicPr>
          <p:cNvPr id="6" name="Picture 2" descr="http://900igr.net/datai/prazdniki/Konstitutsija/0005-002-Dejstvujuschaja-Konstitutsija-RF-prinjata-vsenarodnym-golosovaniem.jpg"/>
          <p:cNvPicPr>
            <a:picLocks noChangeAspect="1" noChangeArrowheads="1"/>
          </p:cNvPicPr>
          <p:nvPr/>
        </p:nvPicPr>
        <p:blipFill>
          <a:blip r:embed="rId4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714752"/>
            <a:ext cx="1869680" cy="28575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http://tatshkola1.ru/uploads/posts/2009-07/1248032352_2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3714752"/>
            <a:ext cx="1857388" cy="2828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8" descr="http://tatshkola1.ru/uploads/posts/2009-07/1248031998_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3714752"/>
            <a:ext cx="2000264" cy="2800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10" descr="http://www.spbdk.ru/upload/img/964/964121.jpg"/>
          <p:cNvPicPr>
            <a:picLocks noChangeAspect="1" noChangeArrowheads="1"/>
          </p:cNvPicPr>
          <p:nvPr/>
        </p:nvPicPr>
        <p:blipFill>
          <a:blip r:embed="rId7" cstate="print">
            <a:lum contrast="30000"/>
          </a:blip>
          <a:srcRect/>
          <a:stretch>
            <a:fillRect/>
          </a:stretch>
        </p:blipFill>
        <p:spPr bwMode="auto">
          <a:xfrm>
            <a:off x="7143768" y="3714752"/>
            <a:ext cx="1720103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961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91680" y="192022"/>
            <a:ext cx="7452320" cy="78581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РАЗВИТИЯ ДЕТЕЙ</a:t>
            </a:r>
          </a:p>
        </p:txBody>
      </p:sp>
      <p:pic>
        <p:nvPicPr>
          <p:cNvPr id="3" name="Рисунок 2" descr="http://s8.uploads.ru/t/4RoBN.png">
            <a:hlinkClick r:id="rId2" tgtFrame="&quot;_blank&quot;"/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1033" y="158686"/>
            <a:ext cx="1616968" cy="16383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://s8.uploads.ru/t/2Yv6c.png">
            <a:hlinkClick r:id="rId4" tgtFrame="&quot;_blank&quot;"/>
          </p:cNvPr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4947" y="2812205"/>
            <a:ext cx="1157923" cy="32685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s8.uploads.ru/t/inYs6.png">
            <a:hlinkClick r:id="rId6" tgtFrame="&quot;_blank&quot;"/>
          </p:cNvPr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5249746"/>
            <a:ext cx="1470676" cy="160534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Овал 16"/>
          <p:cNvSpPr/>
          <p:nvPr/>
        </p:nvSpPr>
        <p:spPr>
          <a:xfrm>
            <a:off x="1428752" y="977839"/>
            <a:ext cx="2065345" cy="188748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600" b="1" i="1" dirty="0" smtClean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2564" y="1450293"/>
            <a:ext cx="1928826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Физическое развитие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44808" y="977839"/>
            <a:ext cx="2119715" cy="196561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74613" y="1568872"/>
            <a:ext cx="2736304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Социально-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коммуникативное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развитие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350556" y="2076704"/>
            <a:ext cx="2401904" cy="233799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1" name="Рисунок 10" descr="http://s9.uploads.ru/t/GhH8J.png">
            <a:hlinkClick r:id="rId8" tgtFrame="&quot;_blank&quot;"/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204864"/>
            <a:ext cx="1709936" cy="187220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Овал 16"/>
          <p:cNvSpPr/>
          <p:nvPr/>
        </p:nvSpPr>
        <p:spPr>
          <a:xfrm>
            <a:off x="1142976" y="3428999"/>
            <a:ext cx="2215364" cy="207212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9"/>
          <p:cNvSpPr/>
          <p:nvPr/>
        </p:nvSpPr>
        <p:spPr>
          <a:xfrm>
            <a:off x="929517" y="3880426"/>
            <a:ext cx="2494060" cy="11387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Художественно-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эстетическое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развитие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950582" y="3325749"/>
            <a:ext cx="2309084" cy="216062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97823" y="3894147"/>
            <a:ext cx="2614602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Познавательное развитие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544909" y="4725144"/>
            <a:ext cx="2207550" cy="20071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94097" y="5249747"/>
            <a:ext cx="2146300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Речевое развитие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44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Calibri"/>
              </a:rPr>
              <a:t>ФГОС </a:t>
            </a:r>
            <a:r>
              <a:rPr lang="ru-RU" b="1" dirty="0" smtClean="0">
                <a:latin typeface="Times New Roman"/>
                <a:ea typeface="Calibri"/>
              </a:rPr>
              <a:t>ДО: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r>
              <a:rPr lang="ru-RU" dirty="0">
                <a:latin typeface="Times New Roman"/>
                <a:ea typeface="Calibri"/>
              </a:rPr>
              <a:t>о</a:t>
            </a:r>
            <a:r>
              <a:rPr lang="ru-RU" dirty="0" smtClean="0">
                <a:latin typeface="Times New Roman"/>
                <a:ea typeface="Calibri"/>
              </a:rPr>
              <a:t>дним </a:t>
            </a:r>
            <a:r>
              <a:rPr lang="ru-RU" dirty="0">
                <a:latin typeface="Times New Roman"/>
                <a:ea typeface="Calibri"/>
              </a:rPr>
              <a:t>из основных принципов дошкольного образования является поддержка детей в различных видах деятельности.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821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Autofit/>
          </a:bodyPr>
          <a:lstStyle/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На этапе завершения  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дошкольного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образования целевыми ориентирами, определенными ФГОС, предусматриваются следующие возрастные характеристики возможности детей:</a:t>
            </a:r>
            <a:r>
              <a:rPr lang="ru-RU" sz="2400" b="1" dirty="0">
                <a:ea typeface="Calibri"/>
                <a:cs typeface="Times New Roman"/>
              </a:rPr>
              <a:t/>
            </a:r>
            <a:br>
              <a:rPr lang="ru-RU" sz="2400" b="1" dirty="0">
                <a:ea typeface="Calibri"/>
                <a:cs typeface="Times New Roman"/>
              </a:rPr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88840"/>
            <a:ext cx="8568952" cy="453650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проявляет инициативу и самостоятельность в различных видах деятельности;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способен выбирать себе род занятий, участников по совместной деятельности;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 ребенок способен к волевым усилиям;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 пытается самостоятельно придумывать объяснения явлениям природы и поступкам людей;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способен к принятию собственных решений.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821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период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800" dirty="0">
                <a:latin typeface="Times New Roman"/>
                <a:ea typeface="Calibri"/>
                <a:cs typeface="Times New Roman"/>
              </a:rPr>
              <a:t>п</a:t>
            </a:r>
            <a:r>
              <a:rPr lang="ru-RU" sz="4800" dirty="0" smtClean="0">
                <a:latin typeface="Times New Roman"/>
                <a:ea typeface="Calibri"/>
                <a:cs typeface="Times New Roman"/>
              </a:rPr>
              <a:t>ериод формирования </a:t>
            </a:r>
            <a:r>
              <a:rPr lang="ru-RU" sz="4800" dirty="0">
                <a:latin typeface="Times New Roman"/>
                <a:ea typeface="Calibri"/>
                <a:cs typeface="Times New Roman"/>
              </a:rPr>
              <a:t>основ самостоятельности, ответственности, творчества.</a:t>
            </a:r>
            <a:endParaRPr lang="ru-RU" sz="4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45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Calibri"/>
              </a:rPr>
              <a:t>Самостоятельность</a:t>
            </a:r>
            <a:r>
              <a:rPr lang="ru-RU" dirty="0">
                <a:latin typeface="Times New Roman"/>
                <a:ea typeface="Calibri"/>
              </a:rPr>
              <a:t> –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680520"/>
          </a:xfrm>
        </p:spPr>
        <p:txBody>
          <a:bodyPr>
            <a:normAutofit/>
          </a:bodyPr>
          <a:lstStyle/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обобщенное 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свойство личности, проявляющееся в  инициативности, критичности, адекватной самооценке и чувстве личной ответственности за свою деятельность и поведение.</a:t>
            </a:r>
            <a:endParaRPr lang="ru-RU" sz="40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821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487</Words>
  <Application>Microsoft Office PowerPoint</Application>
  <PresentationFormat>Экран (4:3)</PresentationFormat>
  <Paragraphs>67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1_Тема Office</vt:lpstr>
      <vt:lpstr>2_Тема Office</vt:lpstr>
      <vt:lpstr>3_Тема Office</vt:lpstr>
      <vt:lpstr>Тема Office</vt:lpstr>
      <vt:lpstr>4_Тема Office</vt:lpstr>
      <vt:lpstr> «Поддержка детской инициативы и самостоятельности в различных видах детской деятельности»</vt:lpstr>
      <vt:lpstr>Презентация PowerPoint</vt:lpstr>
      <vt:lpstr>Социальный заказ государства системе образования: </vt:lpstr>
      <vt:lpstr>Презентация PowerPoint</vt:lpstr>
      <vt:lpstr>Презентация PowerPoint</vt:lpstr>
      <vt:lpstr>ФГОС ДО: </vt:lpstr>
      <vt:lpstr>На этапе завершения  дошкольного образования целевыми ориентирами, определенными ФГОС, предусматриваются следующие возрастные характеристики возможности детей: </vt:lpstr>
      <vt:lpstr>Дошкольный период -</vt:lpstr>
      <vt:lpstr>Самостоятельность –</vt:lpstr>
      <vt:lpstr>Инициативность -</vt:lpstr>
      <vt:lpstr>Для инициативной личности характерно: </vt:lpstr>
      <vt:lpstr>Проявление инициативности:</vt:lpstr>
      <vt:lpstr>Презентация PowerPoint</vt:lpstr>
      <vt:lpstr>Презентация PowerPoint</vt:lpstr>
      <vt:lpstr>Условия, для поддержки детской инициативы и творчества: </vt:lpstr>
      <vt:lpstr>Презентация PowerPoint</vt:lpstr>
      <vt:lpstr>Презентация PowerPoint</vt:lpstr>
      <vt:lpstr>Презентация PowerPoint</vt:lpstr>
      <vt:lpstr>Принципы поддержки детской инициативы и творчества:</vt:lpstr>
      <vt:lpstr>«Инициатива ребенка -</vt:lpstr>
      <vt:lpstr>Презентация PowerPoint</vt:lpstr>
      <vt:lpstr>«Инициатива ребенка -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User7</dc:creator>
  <cp:lastModifiedBy>User7</cp:lastModifiedBy>
  <cp:revision>20</cp:revision>
  <dcterms:created xsi:type="dcterms:W3CDTF">2015-11-04T02:41:34Z</dcterms:created>
  <dcterms:modified xsi:type="dcterms:W3CDTF">2016-11-27T10:12:43Z</dcterms:modified>
</cp:coreProperties>
</file>