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59" r:id="rId5"/>
    <p:sldId id="280" r:id="rId6"/>
    <p:sldId id="277" r:id="rId7"/>
    <p:sldId id="279" r:id="rId8"/>
    <p:sldId id="281" r:id="rId9"/>
    <p:sldId id="282" r:id="rId10"/>
    <p:sldId id="273" r:id="rId11"/>
    <p:sldId id="275" r:id="rId12"/>
    <p:sldId id="276" r:id="rId13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1" d="100"/>
          <a:sy n="71" d="100"/>
        </p:scale>
        <p:origin x="-73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EAF463A-BC7C-46EE-9F1E-7F377CCA4891}" type="datetimeFigureOut">
              <a:rPr lang="en-US" smtClean="0"/>
              <a:pPr/>
              <a:t>5/11/2016</a:t>
            </a:fld>
            <a:endParaRPr lang="en-US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wedg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5/11/2016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wedg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5/11/2016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wedg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5/11/2016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p:transition spd="med">
    <p:wedg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5/11/2016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masterClrMapping/>
  </p:clrMapOvr>
  <p:transition spd="med">
    <p:wedg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5/11/2016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p:transition spd="med">
    <p:wedg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5/11/2016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wedg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5/11/2016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p:transition spd="med">
    <p:wedg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5/11/2016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wedg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5/11/2016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wedg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EAF463A-BC7C-46EE-9F1E-7F377CCA4891}" type="datetimeFigureOut">
              <a:rPr lang="en-US" smtClean="0"/>
              <a:pPr/>
              <a:t>5/11/2016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masterClrMapping/>
  </p:clrMapOvr>
  <p:transition spd="med">
    <p:wedg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7EAF463A-BC7C-46EE-9F1E-7F377CCA4891}" type="datetimeFigureOut">
              <a:rPr lang="en-US" smtClean="0"/>
              <a:pPr/>
              <a:t>5/11/2016</a:t>
            </a:fld>
            <a:endParaRPr lang="en-US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ransition spd="med">
    <p:wedge/>
  </p:transition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81001"/>
            <a:ext cx="7772400" cy="533399"/>
          </a:xfrm>
        </p:spPr>
        <p:txBody>
          <a:bodyPr>
            <a:normAutofit/>
          </a:bodyPr>
          <a:lstStyle/>
          <a:p>
            <a:pPr algn="ctr"/>
            <a:r>
              <a:rPr lang="ru-RU" sz="1400" dirty="0" smtClean="0"/>
              <a:t>Республика Татарстан г. Казань, МБОУ СОШ № 23.</a:t>
            </a:r>
            <a:endParaRPr lang="ru-RU" sz="1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5800" y="1447800"/>
            <a:ext cx="8229600" cy="4800599"/>
          </a:xfrm>
        </p:spPr>
        <p:txBody>
          <a:bodyPr>
            <a:normAutofit fontScale="92500" lnSpcReduction="10000"/>
          </a:bodyPr>
          <a:lstStyle/>
          <a:p>
            <a:pPr algn="ctr"/>
            <a:r>
              <a:rPr lang="ru-RU" b="1" dirty="0" smtClean="0"/>
              <a:t>Тема</a:t>
            </a:r>
            <a:r>
              <a:rPr lang="ru-RU" dirty="0" smtClean="0"/>
              <a:t>: </a:t>
            </a:r>
            <a:r>
              <a:rPr lang="ru-RU" i="1" dirty="0" smtClean="0"/>
              <a:t>Творческий проект: </a:t>
            </a:r>
          </a:p>
          <a:p>
            <a:pPr algn="ctr"/>
            <a:r>
              <a:rPr lang="ru-RU" i="1" dirty="0" smtClean="0"/>
              <a:t>« Постановка музыкального спектакля».</a:t>
            </a:r>
          </a:p>
          <a:p>
            <a:pPr algn="ctr"/>
            <a:endParaRPr lang="ru-RU" sz="1400" b="1" i="1" dirty="0" smtClean="0"/>
          </a:p>
          <a:p>
            <a:pPr algn="ctr"/>
            <a:endParaRPr lang="ru-RU" sz="1400" b="1" i="1" dirty="0"/>
          </a:p>
          <a:p>
            <a:pPr algn="ctr"/>
            <a:endParaRPr lang="ru-RU" sz="1400" b="1" i="1" dirty="0" smtClean="0"/>
          </a:p>
          <a:p>
            <a:pPr algn="ctr"/>
            <a:endParaRPr lang="ru-RU" sz="1400" b="1" i="1" dirty="0"/>
          </a:p>
          <a:p>
            <a:pPr algn="ctr"/>
            <a:r>
              <a:rPr lang="ru-RU" sz="1400" b="1" dirty="0" smtClean="0"/>
              <a:t>Выполнили: </a:t>
            </a:r>
            <a:r>
              <a:rPr lang="ru-RU" sz="1200" dirty="0" smtClean="0"/>
              <a:t>Байрамов Булат</a:t>
            </a:r>
          </a:p>
          <a:p>
            <a:pPr algn="ctr"/>
            <a:r>
              <a:rPr lang="ru-RU" sz="1200" dirty="0" err="1" smtClean="0"/>
              <a:t>Маллямова</a:t>
            </a:r>
            <a:r>
              <a:rPr lang="ru-RU" sz="1200" dirty="0" smtClean="0"/>
              <a:t> Карина, </a:t>
            </a:r>
          </a:p>
          <a:p>
            <a:pPr algn="ctr"/>
            <a:r>
              <a:rPr lang="ru-RU" sz="1200" dirty="0"/>
              <a:t> </a:t>
            </a:r>
            <a:r>
              <a:rPr lang="ru-RU" sz="1200" dirty="0" smtClean="0"/>
              <a:t>                                                                 </a:t>
            </a:r>
            <a:r>
              <a:rPr lang="ru-RU" sz="1200" dirty="0" err="1" smtClean="0"/>
              <a:t>Темендарова</a:t>
            </a:r>
            <a:r>
              <a:rPr lang="ru-RU" sz="1200" dirty="0" smtClean="0"/>
              <a:t> Эльмира, ученики 5 в класса МБОУ СОШ № 23.</a:t>
            </a:r>
            <a:r>
              <a:rPr lang="ru-RU" sz="1200" b="1" dirty="0" smtClean="0"/>
              <a:t>                               </a:t>
            </a:r>
          </a:p>
          <a:p>
            <a:pPr algn="ctr"/>
            <a:r>
              <a:rPr lang="ru-RU" sz="1200" b="1" dirty="0" smtClean="0"/>
              <a:t>                                        </a:t>
            </a:r>
          </a:p>
          <a:p>
            <a:pPr algn="ctr"/>
            <a:r>
              <a:rPr lang="ru-RU" sz="1200" b="1" dirty="0"/>
              <a:t>	</a:t>
            </a:r>
            <a:r>
              <a:rPr lang="ru-RU" sz="1200" b="1" dirty="0" smtClean="0"/>
              <a:t>		Руководитель</a:t>
            </a:r>
            <a:r>
              <a:rPr lang="ru-RU" sz="1200" dirty="0" smtClean="0"/>
              <a:t>: Максимова Г.А., учитель музыки МБОУ СОШ № 23.</a:t>
            </a:r>
          </a:p>
          <a:p>
            <a:pPr algn="ctr"/>
            <a:r>
              <a:rPr lang="ru-RU" sz="1200" b="1" dirty="0" smtClean="0"/>
              <a:t>                               		 Участники проекта</a:t>
            </a:r>
            <a:r>
              <a:rPr lang="ru-RU" sz="1200" dirty="0" smtClean="0"/>
              <a:t>: учащиеся 5- х классов МБОУ СОШ № 23.</a:t>
            </a:r>
          </a:p>
          <a:p>
            <a:pPr algn="ctr"/>
            <a:endParaRPr lang="ru-RU" sz="1200" dirty="0" smtClean="0"/>
          </a:p>
          <a:p>
            <a:pPr algn="ctr"/>
            <a:endParaRPr lang="ru-RU" sz="1200" dirty="0" smtClean="0"/>
          </a:p>
          <a:p>
            <a:pPr algn="ctr"/>
            <a:endParaRPr lang="ru-RU" sz="1200" dirty="0" smtClean="0"/>
          </a:p>
          <a:p>
            <a:pPr algn="ctr"/>
            <a:endParaRPr lang="ru-RU" sz="1200" dirty="0" smtClean="0"/>
          </a:p>
          <a:p>
            <a:pPr algn="ctr"/>
            <a:endParaRPr lang="ru-RU" sz="1200" dirty="0" smtClean="0"/>
          </a:p>
          <a:p>
            <a:pPr algn="ctr"/>
            <a:endParaRPr lang="ru-RU" sz="1200" dirty="0" smtClean="0"/>
          </a:p>
          <a:p>
            <a:pPr algn="ctr"/>
            <a:endParaRPr lang="ru-RU" sz="1200" dirty="0"/>
          </a:p>
          <a:p>
            <a:pPr algn="ctr"/>
            <a:r>
              <a:rPr lang="ru-RU" sz="1200" dirty="0" smtClean="0"/>
              <a:t>Г. Казань. 2016 год.</a:t>
            </a:r>
            <a:endParaRPr lang="ru-RU" sz="1200" dirty="0"/>
          </a:p>
        </p:txBody>
      </p:sp>
      <p:pic>
        <p:nvPicPr>
          <p:cNvPr id="1026" name="Picture 2" descr="C:\Users\аа\Desktop\i (1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39724" y="3048000"/>
            <a:ext cx="2403476" cy="1905001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ru-RU" dirty="0" smtClean="0"/>
              <a:t>В ходе осуществления проекта была проведена большая подготовительная работа, с которой ребята справлялись  хорошо, с интересом и воодушевлением. Мы ближе познакомились с творчеством западно-европейских композиторов 18-19 веков: Моцарта, Бетховена, </a:t>
            </a:r>
            <a:r>
              <a:rPr lang="ru-RU" dirty="0" err="1" smtClean="0"/>
              <a:t>Клементи</a:t>
            </a:r>
            <a:r>
              <a:rPr lang="ru-RU" dirty="0" smtClean="0"/>
              <a:t>, Гайдна, </a:t>
            </a:r>
            <a:r>
              <a:rPr lang="ru-RU" dirty="0" err="1" smtClean="0"/>
              <a:t>Куперена</a:t>
            </a:r>
            <a:r>
              <a:rPr lang="ru-RU" dirty="0" smtClean="0"/>
              <a:t>.</a:t>
            </a:r>
          </a:p>
          <a:p>
            <a:pPr>
              <a:buNone/>
            </a:pPr>
            <a:r>
              <a:rPr lang="ru-RU" dirty="0" smtClean="0"/>
              <a:t> Но не всем одинаково легко удалось справиться с ролью в спектакле. Особенно трудно нам давались сцены с элементами старинных танцев. Две роли в спектакле мы пригласили сыграть учителей нашей школы ( роли отца и мачехи).</a:t>
            </a:r>
          </a:p>
          <a:p>
            <a:pPr>
              <a:buNone/>
            </a:pPr>
            <a:r>
              <a:rPr lang="ru-RU" dirty="0" smtClean="0"/>
              <a:t>Получив определенный опыт, мы задумались над вопросом: « Все ли люди могут быть артистами?». Ребята единогласно отвечали, что артистом может быть только талантливый человек и профессии артиста нужно учиться. В результате у ребят сформировался интерес к театру, расширены представления о различных видах искусства: музыки, танца, поэзии.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 В процессе работы над спектаклем, ребята наших классов сплотились и еще больше сдружились благодаря творческому процессу, проявили уважительное отношение друг к другу, обогатились положительными впечатлениями.</a:t>
            </a:r>
          </a:p>
          <a:p>
            <a:pPr>
              <a:buNone/>
            </a:pPr>
            <a:r>
              <a:rPr lang="ru-RU" dirty="0" smtClean="0"/>
              <a:t>В будущем планируем с одноклассниками продолжить театральную деятельность, так как театр помогает раскрепоститься внутренне, выявить свои  возможно скрытые таланты. Мы поняли, что на основе театрализованной деятельности возникает взаимопонимание и сотрудничество между ребятами, работающими над спектаклем, которое сохраняется и долгие годы, во многом облегчает трудности школьной жизни и подросткового периода.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  Выводы.</a:t>
            </a:r>
            <a:endParaRPr lang="ru-RU" dirty="0"/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000" dirty="0" smtClean="0"/>
              <a:t>Мы познакомились  с творчеством западноевропейских композиторов и исполнили их музыку для учеников нашей школы.</a:t>
            </a:r>
          </a:p>
          <a:p>
            <a:r>
              <a:rPr lang="ru-RU" sz="2000" dirty="0" smtClean="0"/>
              <a:t>Нам  удалось заинтересовать и увлечь одноклассников и ребят из других классов театральной   деятельностью и актерским мастерством.</a:t>
            </a:r>
          </a:p>
          <a:p>
            <a:r>
              <a:rPr lang="ru-RU" sz="2000" dirty="0" smtClean="0"/>
              <a:t>Мы больше узнали о культуре поведения в театре и  на сцене. В дальнейшем думаем расширить свои знания в этой области.</a:t>
            </a:r>
          </a:p>
          <a:p>
            <a:r>
              <a:rPr lang="ru-RU" sz="2000" dirty="0" smtClean="0"/>
              <a:t>Работа над проектом позволила раскрепоститься и  открыть каждому из нас в себе  таланты.</a:t>
            </a:r>
          </a:p>
          <a:p>
            <a:r>
              <a:rPr lang="ru-RU" sz="2000" dirty="0" smtClean="0"/>
              <a:t>Нам понравилось работать  в творческой  команде, которая способна продолжить проектную работу в будущем.</a:t>
            </a:r>
          </a:p>
          <a:p>
            <a:endParaRPr lang="ru-RU" sz="2000" dirty="0" smtClean="0"/>
          </a:p>
          <a:p>
            <a:endParaRPr lang="ru-RU" sz="20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Рефлексия</a:t>
            </a:r>
            <a:endParaRPr lang="ru-RU" dirty="0"/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аа\Desktop\на зачет курсы\спасибо блестящая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66800" y="914400"/>
            <a:ext cx="7315200" cy="289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 descr="C:\Users\аа\Desktop\на зачет курсы\аплодисменты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88025" y="4495800"/>
            <a:ext cx="2162175" cy="16764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ru-RU" sz="1400" b="1" dirty="0" smtClean="0"/>
              <a:t> </a:t>
            </a:r>
            <a:r>
              <a:rPr lang="ru-RU" sz="1800" b="1" dirty="0" smtClean="0"/>
              <a:t>Цели:</a:t>
            </a:r>
          </a:p>
          <a:p>
            <a:pPr>
              <a:buNone/>
            </a:pPr>
            <a:r>
              <a:rPr lang="ru-RU" sz="1600" dirty="0" smtClean="0"/>
              <a:t>-Развитие интереса  учащихся к театрально-музыкальной деятельности.</a:t>
            </a:r>
          </a:p>
          <a:p>
            <a:pPr>
              <a:buNone/>
            </a:pPr>
            <a:r>
              <a:rPr lang="ru-RU" sz="1600" dirty="0" smtClean="0"/>
              <a:t>-Развитие артистических способностей через театрализованную деятельность.</a:t>
            </a:r>
          </a:p>
          <a:p>
            <a:pPr>
              <a:buNone/>
            </a:pPr>
            <a:r>
              <a:rPr lang="ru-RU" sz="1600" dirty="0" smtClean="0"/>
              <a:t>-Совершенствование сценического и актерского мастерства.</a:t>
            </a:r>
          </a:p>
          <a:p>
            <a:pPr>
              <a:buNone/>
            </a:pPr>
            <a:r>
              <a:rPr lang="ru-RU" sz="1600" dirty="0" smtClean="0"/>
              <a:t>-Воспитание культуры поведения при показе и просмотре спектакля.</a:t>
            </a:r>
          </a:p>
          <a:p>
            <a:pPr>
              <a:buNone/>
            </a:pPr>
            <a:endParaRPr lang="ru-RU" sz="1400" dirty="0" smtClean="0"/>
          </a:p>
          <a:p>
            <a:pPr>
              <a:buNone/>
            </a:pPr>
            <a:r>
              <a:rPr lang="ru-RU" sz="1600" b="1" dirty="0" smtClean="0"/>
              <a:t>Задачи:</a:t>
            </a:r>
          </a:p>
          <a:p>
            <a:pPr>
              <a:buNone/>
            </a:pPr>
            <a:r>
              <a:rPr lang="ru-RU" sz="1600" dirty="0" smtClean="0"/>
              <a:t>-Изучение творчества </a:t>
            </a:r>
            <a:r>
              <a:rPr lang="ru-RU" sz="1600" dirty="0"/>
              <a:t>западноевропейских композиторов XVIII - XIX веков</a:t>
            </a:r>
            <a:r>
              <a:rPr lang="ru-RU" sz="1600" dirty="0" smtClean="0"/>
              <a:t>.</a:t>
            </a:r>
          </a:p>
          <a:p>
            <a:pPr>
              <a:buNone/>
            </a:pPr>
            <a:r>
              <a:rPr lang="ru-RU" sz="1600" dirty="0" smtClean="0"/>
              <a:t>-Развитие инициативы, уверенности в своих силах, умение преодолевать трудности.</a:t>
            </a:r>
          </a:p>
          <a:p>
            <a:pPr>
              <a:buNone/>
            </a:pPr>
            <a:r>
              <a:rPr lang="ru-RU" sz="1600" dirty="0" smtClean="0"/>
              <a:t>- Умение планировать свои действия, оценивание результатов выполненной работы. </a:t>
            </a:r>
          </a:p>
          <a:p>
            <a:pPr>
              <a:buNone/>
            </a:pPr>
            <a:endParaRPr lang="ru-RU" sz="1600" dirty="0" smtClean="0"/>
          </a:p>
          <a:p>
            <a:pPr>
              <a:buNone/>
            </a:pPr>
            <a:endParaRPr lang="ru-RU" sz="1600" dirty="0" smtClean="0"/>
          </a:p>
          <a:p>
            <a:pPr>
              <a:buNone/>
            </a:pPr>
            <a:r>
              <a:rPr lang="ru-RU" sz="1600" b="1" dirty="0" smtClean="0"/>
              <a:t>Предполагаемый продукт</a:t>
            </a:r>
            <a:r>
              <a:rPr lang="ru-RU" sz="1600" dirty="0" smtClean="0"/>
              <a:t>:</a:t>
            </a:r>
          </a:p>
          <a:p>
            <a:pPr>
              <a:buNone/>
            </a:pPr>
            <a:r>
              <a:rPr lang="ru-RU" sz="1600" dirty="0" smtClean="0"/>
              <a:t> Музыкальный спектакль «Золушка» </a:t>
            </a:r>
            <a:r>
              <a:rPr lang="ru-RU" sz="1600" dirty="0"/>
              <a:t>на основе сказки Ш. Перро и инструментальной музыки западноевропейских композиторов XVIII - XIX веков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305800" cy="1143000"/>
          </a:xfrm>
        </p:spPr>
        <p:txBody>
          <a:bodyPr>
            <a:normAutofit fontScale="90000"/>
          </a:bodyPr>
          <a:lstStyle/>
          <a:p>
            <a:r>
              <a:rPr lang="ru-RU" sz="1800" dirty="0" smtClean="0"/>
              <a:t>Идея проекта: </a:t>
            </a:r>
            <a:br>
              <a:rPr lang="ru-RU" sz="1800" dirty="0" smtClean="0"/>
            </a:br>
            <a:r>
              <a:rPr lang="ru-RU" sz="1800" b="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постановка музыкального спектакля «Золушка» </a:t>
            </a:r>
            <a:r>
              <a:rPr lang="ru-RU" sz="1800" b="0" dirty="0" smtClean="0"/>
              <a:t>на </a:t>
            </a:r>
            <a:r>
              <a:rPr lang="ru-RU" sz="1800" b="0" dirty="0"/>
              <a:t>основе сказки Ш</a:t>
            </a:r>
            <a:r>
              <a:rPr lang="ru-RU" sz="1800" b="0" dirty="0" smtClean="0"/>
              <a:t>. Перро </a:t>
            </a:r>
            <a:r>
              <a:rPr lang="ru-RU" sz="1800" b="0" dirty="0"/>
              <a:t>и инструментальной музыки западноевропейских композиторов XVIII - XIX </a:t>
            </a:r>
            <a:r>
              <a:rPr lang="ru-RU" sz="1800" b="0" dirty="0" smtClean="0"/>
              <a:t>веков </a:t>
            </a:r>
            <a:endParaRPr lang="ru-RU" sz="1800" b="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5334000"/>
            <a:ext cx="8229600" cy="673291"/>
          </a:xfrm>
        </p:spPr>
        <p:txBody>
          <a:bodyPr/>
          <a:lstStyle/>
          <a:p>
            <a:r>
              <a:rPr lang="ru-RU" dirty="0" smtClean="0"/>
              <a:t>-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6096000"/>
          </a:xfrm>
        </p:spPr>
        <p:txBody>
          <a:bodyPr>
            <a:normAutofit fontScale="90000"/>
          </a:bodyPr>
          <a:lstStyle/>
          <a:p>
            <a:r>
              <a:rPr lang="ru-RU" sz="2400" dirty="0" smtClean="0"/>
              <a:t>Этапы проекта: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en-US" sz="2000" i="1" dirty="0" smtClean="0"/>
              <a:t>I</a:t>
            </a:r>
            <a:r>
              <a:rPr lang="ru-RU" sz="2000" i="1" dirty="0" smtClean="0"/>
              <a:t>. Подготовительная работа:</a:t>
            </a:r>
            <a:br>
              <a:rPr lang="ru-RU" sz="2000" i="1" dirty="0" smtClean="0"/>
            </a:br>
            <a:r>
              <a:rPr lang="ru-RU" sz="2000" b="0" dirty="0" smtClean="0"/>
              <a:t>-определение направления и темы ( проемы проекта, постановка цели проектной деятельности, формулирование задач).</a:t>
            </a:r>
            <a:br>
              <a:rPr lang="ru-RU" sz="2000" b="0" dirty="0" smtClean="0"/>
            </a:br>
            <a:r>
              <a:rPr lang="ru-RU" sz="2000" b="0" dirty="0" smtClean="0"/>
              <a:t>- формирование проектной группы.</a:t>
            </a:r>
            <a:br>
              <a:rPr lang="ru-RU" sz="2000" b="0" dirty="0" smtClean="0"/>
            </a:br>
            <a:r>
              <a:rPr lang="ru-RU" sz="2000" b="0" dirty="0" smtClean="0"/>
              <a:t>-составление пошагового плана проекта.</a:t>
            </a:r>
            <a:br>
              <a:rPr lang="ru-RU" sz="2000" b="0" dirty="0" smtClean="0"/>
            </a:br>
            <a:r>
              <a:rPr lang="ru-RU" sz="2000" b="0" dirty="0" smtClean="0"/>
              <a:t>- выбор форм и способов реализации проекта.</a:t>
            </a:r>
            <a:br>
              <a:rPr lang="ru-RU" sz="2000" b="0" dirty="0" smtClean="0"/>
            </a:br>
            <a:r>
              <a:rPr lang="ru-RU" sz="2000" b="0" dirty="0" smtClean="0"/>
              <a:t>- Сбор и изучение информации.</a:t>
            </a:r>
            <a:br>
              <a:rPr lang="ru-RU" sz="2000" b="0" dirty="0" smtClean="0"/>
            </a:br>
            <a:r>
              <a:rPr lang="en-US" sz="2000" i="1" dirty="0" smtClean="0"/>
              <a:t>II</a:t>
            </a:r>
            <a:r>
              <a:rPr lang="ru-RU" sz="2000" i="1" dirty="0" smtClean="0"/>
              <a:t>. Технологическая часть проекта.</a:t>
            </a:r>
            <a:r>
              <a:rPr lang="ru-RU" sz="2000" b="0" i="1" dirty="0" smtClean="0"/>
              <a:t/>
            </a:r>
            <a:br>
              <a:rPr lang="ru-RU" sz="2000" b="0" i="1" dirty="0" smtClean="0"/>
            </a:br>
            <a:r>
              <a:rPr lang="ru-RU" sz="2000" b="0" dirty="0" smtClean="0"/>
              <a:t>- выявление талантливых ребят.</a:t>
            </a:r>
            <a:br>
              <a:rPr lang="ru-RU" sz="2000" b="0" dirty="0" smtClean="0"/>
            </a:br>
            <a:r>
              <a:rPr lang="ru-RU" sz="2000" b="0" dirty="0" smtClean="0"/>
              <a:t>- занятие по изучению творчества </a:t>
            </a:r>
            <a:r>
              <a:rPr lang="ru-RU" sz="2000" dirty="0">
                <a:effectLst/>
              </a:rPr>
              <a:t>западноевропейских композиторов XVIII - XIX веков.</a:t>
            </a:r>
            <a:r>
              <a:rPr lang="ru-RU" sz="2000" b="0" dirty="0" smtClean="0"/>
              <a:t>.</a:t>
            </a:r>
            <a:br>
              <a:rPr lang="ru-RU" sz="2000" b="0" dirty="0" smtClean="0"/>
            </a:br>
            <a:r>
              <a:rPr lang="ru-RU" sz="2000" b="0" dirty="0" smtClean="0"/>
              <a:t>-</a:t>
            </a:r>
            <a:r>
              <a:rPr lang="ru-RU" sz="2000" b="0" u="sng" dirty="0" smtClean="0"/>
              <a:t>создание актерской группы</a:t>
            </a:r>
            <a:r>
              <a:rPr lang="ru-RU" sz="2000" b="0" dirty="0" smtClean="0"/>
              <a:t>: распределение ролей, работа над </a:t>
            </a:r>
            <a:r>
              <a:rPr lang="ru-RU" sz="2000" b="0" dirty="0"/>
              <a:t>образом.</a:t>
            </a:r>
            <a:br>
              <a:rPr lang="ru-RU" sz="2000" b="0" dirty="0"/>
            </a:br>
            <a:r>
              <a:rPr lang="ru-RU" sz="2000" b="0" dirty="0"/>
              <a:t>-репетиции.</a:t>
            </a:r>
            <a:br>
              <a:rPr lang="ru-RU" sz="2000" b="0" dirty="0"/>
            </a:br>
            <a:r>
              <a:rPr lang="ru-RU" sz="2000" b="0" dirty="0" smtClean="0"/>
              <a:t>- </a:t>
            </a:r>
            <a:r>
              <a:rPr lang="ru-RU" sz="2000" b="0" u="sng" dirty="0" smtClean="0"/>
              <a:t>создание художественно-оформительской группы</a:t>
            </a:r>
            <a:r>
              <a:rPr lang="ru-RU" sz="2000" b="0" dirty="0" smtClean="0"/>
              <a:t>: изготовление эскизов костюмов, декораций.</a:t>
            </a:r>
            <a:br>
              <a:rPr lang="ru-RU" sz="2000" b="0" dirty="0" smtClean="0"/>
            </a:br>
            <a:r>
              <a:rPr lang="en-US" sz="2000" i="1" dirty="0" smtClean="0"/>
              <a:t>III</a:t>
            </a:r>
            <a:r>
              <a:rPr lang="ru-RU" sz="2000" i="1" dirty="0" smtClean="0"/>
              <a:t>. Презентация проектной работы:</a:t>
            </a:r>
            <a:r>
              <a:rPr lang="ru-RU" sz="2000" b="0" dirty="0" smtClean="0"/>
              <a:t/>
            </a:r>
            <a:br>
              <a:rPr lang="ru-RU" sz="2000" b="0" dirty="0" smtClean="0"/>
            </a:br>
            <a:r>
              <a:rPr lang="ru-RU" sz="2000" b="0" dirty="0" smtClean="0"/>
              <a:t>-спектакль.</a:t>
            </a:r>
            <a:br>
              <a:rPr lang="ru-RU" sz="2000" b="0" dirty="0" smtClean="0"/>
            </a:br>
            <a:r>
              <a:rPr lang="ru-RU" sz="2000" b="0" dirty="0" smtClean="0"/>
              <a:t>- отчетный материал.</a:t>
            </a:r>
            <a:br>
              <a:rPr lang="ru-RU" sz="2000" b="0" dirty="0" smtClean="0"/>
            </a:br>
            <a:r>
              <a:rPr lang="ru-RU" sz="2000" b="0" dirty="0" smtClean="0"/>
              <a:t/>
            </a:r>
            <a:br>
              <a:rPr lang="ru-RU" sz="2000" b="0" dirty="0" smtClean="0"/>
            </a:br>
            <a:endParaRPr lang="ru-RU" sz="2000" b="0" dirty="0"/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dirty="0" smtClean="0"/>
              <a:t>«Никто не знает, каковы его силы,      пока их не использует».  </a:t>
            </a:r>
            <a:r>
              <a:rPr lang="ru-RU" sz="1800" dirty="0" smtClean="0"/>
              <a:t>( И. Гете).</a:t>
            </a:r>
            <a:endParaRPr lang="ru-RU" sz="18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28662" y="5572140"/>
            <a:ext cx="7072362" cy="838200"/>
          </a:xfrm>
        </p:spPr>
        <p:txBody>
          <a:bodyPr>
            <a:noAutofit/>
          </a:bodyPr>
          <a:lstStyle/>
          <a:p>
            <a:r>
              <a:rPr lang="ru-RU" sz="1600" b="1" i="1" dirty="0" smtClean="0"/>
              <a:t>За основу мы взяли сценарий Оксаны </a:t>
            </a:r>
            <a:r>
              <a:rPr lang="ru-RU" sz="1600" b="1" i="1" dirty="0" err="1" smtClean="0"/>
              <a:t>Ровенко</a:t>
            </a:r>
            <a:r>
              <a:rPr lang="ru-RU" sz="1600" b="1" i="1" dirty="0" smtClean="0"/>
              <a:t> по мотивам сказки Шарля Перро «Золушка»</a:t>
            </a:r>
            <a:endParaRPr lang="ru-RU" sz="1600" b="1" i="1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8641082" y="5334000"/>
            <a:ext cx="45719" cy="45719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pic>
        <p:nvPicPr>
          <p:cNvPr id="7" name="Содержимое 6" descr="финал.jpg"/>
          <p:cNvPicPr>
            <a:picLocks noGrp="1" noChangeAspect="1"/>
          </p:cNvPicPr>
          <p:nvPr>
            <p:ph sz="quarter" idx="2"/>
          </p:nvPr>
        </p:nvPicPr>
        <p:blipFill>
          <a:blip r:embed="rId2"/>
          <a:stretch>
            <a:fillRect/>
          </a:stretch>
        </p:blipFill>
        <p:spPr>
          <a:xfrm>
            <a:off x="2285984" y="1357298"/>
            <a:ext cx="5715040" cy="4143404"/>
          </a:xfrm>
        </p:spPr>
      </p:pic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8686800" y="6832083"/>
            <a:ext cx="4041775" cy="3813506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мачеха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28926" y="3786190"/>
            <a:ext cx="5786478" cy="2867815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428596" y="285728"/>
            <a:ext cx="7715304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i="1" dirty="0" smtClean="0">
                <a:solidFill>
                  <a:schemeClr val="accent1">
                    <a:lumMod val="50000"/>
                  </a:schemeClr>
                </a:solidFill>
              </a:rPr>
              <a:t>Подготовка спектакля была разделена на этапы.</a:t>
            </a:r>
          </a:p>
          <a:p>
            <a:r>
              <a:rPr lang="ru-RU" sz="2000" b="1" i="1" dirty="0" smtClean="0">
                <a:solidFill>
                  <a:schemeClr val="accent1">
                    <a:lumMod val="50000"/>
                  </a:schemeClr>
                </a:solidFill>
              </a:rPr>
              <a:t> Сначала мы разучивали песни и каждый свою роль. </a:t>
            </a:r>
          </a:p>
          <a:p>
            <a:r>
              <a:rPr lang="ru-RU" sz="2000" b="1" i="1" dirty="0" smtClean="0">
                <a:solidFill>
                  <a:schemeClr val="accent1">
                    <a:lumMod val="50000"/>
                  </a:schemeClr>
                </a:solidFill>
              </a:rPr>
              <a:t>Затем мы стали соединять песни. стихи и движения в небольшие сцены.</a:t>
            </a:r>
          </a:p>
          <a:p>
            <a:r>
              <a:rPr lang="ru-RU" sz="2000" b="1" i="1" dirty="0" smtClean="0">
                <a:solidFill>
                  <a:schemeClr val="accent1">
                    <a:lumMod val="50000"/>
                  </a:schemeClr>
                </a:solidFill>
              </a:rPr>
              <a:t>В процессе распределения ролей мы поняли. Что актеров не хватает, и мы обратились с предложением принять участие в нашем спектакле ребятам из других 5-х классов. Некоторые из них откликнулись и стали репетировать вместе с нами. Однако на роли отца и мачехи мы пригласили учителей, и они с удовольствием приняли участие в спектакле.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ransition spd="med">
    <p:wedg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 rot="19020000">
            <a:off x="230790" y="-401441"/>
            <a:ext cx="5857916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/>
          </a:p>
          <a:p>
            <a:endParaRPr lang="ru-RU" dirty="0" smtClean="0"/>
          </a:p>
          <a:p>
            <a:r>
              <a:rPr lang="ru-RU" sz="4400" i="1" dirty="0" smtClean="0">
                <a:solidFill>
                  <a:schemeClr val="accent1">
                    <a:lumMod val="75000"/>
                  </a:schemeClr>
                </a:solidFill>
                <a:latin typeface="Arial Black" pitchFamily="34" charset="0"/>
              </a:rPr>
              <a:t>Репетиции </a:t>
            </a:r>
          </a:p>
          <a:p>
            <a:r>
              <a:rPr lang="ru-RU" sz="4400" i="1" dirty="0" smtClean="0">
                <a:solidFill>
                  <a:schemeClr val="accent1">
                    <a:lumMod val="75000"/>
                  </a:schemeClr>
                </a:solidFill>
                <a:latin typeface="Arial Black" pitchFamily="34" charset="0"/>
              </a:rPr>
              <a:t>Костюмы</a:t>
            </a:r>
          </a:p>
          <a:p>
            <a:r>
              <a:rPr lang="ru-RU" sz="4400" i="1" dirty="0" smtClean="0">
                <a:solidFill>
                  <a:schemeClr val="accent1">
                    <a:lumMod val="75000"/>
                  </a:schemeClr>
                </a:solidFill>
                <a:latin typeface="Arial Black" pitchFamily="34" charset="0"/>
              </a:rPr>
              <a:t>Декорации</a:t>
            </a:r>
          </a:p>
          <a:p>
            <a:r>
              <a:rPr lang="ru-RU" sz="4400" i="1" dirty="0" smtClean="0">
                <a:solidFill>
                  <a:schemeClr val="accent1">
                    <a:lumMod val="75000"/>
                  </a:schemeClr>
                </a:solidFill>
                <a:latin typeface="Arial Black" pitchFamily="34" charset="0"/>
              </a:rPr>
              <a:t>Песни</a:t>
            </a:r>
          </a:p>
          <a:p>
            <a:r>
              <a:rPr lang="ru-RU" sz="4400" i="1" dirty="0" smtClean="0">
                <a:solidFill>
                  <a:schemeClr val="accent1">
                    <a:lumMod val="75000"/>
                  </a:schemeClr>
                </a:solidFill>
                <a:latin typeface="Arial Black" pitchFamily="34" charset="0"/>
              </a:rPr>
              <a:t>стихи</a:t>
            </a:r>
            <a:endParaRPr lang="ru-RU" sz="4400" i="1" dirty="0">
              <a:solidFill>
                <a:schemeClr val="accent1">
                  <a:lumMod val="75000"/>
                </a:schemeClr>
              </a:solidFill>
              <a:latin typeface="Arial Black" pitchFamily="34" charset="0"/>
            </a:endParaRPr>
          </a:p>
        </p:txBody>
      </p:sp>
      <p:pic>
        <p:nvPicPr>
          <p:cNvPr id="4" name="Рисунок 3" descr="печка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71934" y="571480"/>
            <a:ext cx="4802717" cy="350046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214810" y="4357694"/>
            <a:ext cx="457203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solidFill>
                  <a:schemeClr val="accent1">
                    <a:lumMod val="50000"/>
                  </a:schemeClr>
                </a:solidFill>
              </a:rPr>
              <a:t>Для полноценного спектакля нам были необходимы костюмы и декорации. В этом нам помогали родители и учителя школы. </a:t>
            </a:r>
            <a:endParaRPr lang="ru-RU" sz="2400" b="1" i="1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14414" y="5286388"/>
            <a:ext cx="721523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solidFill>
                  <a:schemeClr val="accent1">
                    <a:lumMod val="50000"/>
                  </a:schemeClr>
                </a:solidFill>
              </a:rPr>
              <a:t>Трудности поджидали нас повсюду. В сцене бала нужно было поставить танцы …</a:t>
            </a:r>
            <a:endParaRPr lang="ru-RU" sz="2400" b="1" i="1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3" name="Рисунок 2" descr="менуэт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0166" y="571480"/>
            <a:ext cx="6419374" cy="4500594"/>
          </a:xfrm>
          <a:prstGeom prst="rect">
            <a:avLst/>
          </a:prstGeom>
        </p:spPr>
      </p:pic>
    </p:spTree>
  </p:cSld>
  <p:clrMapOvr>
    <a:masterClrMapping/>
  </p:clrMapOvr>
  <p:transition spd="med">
    <p:wedg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5720" y="3357562"/>
            <a:ext cx="3286148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i="1" dirty="0" smtClean="0">
                <a:solidFill>
                  <a:schemeClr val="accent1">
                    <a:lumMod val="50000"/>
                  </a:schemeClr>
                </a:solidFill>
              </a:rPr>
              <a:t>Спектакль мы показали учащимся младших классов. Ребята смотрели с интересом и даже снимали видео. Это помогло нам увидеть себя со стороны.</a:t>
            </a:r>
            <a:endParaRPr lang="ru-RU" sz="2000" b="1" i="1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7" name="Рисунок 6" descr="туфелька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720" y="357166"/>
            <a:ext cx="4352925" cy="2638425"/>
          </a:xfrm>
          <a:prstGeom prst="rect">
            <a:avLst/>
          </a:prstGeom>
        </p:spPr>
      </p:pic>
      <p:pic>
        <p:nvPicPr>
          <p:cNvPr id="3" name="Рисунок 2" descr="мыши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14850" y="3429000"/>
            <a:ext cx="4629150" cy="3143250"/>
          </a:xfrm>
          <a:prstGeom prst="rect">
            <a:avLst/>
          </a:prstGeom>
        </p:spPr>
      </p:pic>
      <p:pic>
        <p:nvPicPr>
          <p:cNvPr id="5" name="Рисунок 4" descr="Золушка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86182" y="1643050"/>
            <a:ext cx="4600576" cy="2477618"/>
          </a:xfrm>
          <a:prstGeom prst="rect">
            <a:avLst/>
          </a:prstGeom>
        </p:spPr>
      </p:pic>
    </p:spTree>
  </p:cSld>
  <p:clrMapOvr>
    <a:masterClrMapping/>
  </p:clrMapOvr>
  <p:transition spd="med">
    <p:wedg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бал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43042" y="2571744"/>
            <a:ext cx="7241055" cy="4071942"/>
          </a:xfrm>
          <a:prstGeom prst="rect">
            <a:avLst/>
          </a:prstGeom>
        </p:spPr>
      </p:pic>
      <p:pic>
        <p:nvPicPr>
          <p:cNvPr id="2" name="Рисунок 1" descr="посланник короля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0034" y="214290"/>
            <a:ext cx="4943475" cy="3048000"/>
          </a:xfrm>
          <a:prstGeom prst="rect">
            <a:avLst/>
          </a:prstGeom>
        </p:spPr>
      </p:pic>
    </p:spTree>
  </p:cSld>
  <p:clrMapOvr>
    <a:masterClrMapping/>
  </p:clrMapOvr>
  <p:transition spd="med">
    <p:wedge/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582</TotalTime>
  <Words>638</Words>
  <Application>Microsoft Office PowerPoint</Application>
  <PresentationFormat>Экран (4:3)</PresentationFormat>
  <Paragraphs>67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Открытая</vt:lpstr>
      <vt:lpstr>Республика Татарстан г. Казань, МБОУ СОШ № 23.</vt:lpstr>
      <vt:lpstr>Идея проекта:  постановка музыкального спектакля «Золушка» на основе сказки Ш. Перро и инструментальной музыки западноевропейских композиторов XVIII - XIX веков </vt:lpstr>
      <vt:lpstr>Этапы проекта: I. Подготовительная работа: -определение направления и темы ( проемы проекта, постановка цели проектной деятельности, формулирование задач). - формирование проектной группы. -составление пошагового плана проекта. - выбор форм и способов реализации проекта. - Сбор и изучение информации. II. Технологическая часть проекта. - выявление талантливых ребят. - занятие по изучению творчества западноевропейских композиторов XVIII - XIX веков.. -создание актерской группы: распределение ролей, работа над образом. -репетиции. - создание художественно-оформительской группы: изготовление эскизов костюмов, декораций. III. Презентация проектной работы: -спектакль. - отчетный материал.  </vt:lpstr>
      <vt:lpstr>«Никто не знает, каковы его силы,      пока их не использует».  ( И. Гете).</vt:lpstr>
      <vt:lpstr>Слайд 5</vt:lpstr>
      <vt:lpstr>Слайд 6</vt:lpstr>
      <vt:lpstr>Слайд 7</vt:lpstr>
      <vt:lpstr>Слайд 8</vt:lpstr>
      <vt:lpstr>Слайд 9</vt:lpstr>
      <vt:lpstr>  Выводы.</vt:lpstr>
      <vt:lpstr>Рефлексия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Краснодарский край, Северский район, ст. Крепостная, МБОУ СОШ № 3.</dc:title>
  <dc:creator>аа</dc:creator>
  <cp:lastModifiedBy>Пользователь</cp:lastModifiedBy>
  <cp:revision>125</cp:revision>
  <dcterms:created xsi:type="dcterms:W3CDTF">2015-06-30T19:07:33Z</dcterms:created>
  <dcterms:modified xsi:type="dcterms:W3CDTF">2016-05-11T19:10:13Z</dcterms:modified>
</cp:coreProperties>
</file>