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7" r:id="rId5"/>
    <p:sldId id="263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xey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26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709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712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76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87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671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114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559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341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503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67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072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689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9600" y="1228433"/>
            <a:ext cx="7926282" cy="4008973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Что обозначает наречие?</a:t>
            </a:r>
          </a:p>
          <a:p>
            <a:pPr marL="514350" indent="-514350">
              <a:buAutoNum type="arabicParenR"/>
            </a:pPr>
            <a:r>
              <a:rPr lang="ru-RU" dirty="0" smtClean="0"/>
              <a:t>На какие вопросы отвечает наречие?</a:t>
            </a:r>
          </a:p>
          <a:p>
            <a:pPr marL="514350" indent="-514350">
              <a:buAutoNum type="arabicParenR"/>
            </a:pPr>
            <a:r>
              <a:rPr lang="ru-RU" dirty="0" smtClean="0"/>
              <a:t>Морфологические признаки наречия.</a:t>
            </a:r>
          </a:p>
          <a:p>
            <a:pPr marL="514350" indent="-514350">
              <a:buAutoNum type="arabicParenR"/>
            </a:pPr>
            <a:r>
              <a:rPr lang="ru-RU" dirty="0" smtClean="0"/>
              <a:t>Чем наречие бывает в предложении?</a:t>
            </a:r>
          </a:p>
          <a:p>
            <a:pPr marL="514350" indent="-514350">
              <a:buAutoNum type="arabicParenR"/>
            </a:pPr>
            <a:r>
              <a:rPr lang="ru-RU" dirty="0" smtClean="0"/>
              <a:t>Назовите группы наречий по значению.</a:t>
            </a:r>
          </a:p>
          <a:p>
            <a:pPr marL="514350" indent="-514350">
              <a:buAutoNum type="arabicParenR"/>
            </a:pPr>
            <a:r>
              <a:rPr lang="ru-RU" dirty="0" smtClean="0"/>
              <a:t>Способы образования наречий.</a:t>
            </a:r>
          </a:p>
          <a:p>
            <a:pPr marL="514350" indent="-514350">
              <a:buAutoNum type="arabi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676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Способы образования наречий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7900" y="1658339"/>
            <a:ext cx="7963877" cy="1704528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ru-RU" sz="2200" dirty="0" smtClean="0"/>
              <a:t>1) </a:t>
            </a:r>
            <a:r>
              <a:rPr lang="ru-RU" sz="2200" b="1" dirty="0" smtClean="0"/>
              <a:t>Приставочный</a:t>
            </a:r>
            <a:r>
              <a:rPr lang="ru-RU" sz="2200" dirty="0" smtClean="0"/>
              <a:t>: </a:t>
            </a:r>
          </a:p>
          <a:p>
            <a:pPr marL="0" indent="0">
              <a:buNone/>
            </a:pPr>
            <a:r>
              <a:rPr lang="ru-RU" sz="2200" dirty="0" smtClean="0"/>
              <a:t>по + всюду -</a:t>
            </a:r>
            <a:r>
              <a:rPr lang="en-US" sz="2200" dirty="0" smtClean="0"/>
              <a:t>-&gt; </a:t>
            </a:r>
            <a:r>
              <a:rPr lang="ru-RU" sz="2200" dirty="0" smtClean="0">
                <a:sym typeface="Wingdings"/>
              </a:rPr>
              <a:t>повсюду</a:t>
            </a:r>
            <a:r>
              <a:rPr lang="en-US" sz="2200" dirty="0" smtClean="0"/>
              <a:t>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>
                <a:solidFill>
                  <a:srgbClr val="000000"/>
                </a:solidFill>
              </a:rPr>
              <a:t>не </a:t>
            </a:r>
            <a:r>
              <a:rPr lang="ru-RU" sz="2200" dirty="0" smtClean="0"/>
              <a:t>+ кстати --</a:t>
            </a:r>
            <a:r>
              <a:rPr lang="en-US" sz="2200" dirty="0" smtClean="0"/>
              <a:t>&gt; </a:t>
            </a:r>
            <a:r>
              <a:rPr lang="ru-RU" sz="2200" dirty="0" smtClean="0"/>
              <a:t>некстати</a:t>
            </a:r>
          </a:p>
          <a:p>
            <a:pPr marL="0" indent="0">
              <a:buNone/>
            </a:pPr>
            <a:r>
              <a:rPr lang="ru-RU" sz="2200" dirty="0" smtClean="0"/>
              <a:t>за + ранее </a:t>
            </a:r>
            <a:r>
              <a:rPr lang="ru-RU" sz="2200" dirty="0"/>
              <a:t>--</a:t>
            </a:r>
            <a:r>
              <a:rPr lang="en-US" sz="2200" dirty="0" smtClean="0"/>
              <a:t>&gt;</a:t>
            </a:r>
            <a:r>
              <a:rPr lang="ru-RU" sz="2200" dirty="0" smtClean="0"/>
              <a:t> заранее</a:t>
            </a:r>
          </a:p>
          <a:p>
            <a:pPr marL="0" indent="0">
              <a:buNone/>
            </a:pPr>
            <a:r>
              <a:rPr lang="ru-RU" sz="2200" dirty="0" smtClean="0"/>
              <a:t>2) </a:t>
            </a:r>
            <a:r>
              <a:rPr lang="ru-RU" sz="2200" b="1" dirty="0" smtClean="0"/>
              <a:t>Суффиксальный</a:t>
            </a:r>
            <a:r>
              <a:rPr lang="ru-RU" sz="2200" dirty="0" smtClean="0"/>
              <a:t>:</a:t>
            </a:r>
          </a:p>
          <a:p>
            <a:pPr marL="0" indent="0">
              <a:buNone/>
            </a:pPr>
            <a:r>
              <a:rPr lang="ru-RU" sz="2200" dirty="0" smtClean="0"/>
              <a:t>быстрый + о </a:t>
            </a:r>
            <a:r>
              <a:rPr lang="ru-RU" sz="2200" dirty="0"/>
              <a:t>--</a:t>
            </a:r>
            <a:r>
              <a:rPr lang="en-US" sz="2200" dirty="0" smtClean="0"/>
              <a:t>&gt;</a:t>
            </a:r>
            <a:r>
              <a:rPr lang="ru-RU" sz="2200" dirty="0" smtClean="0"/>
              <a:t> быстро</a:t>
            </a:r>
          </a:p>
          <a:p>
            <a:pPr marL="0" indent="0">
              <a:buNone/>
            </a:pPr>
            <a:r>
              <a:rPr lang="ru-RU" sz="2200" dirty="0" smtClean="0"/>
              <a:t>дословный + </a:t>
            </a:r>
            <a:r>
              <a:rPr lang="ru-RU" sz="2200" dirty="0"/>
              <a:t>о</a:t>
            </a:r>
            <a:r>
              <a:rPr lang="ru-RU" sz="2200" dirty="0" smtClean="0"/>
              <a:t> </a:t>
            </a:r>
            <a:r>
              <a:rPr lang="ru-RU" sz="2200" dirty="0"/>
              <a:t>--</a:t>
            </a:r>
            <a:r>
              <a:rPr lang="en-US" sz="2200" dirty="0" smtClean="0"/>
              <a:t>&gt;</a:t>
            </a:r>
            <a:r>
              <a:rPr lang="ru-RU" sz="2200" dirty="0" smtClean="0"/>
              <a:t> дословно</a:t>
            </a:r>
          </a:p>
          <a:p>
            <a:pPr marL="0" indent="0">
              <a:buNone/>
            </a:pPr>
            <a:r>
              <a:rPr lang="ru-RU" sz="2200" dirty="0" smtClean="0"/>
              <a:t>ползти + ком </a:t>
            </a:r>
            <a:r>
              <a:rPr lang="ru-RU" sz="2200" dirty="0"/>
              <a:t>--</a:t>
            </a:r>
            <a:r>
              <a:rPr lang="en-US" sz="2200" dirty="0" smtClean="0"/>
              <a:t>&gt;</a:t>
            </a:r>
            <a:r>
              <a:rPr lang="ru-RU" sz="2200" dirty="0" smtClean="0"/>
              <a:t> ползком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419106" y="3759969"/>
            <a:ext cx="4378977" cy="1929283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ru-RU" sz="2200" dirty="0" smtClean="0"/>
              <a:t>3) </a:t>
            </a:r>
            <a:r>
              <a:rPr lang="ru-RU" sz="2200" b="1" dirty="0" smtClean="0"/>
              <a:t>Приставочно-суффиксальный</a:t>
            </a:r>
            <a:r>
              <a:rPr lang="ru-RU" sz="2200" dirty="0" smtClean="0"/>
              <a:t>:</a:t>
            </a:r>
          </a:p>
          <a:p>
            <a:pPr marL="0" indent="0">
              <a:buFont typeface="Arial"/>
              <a:buNone/>
            </a:pPr>
            <a:r>
              <a:rPr lang="ru-RU" sz="2200" dirty="0" smtClean="0"/>
              <a:t>по + новый + ому --</a:t>
            </a:r>
            <a:r>
              <a:rPr lang="en-US" sz="2200" dirty="0" smtClean="0"/>
              <a:t>&gt;</a:t>
            </a:r>
            <a:r>
              <a:rPr lang="ru-RU" sz="2200" dirty="0" smtClean="0"/>
              <a:t> по-новому</a:t>
            </a:r>
          </a:p>
          <a:p>
            <a:pPr marL="0" indent="0">
              <a:buFont typeface="Arial"/>
              <a:buNone/>
            </a:pPr>
            <a:r>
              <a:rPr lang="ru-RU" sz="2200" dirty="0" smtClean="0"/>
              <a:t>с + горячий+ а --</a:t>
            </a:r>
            <a:r>
              <a:rPr lang="en-US" sz="2200" dirty="0" smtClean="0"/>
              <a:t>&gt;</a:t>
            </a:r>
            <a:r>
              <a:rPr lang="ru-RU" sz="2200" dirty="0" smtClean="0"/>
              <a:t> сгоряча</a:t>
            </a:r>
          </a:p>
          <a:p>
            <a:pPr marL="0" indent="0">
              <a:buFont typeface="Arial"/>
              <a:buNone/>
            </a:pPr>
            <a:r>
              <a:rPr lang="ru-RU" sz="2200" dirty="0" smtClean="0"/>
              <a:t>в + правый + о --</a:t>
            </a:r>
            <a:r>
              <a:rPr lang="en-US" sz="2200" dirty="0" smtClean="0"/>
              <a:t>&gt;</a:t>
            </a:r>
            <a:r>
              <a:rPr lang="ru-RU" sz="2200" dirty="0" smtClean="0"/>
              <a:t> вправо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635130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1067" y="1965403"/>
            <a:ext cx="6457091" cy="2126568"/>
          </a:xfrm>
        </p:spPr>
        <p:txBody>
          <a:bodyPr numCol="2">
            <a:noAutofit/>
          </a:bodyPr>
          <a:lstStyle/>
          <a:p>
            <a:pPr marL="0" indent="0">
              <a:buNone/>
              <a:tabLst>
                <a:tab pos="1971675" algn="l"/>
              </a:tabLst>
            </a:pPr>
            <a:r>
              <a:rPr lang="ru-RU" dirty="0" smtClean="0"/>
              <a:t>изредка</a:t>
            </a:r>
          </a:p>
          <a:p>
            <a:pPr marL="0" indent="0">
              <a:buNone/>
              <a:tabLst>
                <a:tab pos="1971675" algn="l"/>
              </a:tabLst>
            </a:pPr>
            <a:r>
              <a:rPr lang="ru-RU" dirty="0" smtClean="0"/>
              <a:t>добела	</a:t>
            </a:r>
          </a:p>
          <a:p>
            <a:pPr marL="0" indent="0">
              <a:buNone/>
              <a:tabLst>
                <a:tab pos="1971675" algn="l"/>
              </a:tabLst>
            </a:pPr>
            <a:r>
              <a:rPr lang="ru-RU" dirty="0" smtClean="0"/>
              <a:t>снова	</a:t>
            </a:r>
          </a:p>
          <a:p>
            <a:pPr marL="0" indent="0">
              <a:buNone/>
              <a:tabLst>
                <a:tab pos="1971675" algn="l"/>
              </a:tabLst>
            </a:pPr>
            <a:r>
              <a:rPr lang="ru-RU" dirty="0" smtClean="0"/>
              <a:t>вправо</a:t>
            </a:r>
            <a:endParaRPr lang="ru-RU" dirty="0"/>
          </a:p>
          <a:p>
            <a:pPr marL="0" indent="0">
              <a:buNone/>
              <a:tabLst>
                <a:tab pos="1971675" algn="l"/>
              </a:tabLst>
            </a:pPr>
            <a:r>
              <a:rPr lang="ru-RU" dirty="0"/>
              <a:t>начисто</a:t>
            </a:r>
          </a:p>
          <a:p>
            <a:pPr marL="0" indent="0">
              <a:buNone/>
              <a:tabLst>
                <a:tab pos="1971675" algn="l"/>
              </a:tabLst>
            </a:pPr>
            <a:r>
              <a:rPr lang="ru-RU" dirty="0"/>
              <a:t>затемно</a:t>
            </a:r>
          </a:p>
          <a:p>
            <a:pPr marL="0" indent="0">
              <a:buNone/>
              <a:tabLst>
                <a:tab pos="1971675" algn="l"/>
              </a:tabLst>
            </a:pPr>
            <a:endParaRPr lang="ru-RU" dirty="0"/>
          </a:p>
          <a:p>
            <a:pPr marL="0" indent="0">
              <a:buNone/>
              <a:tabLst>
                <a:tab pos="1971675" algn="l"/>
              </a:tabLst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21219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На конце наречий, образованных </a:t>
            </a:r>
            <a:br>
              <a:rPr lang="ru-RU" sz="3200" dirty="0" smtClean="0"/>
            </a:br>
            <a:r>
              <a:rPr lang="ru-RU" sz="3200" dirty="0" smtClean="0"/>
              <a:t>с помощью приставок</a:t>
            </a:r>
            <a:endParaRPr lang="ru-RU" sz="3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195303"/>
              </p:ext>
            </p:extLst>
          </p:nvPr>
        </p:nvGraphicFramePr>
        <p:xfrm>
          <a:off x="1524000" y="1679205"/>
          <a:ext cx="6096000" cy="1432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в</a:t>
                      </a:r>
                      <a:r>
                        <a:rPr lang="ru-RU" sz="3200" baseline="0" dirty="0" smtClean="0"/>
                        <a:t>-  на-  за-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из-  до-</a:t>
                      </a:r>
                      <a:r>
                        <a:rPr lang="ru-RU" sz="3200" baseline="0" dirty="0" smtClean="0"/>
                        <a:t> </a:t>
                      </a:r>
                      <a:r>
                        <a:rPr lang="ru-RU" sz="3200" dirty="0" smtClean="0"/>
                        <a:t> с-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пишется  о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пишется  а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влево, набело, запросто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издавна, досыта, слева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Название 1"/>
          <p:cNvSpPr txBox="1">
            <a:spLocks/>
          </p:cNvSpPr>
          <p:nvPr/>
        </p:nvSpPr>
        <p:spPr>
          <a:xfrm>
            <a:off x="609600" y="4166676"/>
            <a:ext cx="8229600" cy="19920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ru-RU" sz="2400" b="1" dirty="0" smtClean="0"/>
              <a:t>Запомните</a:t>
            </a:r>
            <a:r>
              <a:rPr lang="ru-RU" sz="2400" dirty="0" smtClean="0"/>
              <a:t>: в некоторых наречиях с приставками из- до- с- на конце пишется О, если они образованы от прилагательных и существительных, у которых эти приставки уже есть. </a:t>
            </a:r>
          </a:p>
          <a:p>
            <a:pPr marL="1525588" indent="-1525588" algn="l">
              <a:lnSpc>
                <a:spcPct val="120000"/>
              </a:lnSpc>
            </a:pPr>
            <a:r>
              <a:rPr lang="ru-RU" sz="2400" dirty="0" smtClean="0"/>
              <a:t>Например: </a:t>
            </a:r>
            <a:r>
              <a:rPr lang="ru-RU" sz="2400" i="1" dirty="0" smtClean="0"/>
              <a:t>доходчиво (доходчивый)</a:t>
            </a:r>
            <a:r>
              <a:rPr lang="en-US" sz="2400" i="1" dirty="0" smtClean="0"/>
              <a:t>,</a:t>
            </a:r>
            <a:r>
              <a:rPr lang="ru-RU" sz="2400" i="1" dirty="0" smtClean="0"/>
              <a:t> созвучно (созвучный), исправно (исправный)</a:t>
            </a:r>
          </a:p>
        </p:txBody>
      </p:sp>
    </p:spTree>
    <p:extLst>
      <p:ext uri="{BB962C8B-B14F-4D97-AF65-F5344CB8AC3E}">
        <p14:creationId xmlns:p14="http://schemas.microsoft.com/office/powerpoint/2010/main" val="2256494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Образуйте наречия с помощью указанных приставок и суффиксов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60078" y="1798004"/>
            <a:ext cx="2829929" cy="4185300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ru-RU" sz="2200" dirty="0" smtClean="0"/>
              <a:t>левый</a:t>
            </a:r>
          </a:p>
          <a:p>
            <a:pPr marL="0" indent="0">
              <a:buNone/>
            </a:pPr>
            <a:r>
              <a:rPr lang="ru-RU" sz="2200" dirty="0" smtClean="0"/>
              <a:t>правый</a:t>
            </a:r>
          </a:p>
          <a:p>
            <a:pPr marL="0" indent="0">
              <a:buNone/>
            </a:pPr>
            <a:r>
              <a:rPr lang="ru-RU" sz="2200" dirty="0" smtClean="0"/>
              <a:t>долгий</a:t>
            </a:r>
          </a:p>
          <a:p>
            <a:pPr marL="0" indent="0">
              <a:buNone/>
            </a:pPr>
            <a:r>
              <a:rPr lang="ru-RU" sz="2200" dirty="0" smtClean="0"/>
              <a:t>дорогой</a:t>
            </a:r>
          </a:p>
          <a:p>
            <a:pPr marL="0" indent="0">
              <a:buNone/>
            </a:pPr>
            <a:r>
              <a:rPr lang="ru-RU" sz="2200" dirty="0" smtClean="0"/>
              <a:t>живой</a:t>
            </a:r>
          </a:p>
          <a:p>
            <a:pPr marL="0" indent="0">
              <a:buNone/>
            </a:pPr>
            <a:r>
              <a:rPr lang="ru-RU" sz="2200" dirty="0" smtClean="0"/>
              <a:t>мёртвый</a:t>
            </a:r>
          </a:p>
          <a:p>
            <a:pPr marL="0" indent="0">
              <a:buNone/>
            </a:pPr>
            <a:r>
              <a:rPr lang="ru-RU" sz="2200" dirty="0" smtClean="0"/>
              <a:t>светлый</a:t>
            </a:r>
          </a:p>
          <a:p>
            <a:pPr marL="0" indent="0">
              <a:buNone/>
            </a:pPr>
            <a:r>
              <a:rPr lang="ru-RU" sz="2200" dirty="0" smtClean="0"/>
              <a:t>тёмный</a:t>
            </a:r>
          </a:p>
          <a:p>
            <a:pPr marL="0" indent="0">
              <a:buNone/>
            </a:pPr>
            <a:r>
              <a:rPr lang="ru-RU" sz="2200" dirty="0" smtClean="0"/>
              <a:t>глухой</a:t>
            </a:r>
          </a:p>
          <a:p>
            <a:pPr marL="0" indent="0">
              <a:buNone/>
            </a:pPr>
            <a:r>
              <a:rPr lang="ru-RU" sz="2200" dirty="0" smtClean="0"/>
              <a:t>крепкий</a:t>
            </a:r>
          </a:p>
          <a:p>
            <a:pPr marL="0" indent="0">
              <a:buNone/>
            </a:pPr>
            <a:r>
              <a:rPr lang="ru-RU" sz="2200" dirty="0" smtClean="0"/>
              <a:t>скорый</a:t>
            </a:r>
          </a:p>
          <a:p>
            <a:pPr marL="0" indent="0">
              <a:buNone/>
            </a:pPr>
            <a:r>
              <a:rPr lang="ru-RU" sz="2200" dirty="0" smtClean="0"/>
              <a:t>строгий</a:t>
            </a:r>
          </a:p>
          <a:p>
            <a:pPr marL="0" indent="0">
              <a:buNone/>
            </a:pPr>
            <a:r>
              <a:rPr lang="ru-RU" sz="2200" dirty="0" smtClean="0"/>
              <a:t>сухой</a:t>
            </a:r>
          </a:p>
          <a:p>
            <a:pPr marL="0" indent="0">
              <a:buNone/>
            </a:pPr>
            <a:r>
              <a:rPr lang="ru-RU" sz="2200" dirty="0" smtClean="0"/>
              <a:t>тугой</a:t>
            </a:r>
          </a:p>
          <a:p>
            <a:pPr marL="0" indent="0">
              <a:buNone/>
            </a:pPr>
            <a:r>
              <a:rPr lang="ru-RU" sz="2200" dirty="0" smtClean="0"/>
              <a:t>пьяный</a:t>
            </a:r>
          </a:p>
          <a:p>
            <a:pPr marL="0" indent="0">
              <a:buNone/>
            </a:pPr>
            <a:r>
              <a:rPr lang="ru-RU" sz="2200" dirty="0" smtClean="0"/>
              <a:t>сытый</a:t>
            </a:r>
          </a:p>
          <a:p>
            <a:pPr marL="0" indent="0">
              <a:buNone/>
            </a:pPr>
            <a:r>
              <a:rPr lang="ru-RU" sz="2200" dirty="0" smtClean="0"/>
              <a:t>красный</a:t>
            </a:r>
          </a:p>
          <a:p>
            <a:pPr marL="0" indent="0">
              <a:buNone/>
            </a:pPr>
            <a:r>
              <a:rPr lang="ru-RU" sz="2200" dirty="0" smtClean="0"/>
              <a:t>чистый</a:t>
            </a:r>
          </a:p>
          <a:p>
            <a:pPr marL="0" indent="0">
              <a:buNone/>
            </a:pPr>
            <a:r>
              <a:rPr lang="ru-RU" sz="2200" dirty="0" smtClean="0"/>
              <a:t>давний</a:t>
            </a:r>
          </a:p>
          <a:p>
            <a:pPr marL="0" indent="0">
              <a:buNone/>
            </a:pPr>
            <a:r>
              <a:rPr lang="ru-RU" sz="2200" dirty="0" smtClean="0"/>
              <a:t>редкий</a:t>
            </a:r>
            <a:endParaRPr lang="ru-RU" sz="22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068578" y="2379750"/>
            <a:ext cx="1599398" cy="26298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/>
              <a:buNone/>
            </a:pPr>
            <a:r>
              <a:rPr lang="ru-RU" dirty="0" smtClean="0"/>
              <a:t>за-</a:t>
            </a:r>
          </a:p>
          <a:p>
            <a:pPr marL="0" indent="0">
              <a:lnSpc>
                <a:spcPct val="80000"/>
              </a:lnSpc>
              <a:buFont typeface="Arial"/>
              <a:buNone/>
            </a:pPr>
            <a:r>
              <a:rPr lang="ru-RU" dirty="0" smtClean="0"/>
              <a:t>из-</a:t>
            </a:r>
          </a:p>
          <a:p>
            <a:pPr marL="0" indent="0">
              <a:lnSpc>
                <a:spcPct val="80000"/>
              </a:lnSpc>
              <a:buFont typeface="Arial"/>
              <a:buNone/>
            </a:pPr>
            <a:r>
              <a:rPr lang="ru-RU" dirty="0" smtClean="0"/>
              <a:t>до-</a:t>
            </a:r>
          </a:p>
          <a:p>
            <a:pPr marL="0" indent="0">
              <a:lnSpc>
                <a:spcPct val="80000"/>
              </a:lnSpc>
              <a:buFont typeface="Arial"/>
              <a:buNone/>
            </a:pPr>
            <a:r>
              <a:rPr lang="ru-RU" dirty="0" smtClean="0"/>
              <a:t>на-</a:t>
            </a:r>
          </a:p>
          <a:p>
            <a:pPr marL="0" indent="0">
              <a:lnSpc>
                <a:spcPct val="80000"/>
              </a:lnSpc>
              <a:buFont typeface="Arial"/>
              <a:buNone/>
            </a:pPr>
            <a:r>
              <a:rPr lang="ru-RU" dirty="0" smtClean="0"/>
              <a:t>с-</a:t>
            </a:r>
          </a:p>
          <a:p>
            <a:pPr marL="0" indent="0">
              <a:lnSpc>
                <a:spcPct val="80000"/>
              </a:lnSpc>
              <a:buFont typeface="Arial"/>
              <a:buNone/>
            </a:pPr>
            <a:r>
              <a:rPr lang="ru-RU" dirty="0" smtClean="0"/>
              <a:t>в-</a:t>
            </a:r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6986545" y="2891144"/>
            <a:ext cx="753287" cy="1451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/>
              <a:buNone/>
            </a:pPr>
            <a:r>
              <a:rPr lang="ru-RU" sz="4000" dirty="0" smtClean="0"/>
              <a:t>-о</a:t>
            </a:r>
          </a:p>
          <a:p>
            <a:pPr marL="0" indent="0">
              <a:lnSpc>
                <a:spcPct val="80000"/>
              </a:lnSpc>
              <a:buFont typeface="Arial"/>
              <a:buNone/>
            </a:pPr>
            <a:r>
              <a:rPr lang="ru-RU" sz="4000" dirty="0" smtClean="0"/>
              <a:t>-а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82146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40546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Правило «окна»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7986664"/>
              </p:ext>
            </p:extLst>
          </p:nvPr>
        </p:nvGraphicFramePr>
        <p:xfrm>
          <a:off x="869436" y="1499380"/>
          <a:ext cx="7238243" cy="1737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4010"/>
                <a:gridCol w="741578"/>
                <a:gridCol w="724531"/>
                <a:gridCol w="809769"/>
                <a:gridCol w="671359"/>
                <a:gridCol w="1057284"/>
                <a:gridCol w="705649"/>
                <a:gridCol w="684266"/>
                <a:gridCol w="769797"/>
              </a:tblGrid>
              <a:tr h="583798">
                <a:tc rowSpan="2"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В-</a:t>
                      </a:r>
                    </a:p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НА-</a:t>
                      </a:r>
                    </a:p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ЗА-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- О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ИЗ-</a:t>
                      </a:r>
                    </a:p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ДО-</a:t>
                      </a:r>
                    </a:p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С-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- А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  <a:tr h="8843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3982720"/>
            <a:ext cx="8229600" cy="2143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ru-RU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229363" y="3521055"/>
            <a:ext cx="669884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Для проверки написания наречий, образованных</a:t>
            </a:r>
          </a:p>
          <a:p>
            <a:r>
              <a:rPr lang="ru-RU" sz="2400" dirty="0" smtClean="0"/>
              <a:t>приставочно-суффиксальным способом, можно </a:t>
            </a:r>
          </a:p>
          <a:p>
            <a:r>
              <a:rPr lang="ru-RU" sz="2400" dirty="0" smtClean="0"/>
              <a:t>использовать правило «окна». Вместо корня </a:t>
            </a:r>
          </a:p>
          <a:p>
            <a:r>
              <a:rPr lang="ru-RU" sz="2400" dirty="0" smtClean="0"/>
              <a:t>подставьте слово окно. Гласная на конце и будет </a:t>
            </a:r>
          </a:p>
          <a:p>
            <a:r>
              <a:rPr lang="ru-RU" sz="2400" dirty="0" smtClean="0"/>
              <a:t>искомым суффиксом.</a:t>
            </a:r>
          </a:p>
          <a:p>
            <a:endParaRPr lang="ru-RU" sz="1200" dirty="0"/>
          </a:p>
          <a:p>
            <a:r>
              <a:rPr lang="ru-RU" sz="2400" i="1" dirty="0" smtClean="0"/>
              <a:t>Например: досуха (до окна), заново (за окно), </a:t>
            </a:r>
          </a:p>
          <a:p>
            <a:pPr marL="1525588"/>
            <a:r>
              <a:rPr lang="ru-RU" sz="2400" i="1" dirty="0" smtClean="0"/>
              <a:t>слева (с окна), направо (на окно)</a:t>
            </a:r>
          </a:p>
        </p:txBody>
      </p:sp>
    </p:spTree>
    <p:extLst>
      <p:ext uri="{BB962C8B-B14F-4D97-AF65-F5344CB8AC3E}">
        <p14:creationId xmlns:p14="http://schemas.microsoft.com/office/powerpoint/2010/main" val="1402331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Замените данные словосочетания синонимичными наречиями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4300"/>
            <a:ext cx="5913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1. плотно, сытно, вдоволь поесть</a:t>
            </a:r>
          </a:p>
          <a:p>
            <a:pPr marL="0" indent="0">
              <a:buNone/>
            </a:pPr>
            <a:r>
              <a:rPr lang="ru-RU" sz="2400" dirty="0" smtClean="0"/>
              <a:t>2. приходить в гости без стеснения</a:t>
            </a:r>
          </a:p>
          <a:p>
            <a:pPr marL="0" indent="0">
              <a:buNone/>
            </a:pPr>
            <a:r>
              <a:rPr lang="ru-RU" sz="2400" dirty="0" smtClean="0"/>
              <a:t>3. выехать, пока не стемнело</a:t>
            </a:r>
          </a:p>
          <a:p>
            <a:pPr marL="0" indent="0">
              <a:buNone/>
            </a:pPr>
            <a:r>
              <a:rPr lang="ru-RU" sz="2400" dirty="0" smtClean="0"/>
              <a:t>4. навещать нечасто</a:t>
            </a:r>
          </a:p>
          <a:p>
            <a:pPr marL="0" indent="0">
              <a:buNone/>
            </a:pPr>
            <a:r>
              <a:rPr lang="ru-RU" sz="2400" dirty="0" smtClean="0"/>
              <a:t>5. обидеть в пылу спора, под горячую руку</a:t>
            </a:r>
          </a:p>
          <a:p>
            <a:pPr marL="0" indent="0">
              <a:buNone/>
            </a:pPr>
            <a:r>
              <a:rPr lang="ru-RU" sz="2400" dirty="0" smtClean="0"/>
              <a:t>6. общаться высокомерно</a:t>
            </a:r>
          </a:p>
          <a:p>
            <a:pPr marL="0" indent="0">
              <a:buNone/>
            </a:pPr>
            <a:r>
              <a:rPr lang="ru-RU" sz="2400" dirty="0" smtClean="0"/>
              <a:t>7. обитать с давних пор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445700" y="1824300"/>
            <a:ext cx="218612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ru-RU" sz="2400" dirty="0" smtClean="0"/>
              <a:t>1. досыта</a:t>
            </a:r>
          </a:p>
          <a:p>
            <a:pPr marL="0" indent="0">
              <a:buFont typeface="Arial"/>
              <a:buNone/>
            </a:pPr>
            <a:r>
              <a:rPr lang="ru-RU" sz="2400" dirty="0" smtClean="0"/>
              <a:t>2. запросто</a:t>
            </a:r>
          </a:p>
          <a:p>
            <a:pPr marL="0" indent="0">
              <a:buFont typeface="Arial"/>
              <a:buNone/>
            </a:pPr>
            <a:r>
              <a:rPr lang="ru-RU" sz="2400" dirty="0" smtClean="0"/>
              <a:t>3. засветло</a:t>
            </a:r>
          </a:p>
          <a:p>
            <a:pPr marL="0" indent="0">
              <a:buFont typeface="Arial"/>
              <a:buNone/>
            </a:pPr>
            <a:r>
              <a:rPr lang="ru-RU" sz="2400" dirty="0" smtClean="0"/>
              <a:t>4. изредка</a:t>
            </a:r>
          </a:p>
          <a:p>
            <a:pPr marL="0" indent="0">
              <a:buFont typeface="Arial"/>
              <a:buNone/>
            </a:pPr>
            <a:r>
              <a:rPr lang="ru-RU" sz="2400" dirty="0" smtClean="0"/>
              <a:t>5. сгоряча</a:t>
            </a:r>
          </a:p>
          <a:p>
            <a:pPr marL="0" indent="0">
              <a:buFont typeface="Arial"/>
              <a:buNone/>
            </a:pPr>
            <a:r>
              <a:rPr lang="ru-RU" sz="2400" dirty="0" smtClean="0"/>
              <a:t>6. свысока</a:t>
            </a:r>
          </a:p>
          <a:p>
            <a:pPr marL="0" indent="0">
              <a:buFont typeface="Arial"/>
              <a:buNone/>
            </a:pPr>
            <a:r>
              <a:rPr lang="ru-RU" sz="2400" dirty="0" smtClean="0"/>
              <a:t>7. издавна</a:t>
            </a:r>
          </a:p>
          <a:p>
            <a:pPr marL="0" indent="0">
              <a:buFont typeface="Arial"/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618437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396</Words>
  <Application>Microsoft Macintosh PowerPoint</Application>
  <PresentationFormat>Экран (4:3)</PresentationFormat>
  <Paragraphs>96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Способы образования наречий</vt:lpstr>
      <vt:lpstr>Проверь себя!</vt:lpstr>
      <vt:lpstr>На конце наречий, образованных  с помощью приставок</vt:lpstr>
      <vt:lpstr>Образуйте наречия с помощью указанных приставок и суффиксов</vt:lpstr>
      <vt:lpstr>Правило «окна»</vt:lpstr>
      <vt:lpstr>Замените данные словосочетания синонимичными наречиями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Alexey</dc:creator>
  <cp:lastModifiedBy>Alexey</cp:lastModifiedBy>
  <cp:revision>79</cp:revision>
  <dcterms:created xsi:type="dcterms:W3CDTF">2015-01-20T18:48:02Z</dcterms:created>
  <dcterms:modified xsi:type="dcterms:W3CDTF">2015-01-27T18:32:43Z</dcterms:modified>
</cp:coreProperties>
</file>