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75" r:id="rId2"/>
    <p:sldId id="257" r:id="rId3"/>
    <p:sldId id="256" r:id="rId4"/>
    <p:sldId id="258" r:id="rId5"/>
    <p:sldId id="276" r:id="rId6"/>
    <p:sldId id="261" r:id="rId7"/>
    <p:sldId id="264" r:id="rId8"/>
    <p:sldId id="268" r:id="rId9"/>
    <p:sldId id="274" r:id="rId10"/>
    <p:sldId id="260" r:id="rId11"/>
    <p:sldId id="270" r:id="rId12"/>
    <p:sldId id="265" r:id="rId13"/>
    <p:sldId id="267" r:id="rId14"/>
    <p:sldId id="262" r:id="rId15"/>
    <p:sldId id="273" r:id="rId16"/>
    <p:sldId id="272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7" autoAdjust="0"/>
    <p:restoredTop sz="94660"/>
  </p:normalViewPr>
  <p:slideViewPr>
    <p:cSldViewPr>
      <p:cViewPr varScale="1">
        <p:scale>
          <a:sx n="69" d="100"/>
          <a:sy n="69" d="100"/>
        </p:scale>
        <p:origin x="-104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E7369-7010-4BF6-9F87-492767F6E99B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AC74A1-5996-450F-B67B-96ADC8D9E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9642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07F9E-215F-4E2C-A737-F6F184D16D53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0E46B-11C8-43DD-896F-EBC949DC9C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5342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0E46B-11C8-43DD-896F-EBC949DC9CB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55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0E46B-11C8-43DD-896F-EBC949DC9CB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344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48DC-FA85-4908-992B-5B1A119462EC}" type="datetime1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F2B38-1E71-41CE-AB47-F93709BBE56C}" type="datetime1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97C7-38F6-4838-957E-6FCB49F9AFE6}" type="datetime1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331D-0BB9-4B94-894C-E3B3AA540D21}" type="datetime1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F93F-218D-4822-B194-CBD2CD3F3204}" type="datetime1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EC28-43EA-404F-ACB5-797025002532}" type="datetime1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E3756-98D6-48F9-9002-6FF4BCBC8497}" type="datetime1">
              <a:rPr lang="ru-RU" smtClean="0"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EC3F-2752-4E8D-BB00-4ABC86FA7806}" type="datetime1">
              <a:rPr lang="ru-RU" smtClean="0"/>
              <a:t>27.11.2016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E9699-D378-4E8E-9903-AC9B19FB9FE9}" type="datetime1">
              <a:rPr lang="ru-RU" smtClean="0"/>
              <a:t>27.11.2016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9F4F-6211-470F-9578-9C7C37F4A4BD}" type="datetime1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55EB4-8A3D-4199-BEE3-2D5D49CEE685}" type="datetime1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28393C-341C-4B3A-B233-29E54731DCBC}" type="datetime1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A4A905-6B12-4B5D-AAEA-4D5A726242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3748" y="1412776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smtClean="0">
                <a:latin typeface="Calibri" pitchFamily="34" charset="0"/>
              </a:rPr>
              <a:t>Интегрированный урок </a:t>
            </a:r>
            <a:r>
              <a:rPr lang="ru-RU" sz="2400">
                <a:latin typeface="Calibri" pitchFamily="34" charset="0"/>
              </a:rPr>
              <a:t> </a:t>
            </a:r>
            <a:endParaRPr lang="ru-RU" sz="2400" smtClean="0">
              <a:latin typeface="Calibri" pitchFamily="34" charset="0"/>
            </a:endParaRPr>
          </a:p>
          <a:p>
            <a:pPr algn="ctr"/>
            <a:r>
              <a:rPr lang="ru-RU" sz="2400" smtClean="0">
                <a:latin typeface="Calibri" pitchFamily="34" charset="0"/>
              </a:rPr>
              <a:t>по литературе и биологии по теме: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3748" y="4725144"/>
            <a:ext cx="46445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smtClean="0">
                <a:latin typeface="Calibri" pitchFamily="34" charset="0"/>
              </a:rPr>
              <a:t>Учитель литературы Станкевич М.В.</a:t>
            </a:r>
          </a:p>
          <a:p>
            <a:pPr algn="ctr"/>
            <a:r>
              <a:rPr lang="ru-RU" sz="2000" smtClean="0">
                <a:latin typeface="Calibri" pitchFamily="34" charset="0"/>
              </a:rPr>
              <a:t>Учитель биологии Иноземцева Н.А.</a:t>
            </a:r>
          </a:p>
          <a:p>
            <a:pPr algn="ctr"/>
            <a:r>
              <a:rPr lang="ru-RU" sz="2000" smtClean="0">
                <a:latin typeface="Calibri" pitchFamily="34" charset="0"/>
              </a:rPr>
              <a:t>ГБОУ «Технологии обучения» г. Москва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7828" y="2564904"/>
            <a:ext cx="80283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>
                <a:latin typeface="Calibri" pitchFamily="34" charset="0"/>
              </a:rPr>
              <a:t>Цветок в природе, легендах, поэзии и </a:t>
            </a:r>
            <a:r>
              <a:rPr lang="ru-RU" sz="4000" b="1" smtClean="0">
                <a:latin typeface="Calibri" pitchFamily="34" charset="0"/>
              </a:rPr>
              <a:t>музыке</a:t>
            </a:r>
            <a:endParaRPr lang="ru-RU" sz="4000" b="1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019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xn----8sbiecm6bhdx8i.xn--p1ai/sites/default/files/Konchalovsciy_siren_v_korzin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 contras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5678" y="1412776"/>
            <a:ext cx="4610589" cy="35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620688"/>
            <a:ext cx="475252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А. Кушнер «Сирень»</a:t>
            </a:r>
            <a:endParaRPr lang="en-US" sz="1600" b="1" i="1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Фиолетовой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, белой, лиловой,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Ледяной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, голубой, бестолковой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взором предстанет сирень. </a:t>
            </a: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Летний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полдень разбит на осколки,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Острых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листьев блестят треуголки,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, как облако, стелется тень.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свежести в ветви тяжелой,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стараются важные пчелы,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Допотопная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блещет краса!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вглядись в эти вспышки и блестки: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уже побывал Кончаловский,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Трогал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кисти и щурил глаза.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Тем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сильней у забора с канавкой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Восхищение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наше, с поправкой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тяжелый музейный букет,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Нависающий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в желтой плетенке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столом, и две грозди в сторонке, </a:t>
            </a:r>
            <a:endParaRPr lang="ru-RU" sz="1600" i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от локтя на скатерти след.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10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524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5klassnik.ru/uploads/posts/2013-02/1361625260_0000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3539084" cy="288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rtchive.ru/res/media/big/work/181/1813b0f4b7ecb7e2ae7ac60a2f2f9567.jpg?c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645024"/>
            <a:ext cx="3456384" cy="260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32656"/>
            <a:ext cx="4680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latin typeface="Calibri" pitchFamily="34" charset="0"/>
              </a:rPr>
              <a:t>Певцом сирени </a:t>
            </a:r>
            <a:r>
              <a:rPr lang="ru-RU" smtClean="0">
                <a:latin typeface="Calibri" pitchFamily="34" charset="0"/>
              </a:rPr>
              <a:t>называют живописца Петра Кончаловского (1876 -1956), </a:t>
            </a:r>
            <a:r>
              <a:rPr lang="ru-RU">
                <a:latin typeface="Calibri" pitchFamily="34" charset="0"/>
              </a:rPr>
              <a:t>в наследии которого больше четырех десятков картин и очень много авторских повторений, посвященных этому удивительному растению. </a:t>
            </a:r>
            <a:r>
              <a:rPr lang="ru-RU" smtClean="0">
                <a:latin typeface="Calibri" pitchFamily="34" charset="0"/>
              </a:rPr>
              <a:t>Этой </a:t>
            </a:r>
            <a:r>
              <a:rPr lang="ru-RU">
                <a:latin typeface="Calibri" pitchFamily="34" charset="0"/>
              </a:rPr>
              <a:t>необыкновенной красоте, которая льется с </a:t>
            </a:r>
            <a:r>
              <a:rPr lang="ru-RU" smtClean="0">
                <a:latin typeface="Calibri" pitchFamily="34" charset="0"/>
              </a:rPr>
              <a:t>его полотен , поэт Александр </a:t>
            </a:r>
            <a:r>
              <a:rPr lang="ru-RU">
                <a:latin typeface="Calibri" pitchFamily="34" charset="0"/>
              </a:rPr>
              <a:t>Кушнер посвятил </a:t>
            </a:r>
            <a:r>
              <a:rPr lang="ru-RU" smtClean="0">
                <a:latin typeface="Calibri" pitchFamily="34" charset="0"/>
              </a:rPr>
              <a:t>великолепное стихотворение, которое  </a:t>
            </a:r>
            <a:r>
              <a:rPr lang="ru-RU">
                <a:latin typeface="Calibri" pitchFamily="34" charset="0"/>
              </a:rPr>
              <a:t>так же </a:t>
            </a:r>
            <a:r>
              <a:rPr lang="ru-RU" smtClean="0">
                <a:latin typeface="Calibri" pitchFamily="34" charset="0"/>
              </a:rPr>
              <a:t>прекрасно, </a:t>
            </a:r>
            <a:r>
              <a:rPr lang="ru-RU">
                <a:latin typeface="Calibri" pitchFamily="34" charset="0"/>
              </a:rPr>
              <a:t>как цветы на различных полотнах </a:t>
            </a:r>
            <a:r>
              <a:rPr lang="ru-RU" smtClean="0">
                <a:latin typeface="Calibri" pitchFamily="34" charset="0"/>
              </a:rPr>
              <a:t>художника.  </a:t>
            </a:r>
            <a:endParaRPr lang="ru-RU"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27539" y="359101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«Фиолетовой, белой, лиловой, ледяной, голубой, </a:t>
            </a:r>
            <a:r>
              <a:rPr lang="ru-RU" smtClean="0">
                <a:latin typeface="Calibri" pitchFamily="34" charset="0"/>
              </a:rPr>
              <a:t>бестолковой </a:t>
            </a:r>
            <a:r>
              <a:rPr lang="ru-RU">
                <a:latin typeface="Calibri" pitchFamily="34" charset="0"/>
              </a:rPr>
              <a:t>перед взором предстанет </a:t>
            </a:r>
            <a:r>
              <a:rPr lang="ru-RU" smtClean="0">
                <a:latin typeface="Calibri" pitchFamily="34" charset="0"/>
              </a:rPr>
              <a:t>сирень». </a:t>
            </a:r>
            <a:r>
              <a:rPr lang="ru-RU">
                <a:latin typeface="Calibri" pitchFamily="34" charset="0"/>
              </a:rPr>
              <a:t>Все очень изысканно — и стихи, и картины, особенно если посмотреть ретроспективу или хотя бы несколько сиреневых полотен. Поэт  уверен, что сирень, изображенная художником Петром Кончаловским, живая, </a:t>
            </a:r>
            <a:r>
              <a:rPr lang="ru-RU" smtClean="0">
                <a:latin typeface="Calibri" pitchFamily="34" charset="0"/>
              </a:rPr>
              <a:t>настоящая, цветущая . </a:t>
            </a:r>
            <a:endParaRPr lang="ru-RU">
              <a:latin typeface="Calibri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810000" y="6309320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11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04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4385" y="836712"/>
            <a:ext cx="7920879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smtClean="0">
                <a:latin typeface="Calibri" pitchFamily="34" charset="0"/>
              </a:rPr>
              <a:t>Анализ стихотворения А.Кушнера «Сирень»</a:t>
            </a:r>
            <a:endParaRPr lang="ru-RU" sz="2400" b="1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Опишите </a:t>
            </a:r>
            <a:r>
              <a:rPr lang="ru-RU" sz="2000">
                <a:latin typeface="Calibri" pitchFamily="34" charset="0"/>
              </a:rPr>
              <a:t>сирень на </a:t>
            </a:r>
            <a:r>
              <a:rPr lang="ru-RU" sz="2000" smtClean="0">
                <a:latin typeface="Calibri" pitchFamily="34" charset="0"/>
              </a:rPr>
              <a:t>картине П. Кончаловского.</a:t>
            </a:r>
            <a:endParaRPr lang="ru-RU" sz="200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Что </a:t>
            </a:r>
            <a:r>
              <a:rPr lang="ru-RU" sz="2000">
                <a:latin typeface="Calibri" pitchFamily="34" charset="0"/>
              </a:rPr>
              <a:t>общего в изображении сирени на картине и в </a:t>
            </a:r>
            <a:r>
              <a:rPr lang="ru-RU" sz="2000" smtClean="0">
                <a:latin typeface="Calibri" pitchFamily="34" charset="0"/>
              </a:rPr>
              <a:t>стихотворении?</a:t>
            </a:r>
            <a:endParaRPr lang="ru-RU" sz="200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Какие </a:t>
            </a:r>
            <a:r>
              <a:rPr lang="ru-RU" sz="2000">
                <a:latin typeface="Calibri" pitchFamily="34" charset="0"/>
              </a:rPr>
              <a:t>определения поэт дает сирени? </a:t>
            </a:r>
            <a:endParaRPr lang="ru-RU" sz="2000" smtClean="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Какой </a:t>
            </a:r>
            <a:r>
              <a:rPr lang="ru-RU" sz="2000">
                <a:latin typeface="Calibri" pitchFamily="34" charset="0"/>
              </a:rPr>
              <a:t>цвет имеется в виду, когда говорится «</a:t>
            </a:r>
            <a:r>
              <a:rPr lang="ru-RU" sz="2000" smtClean="0">
                <a:latin typeface="Calibri" pitchFamily="34" charset="0"/>
              </a:rPr>
              <a:t>ледяная»?</a:t>
            </a:r>
            <a:endParaRPr lang="ru-RU" sz="200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Почему </a:t>
            </a:r>
            <a:r>
              <a:rPr lang="ru-RU" sz="2000">
                <a:latin typeface="Calibri" pitchFamily="34" charset="0"/>
              </a:rPr>
              <a:t>поэт называет сирень «бестолковой</a:t>
            </a:r>
            <a:r>
              <a:rPr lang="ru-RU" sz="2000" smtClean="0">
                <a:latin typeface="Calibri" pitchFamily="34" charset="0"/>
              </a:rPr>
              <a:t>»?</a:t>
            </a:r>
            <a:endParaRPr lang="ru-RU" sz="200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 </a:t>
            </a:r>
            <a:r>
              <a:rPr lang="ru-RU" sz="2000">
                <a:latin typeface="Calibri" pitchFamily="34" charset="0"/>
              </a:rPr>
              <a:t>вы думаете, поэт смотрит на букет сирени или на куст сирени?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Объясните </a:t>
            </a:r>
            <a:r>
              <a:rPr lang="ru-RU" sz="2000">
                <a:latin typeface="Calibri" pitchFamily="34" charset="0"/>
              </a:rPr>
              <a:t>строчку «Летний полдень разбит на осколки»: о каких осколках идет речь</a:t>
            </a:r>
            <a:r>
              <a:rPr lang="ru-RU" sz="2000" smtClean="0">
                <a:latin typeface="Calibri" pitchFamily="34" charset="0"/>
              </a:rPr>
              <a:t>?</a:t>
            </a:r>
            <a:endParaRPr lang="ru-RU" sz="200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 </a:t>
            </a:r>
            <a:r>
              <a:rPr lang="ru-RU" sz="2000">
                <a:latin typeface="Calibri" pitchFamily="34" charset="0"/>
              </a:rPr>
              <a:t>Удается ли поэту передать впечатление большого душистого куста в окружении пчел? </a:t>
            </a:r>
            <a:endParaRPr lang="ru-RU" sz="2000" smtClean="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 </a:t>
            </a:r>
            <a:r>
              <a:rPr lang="ru-RU" sz="2000">
                <a:latin typeface="Calibri" pitchFamily="34" charset="0"/>
              </a:rPr>
              <a:t>он добивается того, чтобы мы их слышали? Какие строчки нам </a:t>
            </a:r>
            <a:r>
              <a:rPr lang="ru-RU" sz="2000" smtClean="0">
                <a:latin typeface="Calibri" pitchFamily="34" charset="0"/>
              </a:rPr>
              <a:t>помогают? Какой прием использует автор?</a:t>
            </a:r>
            <a:endParaRPr lang="ru-RU" sz="200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Нравится </a:t>
            </a:r>
            <a:r>
              <a:rPr lang="ru-RU" sz="2000">
                <a:latin typeface="Calibri" pitchFamily="34" charset="0"/>
              </a:rPr>
              <a:t>ли поэту букет, написанный Петром Кончаловским?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Подтвердите</a:t>
            </a:r>
            <a:r>
              <a:rPr lang="ru-RU" sz="2000">
                <a:latin typeface="Calibri" pitchFamily="34" charset="0"/>
              </a:rPr>
              <a:t>, что художник помог поэту увидеть красоту живой </a:t>
            </a:r>
            <a:r>
              <a:rPr lang="ru-RU" sz="2000" smtClean="0">
                <a:latin typeface="Calibri" pitchFamily="34" charset="0"/>
              </a:rPr>
              <a:t>сирени.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04235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12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09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travelerforever.ru/Moscow/DSC_36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810" y="2348880"/>
            <a:ext cx="6442686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amcdn.net/the-village.ru/post-cover/r-8VzTn9VnNOhKLsd5oJMg-default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77755"/>
            <a:ext cx="2857500" cy="254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936" y="817548"/>
            <a:ext cx="4113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smtClean="0">
                <a:latin typeface="Calibri" pitchFamily="34" charset="0"/>
              </a:rPr>
              <a:t>Сиреневый сад в Москве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75856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13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739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lavyanskaya-kultura.ru/images/3(97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7934" y="1916832"/>
            <a:ext cx="4986554" cy="398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764704"/>
            <a:ext cx="38884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А. Фет «Первый 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ландыш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>
              <a:latin typeface="Times New Roman" pitchFamily="18" charset="0"/>
              <a:cs typeface="Times New Roman" pitchFamily="18" charset="0"/>
            </a:endParaRPr>
          </a:p>
          <a:p>
            <a:endParaRPr lang="ru-RU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О первый ландыш! Из-под снега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Ты просишь солнечных лучей;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Какая девственная нега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В душистой чистоте твоей!</a:t>
            </a:r>
          </a:p>
          <a:p>
            <a:endParaRPr lang="ru-RU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Как первый луч весенний ярок!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Какие в нем нисходят сны!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Как ты пленителен, подарок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Воспламеняющей весны!</a:t>
            </a:r>
          </a:p>
          <a:p>
            <a:endParaRPr lang="ru-RU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Так дева в первый раз вздыхает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О чем — неясно ей самой,-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И робкий вздох благоухает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Избытком жизни молодой.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14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546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25144"/>
            <a:ext cx="7632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>
                <a:latin typeface="Calibri" pitchFamily="34" charset="0"/>
              </a:rPr>
              <a:t>Стихотворение повествует о прекрасном и волнующем миге наступления весны. </a:t>
            </a:r>
            <a:r>
              <a:rPr lang="ru-RU" sz="2000" smtClean="0">
                <a:latin typeface="Calibri" pitchFamily="34" charset="0"/>
              </a:rPr>
              <a:t>Поэт </a:t>
            </a:r>
            <a:r>
              <a:rPr lang="ru-RU" sz="2000">
                <a:latin typeface="Calibri" pitchFamily="34" charset="0"/>
              </a:rPr>
              <a:t>обращается не к разуму, а чувствам читателя.Маленький цветок, </a:t>
            </a:r>
            <a:r>
              <a:rPr lang="ru-RU" sz="2000" smtClean="0">
                <a:latin typeface="Calibri" pitchFamily="34" charset="0"/>
              </a:rPr>
              <a:t>пробившийся сквозь </a:t>
            </a:r>
            <a:r>
              <a:rPr lang="ru-RU" sz="2000">
                <a:latin typeface="Calibri" pitchFamily="34" charset="0"/>
              </a:rPr>
              <a:t>снег, становится символом весеннего преображения природы и обновления чувств человека.</a:t>
            </a:r>
          </a:p>
        </p:txBody>
      </p:sp>
      <p:pic>
        <p:nvPicPr>
          <p:cNvPr id="2052" name="Picture 4" descr="https://www.stihi.ru/pics/2013/06/03/397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5328592" cy="399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15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375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980728"/>
            <a:ext cx="698477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smtClean="0">
                <a:latin typeface="Calibri" pitchFamily="34" charset="0"/>
              </a:rPr>
              <a:t>Анализ стихотворения А.Фета «Первый ландыш»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>
                <a:latin typeface="Calibri" pitchFamily="34" charset="0"/>
              </a:rPr>
              <a:t>Какова главная тема стихотворения?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На </a:t>
            </a:r>
            <a:r>
              <a:rPr lang="ru-RU" sz="2000">
                <a:latin typeface="Calibri" pitchFamily="34" charset="0"/>
              </a:rPr>
              <a:t>сколько частей можно разделить это </a:t>
            </a:r>
            <a:r>
              <a:rPr lang="ru-RU" sz="2000" smtClean="0">
                <a:latin typeface="Calibri" pitchFamily="34" charset="0"/>
              </a:rPr>
              <a:t>стихотворение?</a:t>
            </a:r>
            <a:endParaRPr lang="ru-RU" sz="2000">
              <a:latin typeface="Calibri" pitchFamily="34" charset="0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>
                <a:latin typeface="Calibri" pitchFamily="34" charset="0"/>
              </a:rPr>
              <a:t>Чем является ландыш для поэта?</a:t>
            </a:r>
            <a:r>
              <a:rPr lang="en-US" sz="2000"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Какие </a:t>
            </a:r>
            <a:r>
              <a:rPr lang="ru-RU" sz="2000">
                <a:latin typeface="Calibri" pitchFamily="34" charset="0"/>
              </a:rPr>
              <a:t>эпитеты передают ликование, воодушевление лирического героя?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Какими </a:t>
            </a:r>
            <a:r>
              <a:rPr lang="ru-RU" sz="2000">
                <a:latin typeface="Calibri" pitchFamily="34" charset="0"/>
              </a:rPr>
              <a:t>глаголами автор передает звуки? </a:t>
            </a:r>
            <a:endParaRPr lang="ru-RU" sz="2000" smtClean="0">
              <a:latin typeface="Calibri" pitchFamily="34" charset="0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Какую роль играют восклицательные предложения?</a:t>
            </a:r>
          </a:p>
          <a:p>
            <a:pPr>
              <a:spcAft>
                <a:spcPts val="600"/>
              </a:spcAft>
            </a:pPr>
            <a:r>
              <a:rPr lang="ru-RU" sz="2000" smtClean="0">
                <a:latin typeface="Calibri" pitchFamily="34" charset="0"/>
              </a:rPr>
              <a:t>    Приведите пример риторических восклицаний.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С кем сравнивает поэт первый ландыш?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Какие чувства вызвало у вас это стихотворение?</a:t>
            </a:r>
          </a:p>
          <a:p>
            <a:pPr>
              <a:spcAft>
                <a:spcPts val="600"/>
              </a:spcAft>
            </a:pPr>
            <a:endParaRPr lang="ru-RU" sz="2000"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endParaRPr lang="ru-RU" sz="2000" smtClean="0"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endParaRPr lang="ru-RU" sz="2000">
              <a:latin typeface="Calibri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16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813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Полевые цветы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678810"/>
            <a:ext cx="6120680" cy="5632311"/>
          </a:xfrm>
          <a:prstGeom prst="rect">
            <a:avLst/>
          </a:prstGeom>
          <a:noFill/>
          <a:effectLst>
            <a:outerShdw blurRad="63500" sx="102000" sy="102000" algn="ctr" rotWithShape="0">
              <a:schemeClr val="bg1">
                <a:alpha val="23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А.Жемчужников «Полевые цветы»</a:t>
            </a:r>
          </a:p>
          <a:p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Полевые </a:t>
            </a: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цветы на зеленом лугу...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Безучастно </a:t>
            </a: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них я глядеть не могу.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Умилителен </a:t>
            </a: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этой нежной красы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 </a:t>
            </a: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блеске знойного дня иль сквозь слезы росы;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Без </a:t>
            </a: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причуд, без нужды, чтоб чья-либо рука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Охраняла ее, как красу цветника;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Этой щедрой красы, что, не зная оград,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Всех приветом дарит, всем струит аромат;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Этой скромной красы, без ревнивых забот: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Полюбуется ль кто или мимо пройдет?..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Ей любуюся я и, мой друг, узнаю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Душу щедрую в ней и простую твою.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Видеть я не могу полевые цветы,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Чтоб не вспомнить тебя, не сказать: это ты!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Тебя нет на земле; миновали те дни,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Когда, жизни полна, ты цвела, как они...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Я увижу опять с ними сходство твое, </a:t>
            </a:r>
          </a:p>
          <a:p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Когда срежет в лугу их косы лезвие...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17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76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 contras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2553" y="2996952"/>
            <a:ext cx="4513943" cy="332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49186"/>
            <a:ext cx="45365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Брюсов «Цветики убогие»</a:t>
            </a:r>
          </a:p>
          <a:p>
            <a:endParaRPr lang="ru-RU" sz="1600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>
                <a:latin typeface="Times New Roman" pitchFamily="18" charset="0"/>
                <a:cs typeface="Times New Roman" pitchFamily="18" charset="0"/>
              </a:rPr>
              <a:t>Цветики убогие северной весны,</a:t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Веете вы кротостью мирной тишины</a:t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Ландыш клонит жемчуг крупных белых слез,</a:t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Синий колокольчик спит в тени берез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600" i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Белая фиалка высится стройна,</a:t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Белая ромашка в зелени видна,</a:t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Здесь иван-да-марья, одуванчик там,</a:t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Желтенькие звезды всюду по лугам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600" i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Изредка меж листьев аленький намек,</a:t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Словно мох, бессмертный иммортель-цветок, -</a:t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Белый, желтый, синий - в зелени полян,</a:t>
            </a:r>
            <a:br>
              <a:rPr lang="ru-RU" sz="1600" i="1">
                <a:latin typeface="Times New Roman" pitchFamily="18" charset="0"/>
                <a:cs typeface="Times New Roman" pitchFamily="18" charset="0"/>
              </a:rPr>
            </a:br>
            <a:r>
              <a:rPr lang="ru-RU" sz="1600" i="1">
                <a:latin typeface="Times New Roman" pitchFamily="18" charset="0"/>
                <a:cs typeface="Times New Roman" pitchFamily="18" charset="0"/>
              </a:rPr>
              <a:t>Скромный венчик небом обделенных стран.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2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32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bio.ru/images/100403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48883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84674" y="404664"/>
            <a:ext cx="3552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smtClean="0"/>
              <a:t>Строение цветка</a:t>
            </a:r>
            <a:endParaRPr lang="ru-RU" sz="3200" b="1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810000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3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laycast.ru/uploads/2009/03/15/881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29"/>
            <a:ext cx="9144000" cy="684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16632"/>
            <a:ext cx="4572000" cy="66418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ru-RU" sz="1600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 Гамзатов «Есть глаза у цветов»</a:t>
            </a:r>
          </a:p>
          <a:p>
            <a:pPr>
              <a:lnSpc>
                <a:spcPct val="95000"/>
              </a:lnSpc>
            </a:pPr>
            <a:endParaRPr lang="ru-RU" sz="1600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5000"/>
              </a:lnSpc>
            </a:pPr>
            <a:r>
              <a:rPr lang="ru-RU" sz="1600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целым миром спорить я готов,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готов поклясться головою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том, что есть глаза у всех цветов,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они глядят на нас с тобою.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Помню, как-то я в былые дни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Рвал цветы для милой на поляне,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глядели на меня они,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бы говоря: "Она обманет</a:t>
            </a:r>
            <a:r>
              <a:rPr lang="ru-RU" sz="1600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".</a:t>
            </a:r>
          </a:p>
          <a:p>
            <a:pPr>
              <a:lnSpc>
                <a:spcPct val="95000"/>
              </a:lnSpc>
            </a:pPr>
            <a:endParaRPr lang="ru-RU" sz="1600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5000"/>
              </a:lnSpc>
            </a:pP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напрасно ждал, и звал я зря,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Бросил я цветы, они лежали,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бы глядя вдаль и говоря: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"Не виновны мы в твоей печали".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час раздумий наших и тревог,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горький час беды и неудачи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Видел я, цветы, как люди плачут,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росу роняют на песок</a:t>
            </a:r>
            <a:r>
              <a:rPr lang="ru-RU" sz="1600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lnSpc>
                <a:spcPct val="95000"/>
              </a:lnSpc>
            </a:pPr>
            <a:endParaRPr lang="ru-RU" sz="1600" i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5000"/>
              </a:lnSpc>
            </a:pP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уходим, и в прощальный час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Провожая из родного края,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Разные цветы глядят на нас,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вослед головками кивая.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Осенью, когда сады грустны,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Листья на ветвях желты и гладки,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Вспоминая дни своей весны,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Глядя вдаль цветы грустят на грядке</a:t>
            </a:r>
            <a:r>
              <a:rPr lang="ru-RU" sz="1600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572000" y="4679265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не верит, всех зову я в сад,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Видите, моргая еле-еле,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людей доверчиво глядят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цветы, как дети в колыбели.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душу нам глядят цветы земли,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Добрым взглядом всех кто с нами рядом.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же потусторонним взглядом</a:t>
            </a:r>
            <a:b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 друзей, что навсегда ушли.</a:t>
            </a:r>
            <a:endParaRPr lang="ru-RU" sz="16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563888" y="6520259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b="0" smtClean="0">
                <a:solidFill>
                  <a:schemeClr val="bg1"/>
                </a:solidFill>
              </a:rPr>
              <a:t>4</a:t>
            </a:fld>
            <a:endParaRPr lang="ru-RU" b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72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9382" y="0"/>
            <a:ext cx="939338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93498" y="6444044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smtClean="0"/>
              <a:t>5</a:t>
            </a:r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689658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kartinki-cvetov.ru/images/rozy/roza7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556792"/>
            <a:ext cx="479986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404664"/>
            <a:ext cx="45365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И.Бунин «Розы»</a:t>
            </a:r>
          </a:p>
          <a:p>
            <a:endParaRPr lang="ru-RU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Блистая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, облака лепились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В лазури пламенного дня.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Две розы под окном раскрылись —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Две чаши, полные огня.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В окно, в прохладный сумрак дома,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Глядел зелёный знойный сад,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И сена душная истома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Струила сладкий аромат.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Порою, звучный и тяжёлый,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Высоко в небе грохотал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Громовый гул… Но пели пчёлы,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Звенели мухи — день сиял.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Порою шумно пробегали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Потоки ливней голубых…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Но солнце и лазурь мигали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В зеркально-зыбком блеске их —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И день сиял, и млели розы,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Головки томные клоня,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И улыбалися сквозь слёзы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i="1">
                <a:latin typeface="Times New Roman" pitchFamily="18" charset="0"/>
                <a:cs typeface="Times New Roman" pitchFamily="18" charset="0"/>
              </a:rPr>
              <a:t>Очами, полными огня.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6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157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ndz.com.ua/wp-content/uploads/2014/04/%D1%80%D0%BE%D0%B7%D1%8B-21-e13986977452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05720"/>
            <a:ext cx="5112568" cy="383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156045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>
                <a:latin typeface="Calibri" pitchFamily="34" charset="0"/>
              </a:rPr>
              <a:t>Это стихотворение посвящено двум </a:t>
            </a:r>
            <a:r>
              <a:rPr lang="ru-RU">
                <a:latin typeface="Calibri" pitchFamily="34" charset="0"/>
              </a:rPr>
              <a:t>нежным цветам, которые «под окном раскрылись», напоминая «две чаши, полные огня». В этом сравнении нетрудно проследить аллегорию, так как поэт сравнивает цветы с живыми людьми, </a:t>
            </a:r>
            <a:r>
              <a:rPr lang="ru-RU" smtClean="0">
                <a:latin typeface="Calibri" pitchFamily="34" charset="0"/>
              </a:rPr>
              <a:t>которых </a:t>
            </a:r>
            <a:r>
              <a:rPr lang="ru-RU">
                <a:latin typeface="Calibri" pitchFamily="34" charset="0"/>
              </a:rPr>
              <a:t>неожиданно сводит судьба. И когда это случается, рождается очень нежное, трепетное и восхитительное по своей красоте чувство, именуемое любовью. Тогда окружающий мир меняет свои очертания и кажется особенно прекрасным тем, кто испытывает подобное чувство. </a:t>
            </a:r>
            <a:r>
              <a:rPr lang="ru-RU" smtClean="0">
                <a:latin typeface="Calibri" pitchFamily="34" charset="0"/>
              </a:rPr>
              <a:t>Даже </a:t>
            </a:r>
            <a:r>
              <a:rPr lang="ru-RU">
                <a:latin typeface="Calibri" pitchFamily="34" charset="0"/>
              </a:rPr>
              <a:t>легкий летний дождик не в состоянии омрачить лирическое настроение автора, который радуется каждому мгновению очень короткой и, в то же время, бесконечно долгой </a:t>
            </a:r>
            <a:r>
              <a:rPr lang="ru-RU" smtClean="0">
                <a:latin typeface="Calibri" pitchFamily="34" charset="0"/>
              </a:rPr>
              <a:t>жизни.</a:t>
            </a:r>
            <a:endParaRPr lang="ru-RU">
              <a:latin typeface="Calibri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660232" y="6381328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7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014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74749"/>
            <a:ext cx="8496944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latin typeface="Calibri" pitchFamily="34" charset="0"/>
              </a:rPr>
              <a:t>Анализ стихотворения И.Бунина «Розы»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О чем это стихотворение?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>
                <a:latin typeface="Calibri" pitchFamily="34" charset="0"/>
              </a:rPr>
              <a:t>Найдите эпитеты, описывающие летний жаркий день.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 автор относится к этому дню?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Что </a:t>
            </a:r>
            <a:r>
              <a:rPr lang="ru-RU" sz="2000">
                <a:latin typeface="Calibri" pitchFamily="34" charset="0"/>
              </a:rPr>
              <a:t>такое лазурь?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>
                <a:latin typeface="Calibri" pitchFamily="34" charset="0"/>
              </a:rPr>
              <a:t>Почему день пламенный?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>
                <a:latin typeface="Calibri" pitchFamily="34" charset="0"/>
              </a:rPr>
              <a:t>Какими вы представили розы? Только ли цвет роз имел </a:t>
            </a:r>
            <a:r>
              <a:rPr lang="ru-RU" sz="2000" smtClean="0">
                <a:latin typeface="Calibri" pitchFamily="34" charset="0"/>
              </a:rPr>
              <a:t> в </a:t>
            </a:r>
            <a:r>
              <a:rPr lang="ru-RU" sz="2000">
                <a:latin typeface="Calibri" pitchFamily="34" charset="0"/>
              </a:rPr>
              <a:t>виду поэт, говоря о «чашах, полных огня»? Что это за огонь?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>
                <a:latin typeface="Calibri" pitchFamily="34" charset="0"/>
              </a:rPr>
              <a:t>С чем сравнивает автор розы?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 </a:t>
            </a:r>
            <a:r>
              <a:rPr lang="ru-RU" sz="2000">
                <a:latin typeface="Calibri" pitchFamily="34" charset="0"/>
              </a:rPr>
              <a:t>вы понимаетет слово «истома</a:t>
            </a:r>
            <a:r>
              <a:rPr lang="ru-RU" sz="2000" smtClean="0">
                <a:latin typeface="Calibri" pitchFamily="34" charset="0"/>
              </a:rPr>
              <a:t>»?</a:t>
            </a:r>
            <a:endParaRPr lang="ru-RU" sz="2000">
              <a:latin typeface="Calibri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>
                <a:latin typeface="Calibri" pitchFamily="34" charset="0"/>
              </a:rPr>
              <a:t>Как описывает поэт звуки и запахи дня?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>
                <a:latin typeface="Calibri" pitchFamily="34" charset="0"/>
              </a:rPr>
              <a:t>К</a:t>
            </a:r>
            <a:r>
              <a:rPr lang="ru-RU" sz="2000" smtClean="0">
                <a:latin typeface="Calibri" pitchFamily="34" charset="0"/>
              </a:rPr>
              <a:t>акие средства выразительности использует автор?  Найдите эпитеты, сравнения, олицетворения, повторы.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Какие слезы имел в виду автор</a:t>
            </a:r>
            <a:r>
              <a:rPr lang="ru-RU" sz="2000">
                <a:latin typeface="Calibri" pitchFamily="34" charset="0"/>
              </a:rPr>
              <a:t>?</a:t>
            </a:r>
            <a:endParaRPr lang="ru-RU" sz="2000" smtClean="0">
              <a:latin typeface="Calibri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Почему у И.Бунина 2 розы?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ru-RU" sz="2000" smtClean="0">
                <a:latin typeface="Calibri" pitchFamily="34" charset="0"/>
              </a:rPr>
              <a:t>Почему поэт назвал стихотворение «Розы», а не «Летний день»?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76243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8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394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vkursegorod.ru/wp-content/uploads/2013/03/rozo_po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42862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volosylike.ru/images/efirnoe-maslo-rozy-dlya-vol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924944"/>
            <a:ext cx="30480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3304" y="4005064"/>
            <a:ext cx="51114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>
                <a:latin typeface="Calibri" pitchFamily="34" charset="0"/>
              </a:rPr>
              <a:t>Р</a:t>
            </a:r>
            <a:r>
              <a:rPr lang="ru-RU" sz="2000" smtClean="0">
                <a:latin typeface="Calibri" pitchFamily="34" charset="0"/>
              </a:rPr>
              <a:t>озовое </a:t>
            </a:r>
            <a:r>
              <a:rPr lang="ru-RU" sz="2000">
                <a:latin typeface="Calibri" pitchFamily="34" charset="0"/>
              </a:rPr>
              <a:t>масло дороже золота: </a:t>
            </a:r>
            <a:endParaRPr lang="ru-RU" sz="2000" smtClean="0">
              <a:latin typeface="Calibri" pitchFamily="34" charset="0"/>
            </a:endParaRPr>
          </a:p>
          <a:p>
            <a:r>
              <a:rPr lang="ru-RU" sz="2000" smtClean="0">
                <a:latin typeface="Calibri" pitchFamily="34" charset="0"/>
              </a:rPr>
              <a:t>на </a:t>
            </a:r>
            <a:r>
              <a:rPr lang="ru-RU" sz="2000">
                <a:latin typeface="Calibri" pitchFamily="34" charset="0"/>
              </a:rPr>
              <a:t>мировом рынке один грамм душистого розового бальзама стоит </a:t>
            </a:r>
            <a:r>
              <a:rPr lang="ru-RU" sz="2000" smtClean="0">
                <a:latin typeface="Calibri" pitchFamily="34" charset="0"/>
              </a:rPr>
              <a:t>как два </a:t>
            </a:r>
            <a:r>
              <a:rPr lang="ru-RU" sz="2000">
                <a:latin typeface="Calibri" pitchFamily="34" charset="0"/>
              </a:rPr>
              <a:t>грамма золота.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810000" y="6304235"/>
            <a:ext cx="1828800" cy="365125"/>
          </a:xfrm>
        </p:spPr>
        <p:txBody>
          <a:bodyPr/>
          <a:lstStyle/>
          <a:p>
            <a:fld id="{3DA4A905-6B12-4B5D-AAEA-4D5A72624259}" type="slidenum">
              <a:rPr lang="ru-RU" smtClean="0">
                <a:solidFill>
                  <a:schemeClr val="tx1"/>
                </a:solidFill>
              </a:rPr>
              <a:t>9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16568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461</TotalTime>
  <Words>1054</Words>
  <Application>Microsoft Office PowerPoint</Application>
  <PresentationFormat>Экран (4:3)</PresentationFormat>
  <Paragraphs>143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Alexey</dc:creator>
  <cp:lastModifiedBy>Alexey</cp:lastModifiedBy>
  <cp:revision>89</cp:revision>
  <dcterms:created xsi:type="dcterms:W3CDTF">2016-04-25T19:01:21Z</dcterms:created>
  <dcterms:modified xsi:type="dcterms:W3CDTF">2016-11-27T17:26:19Z</dcterms:modified>
</cp:coreProperties>
</file>