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72" r:id="rId3"/>
    <p:sldId id="278" r:id="rId4"/>
    <p:sldId id="273" r:id="rId5"/>
    <p:sldId id="274" r:id="rId6"/>
    <p:sldId id="259" r:id="rId7"/>
    <p:sldId id="261" r:id="rId8"/>
    <p:sldId id="275" r:id="rId9"/>
    <p:sldId id="276" r:id="rId10"/>
    <p:sldId id="262" r:id="rId11"/>
    <p:sldId id="268" r:id="rId12"/>
    <p:sldId id="279" r:id="rId13"/>
    <p:sldId id="269" r:id="rId14"/>
    <p:sldId id="264" r:id="rId15"/>
    <p:sldId id="267" r:id="rId16"/>
    <p:sldId id="271" r:id="rId17"/>
    <p:sldId id="258" r:id="rId18"/>
    <p:sldId id="265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35" autoAdjust="0"/>
    <p:restoredTop sz="94624" autoAdjust="0"/>
  </p:normalViewPr>
  <p:slideViewPr>
    <p:cSldViewPr>
      <p:cViewPr>
        <p:scale>
          <a:sx n="77" d="100"/>
          <a:sy n="77" d="100"/>
        </p:scale>
        <p:origin x="-106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AB5F1-9646-44B1-A152-AB45E7C9DC08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3BCC2-563C-4CEE-989D-BF80EB195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14DCD-BCA1-44BC-AEDA-EE30BD0E0DA8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14DCD-BCA1-44BC-AEDA-EE30BD0E0DA8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7D8B9-A430-44E9-BDE5-A231631D31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692696"/>
            <a:ext cx="7772400" cy="3168352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</a:rPr>
              <a:t>Государственное </a:t>
            </a:r>
            <a:r>
              <a:rPr lang="ru-RU" sz="2200" b="1" dirty="0">
                <a:solidFill>
                  <a:srgbClr val="002060"/>
                </a:solidFill>
              </a:rPr>
              <a:t>дошкольное образовательное учреждение детский сад № 67 Красногвардейского района С.-Петербурга</a:t>
            </a:r>
            <a:r>
              <a:rPr lang="ru-RU" sz="2000" b="1" dirty="0">
                <a:solidFill>
                  <a:srgbClr val="002060"/>
                </a:solidFill>
              </a:rPr>
              <a:t/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/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5000" b="1" dirty="0" smtClean="0">
                <a:solidFill>
                  <a:srgbClr val="002060"/>
                </a:solidFill>
              </a:rPr>
              <a:t>«Яблочко наливное» </a:t>
            </a:r>
            <a:r>
              <a:rPr lang="ru-RU" sz="5400" b="1" dirty="0" smtClean="0">
                <a:solidFill>
                  <a:srgbClr val="002060"/>
                </a:solidFill>
              </a:rPr>
              <a:t/>
            </a:r>
            <a:br>
              <a:rPr lang="ru-RU" sz="5400" b="1" dirty="0" smtClean="0">
                <a:solidFill>
                  <a:srgbClr val="002060"/>
                </a:solidFill>
              </a:rPr>
            </a:b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2708920"/>
            <a:ext cx="3384376" cy="1656184"/>
          </a:xfrm>
        </p:spPr>
        <p:txBody>
          <a:bodyPr>
            <a:normAutofit fontScale="92500" lnSpcReduction="10000"/>
          </a:bodyPr>
          <a:lstStyle/>
          <a:p>
            <a:pPr algn="r"/>
            <a:endParaRPr lang="ru-RU" sz="2000" dirty="0" smtClean="0">
              <a:solidFill>
                <a:srgbClr val="002060"/>
              </a:solidFill>
            </a:endParaRPr>
          </a:p>
          <a:p>
            <a:pPr algn="l"/>
            <a:r>
              <a:rPr lang="ru-RU" sz="2200" b="1" dirty="0" smtClean="0">
                <a:solidFill>
                  <a:srgbClr val="002060"/>
                </a:solidFill>
              </a:rPr>
              <a:t>Подготовили воспитатели младшей группы: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</a:rPr>
              <a:t>Кутафина</a:t>
            </a:r>
            <a:r>
              <a:rPr lang="ru-RU" sz="2000" b="1" dirty="0" smtClean="0">
                <a:solidFill>
                  <a:srgbClr val="002060"/>
                </a:solidFill>
              </a:rPr>
              <a:t> А.А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Махмудова М.Н.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r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</a:rPr>
              <a:t>Беседа </a:t>
            </a:r>
            <a:r>
              <a:rPr lang="ru-RU" sz="2800" b="1" u="sng" dirty="0" smtClean="0">
                <a:solidFill>
                  <a:srgbClr val="002060"/>
                </a:solidFill>
              </a:rPr>
              <a:t>и исследовательская работа с </a:t>
            </a:r>
            <a:r>
              <a:rPr lang="ru-RU" sz="2800" b="1" u="sng" dirty="0" smtClean="0">
                <a:solidFill>
                  <a:srgbClr val="002060"/>
                </a:solidFill>
              </a:rPr>
              <a:t>детьми </a:t>
            </a:r>
            <a:r>
              <a:rPr lang="ru-RU" sz="2800" b="1" u="sng" dirty="0" smtClean="0">
                <a:solidFill>
                  <a:srgbClr val="002060"/>
                </a:solidFill>
              </a:rPr>
              <a:t>«Удивительное яблоко»</a:t>
            </a:r>
            <a:endParaRPr lang="ru-RU" sz="2800" b="1" u="sng" dirty="0"/>
          </a:p>
        </p:txBody>
      </p:sp>
      <p:pic>
        <p:nvPicPr>
          <p:cNvPr id="8" name="Рисунок 7" descr="t56nidni3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365104"/>
            <a:ext cx="3672408" cy="2251795"/>
          </a:xfrm>
          <a:prstGeom prst="rect">
            <a:avLst/>
          </a:prstGeom>
        </p:spPr>
      </p:pic>
      <p:pic>
        <p:nvPicPr>
          <p:cNvPr id="9" name="Рисунок 8" descr="Y6erNoh2aV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276872"/>
            <a:ext cx="3779912" cy="2016224"/>
          </a:xfrm>
          <a:prstGeom prst="rect">
            <a:avLst/>
          </a:prstGeom>
        </p:spPr>
      </p:pic>
      <p:pic>
        <p:nvPicPr>
          <p:cNvPr id="10" name="Рисунок 9" descr="yWiVQ71GtgY.jpg"/>
          <p:cNvPicPr>
            <a:picLocks noChangeAspect="1"/>
          </p:cNvPicPr>
          <p:nvPr/>
        </p:nvPicPr>
        <p:blipFill>
          <a:blip r:embed="rId4" cstate="print"/>
          <a:srcRect t="11069" r="9968" b="6704"/>
          <a:stretch>
            <a:fillRect/>
          </a:stretch>
        </p:blipFill>
        <p:spPr>
          <a:xfrm rot="5400000">
            <a:off x="700877" y="603379"/>
            <a:ext cx="1207519" cy="1962218"/>
          </a:xfrm>
          <a:prstGeom prst="rect">
            <a:avLst/>
          </a:prstGeom>
        </p:spPr>
      </p:pic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4283968" y="1340768"/>
            <a:ext cx="4392488" cy="5184576"/>
          </a:xfrm>
        </p:spPr>
        <p:txBody>
          <a:bodyPr>
            <a:normAutofit fontScale="55000" lnSpcReduction="20000"/>
          </a:bodyPr>
          <a:lstStyle/>
          <a:p>
            <a:r>
              <a:rPr lang="ru-RU" sz="3600" dirty="0" smtClean="0"/>
              <a:t>Рассматривание: яблоко снаружи покрыто кожицей. </a:t>
            </a:r>
            <a:r>
              <a:rPr lang="ru-RU" sz="3600" dirty="0" smtClean="0"/>
              <a:t>Кожица тонкая, гладкая защищает яблоко от порчи.</a:t>
            </a:r>
            <a:r>
              <a:rPr lang="ru-RU" sz="3600" dirty="0" smtClean="0"/>
              <a:t> Внутри плотная мякоть белого/зеленоватого/желтоватого цвета. Также внутри есть небольшие коричневые семечки. По форме разные: округлые, яйцевидные, вытянутые.</a:t>
            </a:r>
          </a:p>
          <a:p>
            <a:r>
              <a:rPr lang="ru-RU" sz="3600" dirty="0" smtClean="0"/>
              <a:t>Сравнение с другими  фруктами.</a:t>
            </a:r>
          </a:p>
          <a:p>
            <a:r>
              <a:rPr lang="ru-RU" sz="3600" dirty="0" smtClean="0"/>
              <a:t>Проба на вкус: сладкие, кислые, кисло-сладкие.</a:t>
            </a:r>
          </a:p>
          <a:p>
            <a:r>
              <a:rPr lang="ru-RU" sz="3600" dirty="0" smtClean="0"/>
              <a:t>Что делают из яблок: начинку для пирогов, варенье, компоты, пастилу.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580926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Дидактические игры</a:t>
            </a:r>
            <a:r>
              <a:rPr lang="ru-RU" sz="3200" b="1" u="sng" dirty="0" smtClean="0">
                <a:solidFill>
                  <a:srgbClr val="002060"/>
                </a:solidFill>
              </a:rPr>
              <a:t/>
            </a:r>
            <a:br>
              <a:rPr lang="ru-RU" sz="3200" b="1" u="sng" dirty="0" smtClean="0">
                <a:solidFill>
                  <a:srgbClr val="002060"/>
                </a:solidFill>
              </a:rPr>
            </a:br>
            <a:endParaRPr lang="ru-RU" sz="1800" b="1" u="sng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knO25vWgo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908720"/>
            <a:ext cx="4283968" cy="2409732"/>
          </a:xfrm>
          <a:prstGeom prst="rect">
            <a:avLst/>
          </a:prstGeom>
        </p:spPr>
      </p:pic>
      <p:pic>
        <p:nvPicPr>
          <p:cNvPr id="10" name="Рисунок 9" descr="iFmVImT35M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3573016"/>
            <a:ext cx="1872208" cy="2511226"/>
          </a:xfrm>
          <a:prstGeom prst="rect">
            <a:avLst/>
          </a:prstGeom>
        </p:spPr>
      </p:pic>
      <p:pic>
        <p:nvPicPr>
          <p:cNvPr id="12" name="Рисунок 11" descr="zA-Z4T1uT-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573016"/>
            <a:ext cx="3240360" cy="254432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004048" y="1196752"/>
            <a:ext cx="316835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«Чудесный мешочек»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24128" y="4221088"/>
            <a:ext cx="341987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«назови фрукты в корзинке»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355976" y="6021288"/>
            <a:ext cx="316835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«подбери цвет»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9" name="Рисунок 18" descr="S7R3jeMF82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7035" y="2060848"/>
            <a:ext cx="3916965" cy="2152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002060"/>
                </a:solidFill>
              </a:rPr>
              <a:t>Дидактические </a:t>
            </a:r>
            <a:r>
              <a:rPr lang="ru-RU" b="1" u="sng" dirty="0" smtClean="0">
                <a:solidFill>
                  <a:srgbClr val="002060"/>
                </a:solidFill>
              </a:rPr>
              <a:t>игры</a:t>
            </a:r>
            <a:endParaRPr lang="ru-RU" dirty="0"/>
          </a:p>
        </p:txBody>
      </p:sp>
      <p:pic>
        <p:nvPicPr>
          <p:cNvPr id="7" name="Содержимое 6" descr="wYKrSpmFmd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6016" y="2492896"/>
            <a:ext cx="4040188" cy="2272606"/>
          </a:xfrm>
          <a:prstGeom prst="rect">
            <a:avLst/>
          </a:prstGeom>
        </p:spPr>
      </p:pic>
      <p:pic>
        <p:nvPicPr>
          <p:cNvPr id="8" name="Содержимое 6" descr="bKPUAAP5CeQ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052736"/>
            <a:ext cx="4041775" cy="2322979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427984" y="1196752"/>
            <a:ext cx="404177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«собери яблочко»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427984" y="4797152"/>
            <a:ext cx="404018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«найди все семечки»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" name="Рисунок 12" descr="gjQN_pJLqJ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717032"/>
            <a:ext cx="3825656" cy="201622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827584" y="5373216"/>
            <a:ext cx="316835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«найди отличия»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692696"/>
            <a:ext cx="7416824" cy="936104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ЧХЛ, в которой упоминаются яблоки:</a:t>
            </a:r>
            <a:r>
              <a:rPr lang="ru-RU" sz="3600" b="1" u="sng" dirty="0" smtClean="0">
                <a:solidFill>
                  <a:srgbClr val="002060"/>
                </a:solidFill>
              </a:rPr>
              <a:t/>
            </a:r>
            <a:br>
              <a:rPr lang="ru-RU" sz="3600" b="1" u="sng" dirty="0" smtClean="0">
                <a:solidFill>
                  <a:srgbClr val="002060"/>
                </a:solidFill>
              </a:rPr>
            </a:br>
            <a:endParaRPr lang="ru-RU" sz="36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916832"/>
            <a:ext cx="8219256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436912" y="1484784"/>
            <a:ext cx="6707088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Чтение сказки В. </a:t>
            </a:r>
            <a:r>
              <a:rPr lang="ru-RU" dirty="0" err="1" smtClean="0"/>
              <a:t>Сутеева</a:t>
            </a:r>
            <a:r>
              <a:rPr lang="ru-RU" dirty="0" smtClean="0"/>
              <a:t> «Яблоко» </a:t>
            </a:r>
            <a:endParaRPr lang="ru-RU" dirty="0" smtClean="0"/>
          </a:p>
          <a:p>
            <a:r>
              <a:rPr lang="ru-RU" dirty="0" err="1" smtClean="0"/>
              <a:t>Сутеев</a:t>
            </a:r>
            <a:r>
              <a:rPr lang="ru-RU" dirty="0" smtClean="0"/>
              <a:t> В. «Мешок яблок»</a:t>
            </a:r>
          </a:p>
          <a:p>
            <a:r>
              <a:rPr lang="ru-RU" dirty="0" err="1" smtClean="0"/>
              <a:t>Честняков</a:t>
            </a:r>
            <a:r>
              <a:rPr lang="ru-RU" dirty="0" smtClean="0"/>
              <a:t> Е. «Чудесное яблочко»</a:t>
            </a:r>
          </a:p>
          <a:p>
            <a:r>
              <a:rPr lang="ru-RU" dirty="0" smtClean="0"/>
              <a:t>Р.н.с. «</a:t>
            </a:r>
            <a:r>
              <a:rPr lang="ru-RU" dirty="0" err="1" smtClean="0"/>
              <a:t>Молодильные</a:t>
            </a:r>
            <a:r>
              <a:rPr lang="ru-RU" dirty="0" smtClean="0"/>
              <a:t> яблоки»</a:t>
            </a:r>
          </a:p>
          <a:p>
            <a:r>
              <a:rPr lang="ru-RU" dirty="0" smtClean="0"/>
              <a:t>«Ведро с яблоками»</a:t>
            </a:r>
          </a:p>
          <a:p>
            <a:r>
              <a:rPr lang="ru-RU" dirty="0" smtClean="0"/>
              <a:t>«Золотое яблочко» (сербская н.с.)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1691680" y="476672"/>
            <a:ext cx="7221488" cy="1143000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Запоминание стихов наизусть про яблоки</a:t>
            </a:r>
            <a:endParaRPr lang="ru-RU" sz="3200" b="1" u="sng" dirty="0"/>
          </a:p>
        </p:txBody>
      </p:sp>
      <p:pic>
        <p:nvPicPr>
          <p:cNvPr id="12" name="Рисунок 11" descr="Oya-EyMaoT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916832"/>
            <a:ext cx="2930081" cy="3217858"/>
          </a:xfrm>
          <a:prstGeom prst="rect">
            <a:avLst/>
          </a:prstGeo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835696" y="1916832"/>
            <a:ext cx="306449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Нет вкуснее яблок спелых,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Это знает детвора.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Как мы яблоки увидим,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Сразу все кричим: «Ура!»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620688"/>
            <a:ext cx="8229600" cy="868958"/>
          </a:xfrm>
        </p:spPr>
        <p:txBody>
          <a:bodyPr>
            <a:noAutofit/>
          </a:bodyPr>
          <a:lstStyle/>
          <a:p>
            <a:pPr marL="514350" indent="-514350" algn="r"/>
            <a:r>
              <a:rPr lang="ru-RU" sz="3200" b="1" u="sng" dirty="0" smtClean="0">
                <a:solidFill>
                  <a:srgbClr val="002060"/>
                </a:solidFill>
              </a:rPr>
              <a:t>Создание коллективной </a:t>
            </a:r>
            <a:r>
              <a:rPr lang="ru-RU" sz="3200" b="1" u="sng" dirty="0" smtClean="0">
                <a:solidFill>
                  <a:srgbClr val="002060"/>
                </a:solidFill>
              </a:rPr>
              <a:t>работы</a:t>
            </a:r>
            <a:br>
              <a:rPr lang="ru-RU" sz="3200" b="1" u="sng" dirty="0" smtClean="0">
                <a:solidFill>
                  <a:srgbClr val="002060"/>
                </a:solidFill>
              </a:rPr>
            </a:br>
            <a:r>
              <a:rPr lang="ru-RU" sz="3200" b="1" u="sng" dirty="0" smtClean="0">
                <a:solidFill>
                  <a:srgbClr val="002060"/>
                </a:solidFill>
              </a:rPr>
              <a:t>«</a:t>
            </a:r>
            <a:r>
              <a:rPr lang="ru-RU" sz="3200" b="1" u="sng" dirty="0" smtClean="0">
                <a:solidFill>
                  <a:srgbClr val="002060"/>
                </a:solidFill>
              </a:rPr>
              <a:t>4 сезона </a:t>
            </a:r>
            <a:r>
              <a:rPr lang="ru-RU" sz="3200" b="1" u="sng" dirty="0" smtClean="0">
                <a:solidFill>
                  <a:srgbClr val="002060"/>
                </a:solidFill>
              </a:rPr>
              <a:t>яблони»</a:t>
            </a:r>
            <a:endParaRPr lang="ru-RU" sz="3200" b="1" dirty="0" smtClean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55576" y="1535112"/>
            <a:ext cx="3741812" cy="1821879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Содержимое 7" descr="PNqwwf0Yj0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84784"/>
            <a:ext cx="3412858" cy="2271316"/>
          </a:xfrm>
          <a:ln w="25400">
            <a:solidFill>
              <a:srgbClr val="FFFF00"/>
            </a:solidFill>
          </a:ln>
        </p:spPr>
      </p:pic>
      <p:pic>
        <p:nvPicPr>
          <p:cNvPr id="11" name="Рисунок 10" descr="FAJU4w7tI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2094180"/>
            <a:ext cx="2641631" cy="3351044"/>
          </a:xfrm>
          <a:prstGeom prst="rect">
            <a:avLst/>
          </a:prstGeom>
          <a:ln w="47625">
            <a:solidFill>
              <a:schemeClr val="accent6"/>
            </a:solidFill>
          </a:ln>
        </p:spPr>
      </p:pic>
      <p:pic>
        <p:nvPicPr>
          <p:cNvPr id="10" name="Рисунок 9" descr="_vY5TQHxBi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3" y="3418086"/>
            <a:ext cx="2698291" cy="3107258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229600" cy="1800200"/>
          </a:xfrm>
        </p:spPr>
        <p:txBody>
          <a:bodyPr>
            <a:noAutofit/>
          </a:bodyPr>
          <a:lstStyle/>
          <a:p>
            <a:pPr marL="514350" indent="-514350"/>
            <a:r>
              <a:rPr lang="ru-RU" sz="3000" b="1" u="sng" dirty="0" smtClean="0">
                <a:solidFill>
                  <a:srgbClr val="002060"/>
                </a:solidFill>
              </a:rPr>
              <a:t>Коллективная работа «4 сезона яблони» </a:t>
            </a:r>
            <a:r>
              <a:rPr lang="ru-RU" sz="2200" b="1" dirty="0" smtClean="0">
                <a:solidFill>
                  <a:srgbClr val="002060"/>
                </a:solidFill>
              </a:rPr>
              <a:t>(смешанная техника с использованием нетрадиционных методов)</a:t>
            </a:r>
            <a:endParaRPr lang="ru-RU" sz="2200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772815"/>
            <a:ext cx="6264696" cy="4863291"/>
          </a:xfrm>
          <a:ln w="31750" cmpd="sng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6372200" cy="1143000"/>
          </a:xfrm>
        </p:spPr>
        <p:txBody>
          <a:bodyPr>
            <a:normAutofit fontScale="90000"/>
          </a:bodyPr>
          <a:lstStyle/>
          <a:p>
            <a:pPr marL="742950" indent="-742950" algn="r"/>
            <a:r>
              <a:rPr lang="ru-RU" b="1" u="sng" dirty="0" smtClean="0">
                <a:solidFill>
                  <a:srgbClr val="002060"/>
                </a:solidFill>
              </a:rPr>
              <a:t>Инсценировка </a:t>
            </a:r>
            <a:r>
              <a:rPr lang="ru-RU" b="1" u="sng" dirty="0" smtClean="0">
                <a:solidFill>
                  <a:srgbClr val="002060"/>
                </a:solidFill>
              </a:rPr>
              <a:t>сказки </a:t>
            </a:r>
            <a:br>
              <a:rPr lang="ru-RU" b="1" u="sng" dirty="0" smtClean="0">
                <a:solidFill>
                  <a:srgbClr val="002060"/>
                </a:solidFill>
              </a:rPr>
            </a:br>
            <a:r>
              <a:rPr lang="ru-RU" b="1" u="sng" dirty="0" smtClean="0">
                <a:solidFill>
                  <a:srgbClr val="002060"/>
                </a:solidFill>
              </a:rPr>
              <a:t>«Яблоки»</a:t>
            </a:r>
            <a:endParaRPr lang="ru-RU" b="1" u="sng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Фото09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908720"/>
            <a:ext cx="2606147" cy="3219165"/>
          </a:xfrm>
          <a:ln w="31750" cmpd="sng">
            <a:noFill/>
          </a:ln>
        </p:spPr>
      </p:pic>
      <p:pic>
        <p:nvPicPr>
          <p:cNvPr id="4" name="Рисунок 3" descr="IMG_01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1700808"/>
            <a:ext cx="4644008" cy="3483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229600" cy="936104"/>
          </a:xfrm>
        </p:spPr>
        <p:txBody>
          <a:bodyPr>
            <a:noAutofit/>
          </a:bodyPr>
          <a:lstStyle/>
          <a:p>
            <a:pPr algn="r"/>
            <a:r>
              <a:rPr lang="ru-RU" sz="3200" b="1" u="sng" dirty="0" smtClean="0">
                <a:solidFill>
                  <a:srgbClr val="002060"/>
                </a:solidFill>
              </a:rPr>
              <a:t>Тематический досуг с участием </a:t>
            </a:r>
            <a:br>
              <a:rPr lang="ru-RU" sz="3200" b="1" u="sng" dirty="0" smtClean="0">
                <a:solidFill>
                  <a:srgbClr val="002060"/>
                </a:solidFill>
              </a:rPr>
            </a:br>
            <a:r>
              <a:rPr lang="ru-RU" sz="3200" b="1" u="sng" dirty="0" smtClean="0">
                <a:solidFill>
                  <a:srgbClr val="002060"/>
                </a:solidFill>
              </a:rPr>
              <a:t>родителей</a:t>
            </a:r>
            <a:endParaRPr lang="ru-RU" sz="3600" b="1" u="sng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IMG_01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764704"/>
            <a:ext cx="5148064" cy="3861048"/>
          </a:xfrm>
          <a:prstGeom prst="rect">
            <a:avLst/>
          </a:prstGeom>
        </p:spPr>
      </p:pic>
      <p:pic>
        <p:nvPicPr>
          <p:cNvPr id="1026" name="Picture 2" descr="F:\библиотека\IMG_4882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139952" y="2780928"/>
            <a:ext cx="4780096" cy="358507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77281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</a:rPr>
              <a:t>Спасибо за внимание!</a:t>
            </a:r>
            <a:endParaRPr lang="ru-RU" sz="5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332656"/>
            <a:ext cx="705678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ru-RU" sz="2400" b="1" dirty="0">
                <a:solidFill>
                  <a:schemeClr val="tx2"/>
                </a:solidFill>
              </a:rPr>
              <a:t>По количеству участников: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ru-RU" sz="2400" dirty="0" smtClean="0">
                <a:solidFill>
                  <a:schemeClr val="tx2"/>
                </a:solidFill>
              </a:rPr>
              <a:t>коллективный</a:t>
            </a:r>
            <a:r>
              <a:rPr lang="ru-RU" sz="2400" dirty="0">
                <a:solidFill>
                  <a:schemeClr val="tx2"/>
                </a:solidFill>
              </a:rPr>
              <a:t>.</a:t>
            </a:r>
            <a:br>
              <a:rPr lang="ru-RU" sz="2400" dirty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По </a:t>
            </a:r>
            <a:r>
              <a:rPr lang="ru-RU" sz="2400" b="1" dirty="0">
                <a:solidFill>
                  <a:schemeClr val="tx2"/>
                </a:solidFill>
              </a:rPr>
              <a:t>контингенту участников: </a:t>
            </a:r>
            <a:r>
              <a:rPr lang="ru-RU" sz="2400" dirty="0" smtClean="0">
                <a:solidFill>
                  <a:schemeClr val="tx2"/>
                </a:solidFill>
              </a:rPr>
              <a:t>смешанный </a:t>
            </a:r>
            <a:r>
              <a:rPr lang="ru-RU" sz="2400" dirty="0">
                <a:solidFill>
                  <a:schemeClr val="tx2"/>
                </a:solidFill>
              </a:rPr>
              <a:t>(дети, родители, педагоги).</a:t>
            </a:r>
            <a:br>
              <a:rPr lang="ru-RU" sz="2400" dirty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Возраст </a:t>
            </a:r>
            <a:r>
              <a:rPr lang="ru-RU" sz="2400" b="1" dirty="0">
                <a:solidFill>
                  <a:schemeClr val="tx2"/>
                </a:solidFill>
              </a:rPr>
              <a:t>детей: </a:t>
            </a:r>
            <a:r>
              <a:rPr lang="ru-RU" sz="2400" dirty="0" smtClean="0">
                <a:solidFill>
                  <a:schemeClr val="tx2"/>
                </a:solidFill>
              </a:rPr>
              <a:t>младший </a:t>
            </a:r>
            <a:r>
              <a:rPr lang="ru-RU" sz="2400" dirty="0">
                <a:solidFill>
                  <a:schemeClr val="tx2"/>
                </a:solidFill>
              </a:rPr>
              <a:t>дошкольный возраст </a:t>
            </a:r>
            <a:r>
              <a:rPr lang="ru-RU" sz="2400" dirty="0" smtClean="0">
                <a:solidFill>
                  <a:schemeClr val="tx2"/>
                </a:solidFill>
              </a:rPr>
              <a:t>(3-4 года).</a:t>
            </a:r>
            <a:r>
              <a:rPr lang="ru-RU" sz="2400" dirty="0">
                <a:solidFill>
                  <a:schemeClr val="tx2"/>
                </a:solidFill>
              </a:rPr>
              <a:t/>
            </a:r>
            <a:br>
              <a:rPr lang="ru-RU" sz="2400" dirty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Тип </a:t>
            </a:r>
            <a:r>
              <a:rPr lang="ru-RU" sz="2400" b="1" dirty="0">
                <a:solidFill>
                  <a:schemeClr val="tx2"/>
                </a:solidFill>
              </a:rPr>
              <a:t>проекта: </a:t>
            </a:r>
            <a:r>
              <a:rPr lang="ru-RU" sz="2400" dirty="0" smtClean="0">
                <a:solidFill>
                  <a:schemeClr val="tx2"/>
                </a:solidFill>
              </a:rPr>
              <a:t>информационно-практико-ориентированный (познавательно-творческий).</a:t>
            </a:r>
            <a:r>
              <a:rPr lang="ru-RU" sz="2400" dirty="0">
                <a:solidFill>
                  <a:schemeClr val="tx2"/>
                </a:solidFill>
              </a:rPr>
              <a:t/>
            </a:r>
            <a:br>
              <a:rPr lang="ru-RU" sz="2400" dirty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Срок </a:t>
            </a:r>
            <a:r>
              <a:rPr lang="ru-RU" sz="2400" b="1" dirty="0">
                <a:solidFill>
                  <a:schemeClr val="tx2"/>
                </a:solidFill>
              </a:rPr>
              <a:t>проекта</a:t>
            </a:r>
            <a:r>
              <a:rPr lang="ru-RU" sz="2400" b="1" dirty="0" smtClean="0">
                <a:solidFill>
                  <a:schemeClr val="tx2"/>
                </a:solidFill>
              </a:rPr>
              <a:t>: </a:t>
            </a:r>
            <a:r>
              <a:rPr lang="ru-RU" sz="2400" dirty="0" smtClean="0">
                <a:solidFill>
                  <a:schemeClr val="tx2"/>
                </a:solidFill>
              </a:rPr>
              <a:t>краткосрочный </a:t>
            </a:r>
            <a:r>
              <a:rPr lang="ru-RU" sz="2400" dirty="0" smtClean="0">
                <a:solidFill>
                  <a:schemeClr val="tx2"/>
                </a:solidFill>
              </a:rPr>
              <a:t>(двухмесячный</a:t>
            </a:r>
            <a:r>
              <a:rPr lang="ru-RU" sz="2400" dirty="0" smtClean="0">
                <a:solidFill>
                  <a:schemeClr val="tx2"/>
                </a:solidFill>
              </a:rPr>
              <a:t>).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35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652934"/>
          </a:xfrm>
        </p:spPr>
        <p:txBody>
          <a:bodyPr>
            <a:normAutofit/>
          </a:bodyPr>
          <a:lstStyle/>
          <a:p>
            <a:r>
              <a:rPr lang="ru-RU" sz="3200" b="1" u="sng" dirty="0">
                <a:solidFill>
                  <a:schemeClr val="tx2"/>
                </a:solidFill>
              </a:rPr>
              <a:t>Актуальность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5168" y="548680"/>
            <a:ext cx="7488832" cy="4813995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ru-RU" sz="1800" dirty="0" smtClean="0">
                <a:solidFill>
                  <a:schemeClr val="tx2"/>
                </a:solidFill>
              </a:rPr>
              <a:t>Дети младшего дошкольного возраста плохо различают </a:t>
            </a:r>
            <a:r>
              <a:rPr lang="ru-RU" sz="1800" dirty="0" smtClean="0">
                <a:solidFill>
                  <a:schemeClr val="tx2"/>
                </a:solidFill>
              </a:rPr>
              <a:t>такие понятия </a:t>
            </a:r>
            <a:r>
              <a:rPr lang="ru-RU" sz="1800" dirty="0" smtClean="0">
                <a:solidFill>
                  <a:schemeClr val="tx2"/>
                </a:solidFill>
              </a:rPr>
              <a:t>как овощи и фрукты. </a:t>
            </a:r>
            <a:r>
              <a:rPr lang="ru-RU" sz="1800" dirty="0" smtClean="0">
                <a:solidFill>
                  <a:schemeClr val="tx2"/>
                </a:solidFill>
              </a:rPr>
              <a:t>Мы решили подробнее остановиться на теме «Фрукты», поскольку на прилавках наших магазинов сейчас большое разнообразие диковинных фруктов, незнакомых детям. Кроме того, в уголке «Кухня» есть муляжи некоторых из них, а понять что это такое дети не могут, у них нет опыта знакомства с подобными фруктами. </a:t>
            </a:r>
          </a:p>
          <a:p>
            <a:pPr lvl="1">
              <a:buNone/>
            </a:pPr>
            <a:r>
              <a:rPr lang="ru-RU" sz="1800" dirty="0" smtClean="0">
                <a:solidFill>
                  <a:schemeClr val="tx2"/>
                </a:solidFill>
              </a:rPr>
              <a:t>Но что хуже всего, при более подробном анализе знаний детей о фруктах выяснилось, что дети не могут описать даже такой популярный фрукт как яблоко, иногда они могут отнести его к овощам.</a:t>
            </a:r>
          </a:p>
          <a:p>
            <a:pPr lvl="1">
              <a:buNone/>
            </a:pPr>
            <a:r>
              <a:rPr lang="ru-RU" sz="1800" dirty="0" smtClean="0">
                <a:solidFill>
                  <a:schemeClr val="tx2"/>
                </a:solidFill>
              </a:rPr>
              <a:t>Взрослым кажутся элементарными знания об яблоке, мы слишком привыкли к нему, забывая, что для наших малышей все незнакомо, а великие открытия начинаются с малого.</a:t>
            </a:r>
            <a:endParaRPr lang="ru-RU" sz="1800" dirty="0" err="1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190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chemeClr val="tx2"/>
                </a:solidFill>
              </a:rPr>
              <a:t>Цель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692696"/>
            <a:ext cx="6877272" cy="4209331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Обобщить </a:t>
            </a:r>
            <a:r>
              <a:rPr lang="ru-RU" dirty="0" smtClean="0">
                <a:solidFill>
                  <a:schemeClr val="tx2"/>
                </a:solidFill>
              </a:rPr>
              <a:t>и расширить знания детей </a:t>
            </a:r>
            <a:r>
              <a:rPr lang="ru-RU" dirty="0" smtClean="0">
                <a:solidFill>
                  <a:schemeClr val="tx2"/>
                </a:solidFill>
              </a:rPr>
              <a:t>о фруктах </a:t>
            </a:r>
            <a:r>
              <a:rPr lang="ru-RU" dirty="0" smtClean="0">
                <a:solidFill>
                  <a:schemeClr val="tx2"/>
                </a:solidFill>
              </a:rPr>
              <a:t>через разные виды деятельности. 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Закреплять </a:t>
            </a:r>
            <a:r>
              <a:rPr lang="ru-RU" dirty="0" smtClean="0">
                <a:solidFill>
                  <a:schemeClr val="tx2"/>
                </a:solidFill>
              </a:rPr>
              <a:t>названия </a:t>
            </a:r>
            <a:r>
              <a:rPr lang="ru-RU" dirty="0" smtClean="0">
                <a:solidFill>
                  <a:schemeClr val="tx2"/>
                </a:solidFill>
              </a:rPr>
              <a:t>фруктов.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Формировать </a:t>
            </a:r>
            <a:r>
              <a:rPr lang="ru-RU" dirty="0" smtClean="0">
                <a:solidFill>
                  <a:schemeClr val="tx2"/>
                </a:solidFill>
              </a:rPr>
              <a:t>знания о пользе </a:t>
            </a:r>
            <a:r>
              <a:rPr lang="ru-RU" dirty="0" smtClean="0">
                <a:solidFill>
                  <a:schemeClr val="tx2"/>
                </a:solidFill>
              </a:rPr>
              <a:t>фруктов </a:t>
            </a:r>
            <a:r>
              <a:rPr lang="ru-RU" dirty="0" smtClean="0">
                <a:solidFill>
                  <a:schemeClr val="tx2"/>
                </a:solidFill>
              </a:rPr>
              <a:t>для здоровья человека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Развитие </a:t>
            </a:r>
            <a:r>
              <a:rPr lang="ru-RU" dirty="0">
                <a:solidFill>
                  <a:schemeClr val="tx2"/>
                </a:solidFill>
              </a:rPr>
              <a:t>творческих способностей, фантазии </a:t>
            </a:r>
            <a:r>
              <a:rPr lang="ru-RU" dirty="0" smtClean="0">
                <a:solidFill>
                  <a:schemeClr val="tx2"/>
                </a:solidFill>
              </a:rPr>
              <a:t>детей.</a:t>
            </a:r>
            <a:endParaRPr lang="ru-RU" dirty="0">
              <a:solidFill>
                <a:schemeClr val="tx2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51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720080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</a:rPr>
              <a:t>Задачи проекта</a:t>
            </a:r>
            <a:r>
              <a:rPr lang="ru-RU" sz="2800" b="1" dirty="0" smtClean="0">
                <a:solidFill>
                  <a:srgbClr val="002060"/>
                </a:solidFill>
              </a:rPr>
              <a:t>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3284984"/>
            <a:ext cx="7344816" cy="2232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259632" y="620688"/>
            <a:ext cx="7704856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Познакомить детей с разнообразием фруктов, остановиться подробнее на яблоках и яблочных продуктах;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Развить познавательный интерес к исследовательской деятельности, развить желание участвовать в экспериментальной деятельности;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Формировать у детей умение различать и правильно называть фрукты, описывать их основные характеристики (форму, цвет, характерные особенности, запах, вкус);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Формировать представления детей о правильном и здоровом питании;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Познакомить детей с народным фольклором и художественной литературой, в которой упоминаются яблоки ;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Обогащать и расширять словарный запас детей;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Развивать у детей внимание, память, воображение, отзывчивость и сопереживание;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Формировать умение инсценировать эпизоды сказок;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Вырабатывать бережное отношение к книгам.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223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002060"/>
                </a:solidFill>
              </a:rPr>
              <a:t>Ожидаемые результаты</a:t>
            </a:r>
            <a:r>
              <a:rPr lang="ru-RU" b="1" dirty="0">
                <a:solidFill>
                  <a:srgbClr val="002060"/>
                </a:solidFill>
              </a:rPr>
              <a:t>: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835696" y="980728"/>
            <a:ext cx="7128792" cy="338437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 детей будут сформированы устойчивые представления о фруктах, их значении в рационе людей.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Расширятся коммуникативные и творческие способности детей.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 родителей повысится интерес к жизни и деятельности детей в группе.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689796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002060"/>
                </a:solidFill>
              </a:rPr>
              <a:t>Методы реализации проекта</a:t>
            </a:r>
            <a:r>
              <a:rPr lang="ru-RU" b="1" u="sng" dirty="0" smtClean="0">
                <a:solidFill>
                  <a:srgbClr val="002060"/>
                </a:solidFill>
              </a:rPr>
              <a:t>:</a:t>
            </a:r>
            <a:endParaRPr lang="ru-RU" b="1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268760"/>
            <a:ext cx="6984776" cy="302433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Речевая деятельность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Познавательная деятельность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Игровая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деятельность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Художественная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деятельность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Театрализованная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деятельность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7200800" cy="1143000"/>
          </a:xfrm>
        </p:spPr>
        <p:txBody>
          <a:bodyPr>
            <a:normAutofit fontScale="90000"/>
          </a:bodyPr>
          <a:lstStyle/>
          <a:p>
            <a:r>
              <a:rPr lang="ru-RU" sz="3800" b="1" u="sng" dirty="0">
                <a:solidFill>
                  <a:srgbClr val="002060"/>
                </a:solidFill>
              </a:rPr>
              <a:t>Продукт проектной деятельности: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5168" y="1628800"/>
            <a:ext cx="7488832" cy="216024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Коллективная работа «4 сезона яблони». 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Показ </a:t>
            </a:r>
            <a:r>
              <a:rPr lang="ru-RU" sz="2800" dirty="0" smtClean="0">
                <a:solidFill>
                  <a:srgbClr val="002060"/>
                </a:solidFill>
              </a:rPr>
              <a:t>инсценировки сказки </a:t>
            </a:r>
            <a:r>
              <a:rPr lang="ru-RU" sz="2800" dirty="0" smtClean="0">
                <a:solidFill>
                  <a:srgbClr val="002060"/>
                </a:solidFill>
              </a:rPr>
              <a:t>«Яблоки» </a:t>
            </a:r>
            <a:r>
              <a:rPr lang="ru-RU" sz="2800" dirty="0" smtClean="0">
                <a:solidFill>
                  <a:srgbClr val="002060"/>
                </a:solidFill>
              </a:rPr>
              <a:t>тематическом досуге с участием родителей.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375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8229600" cy="504056"/>
          </a:xfrm>
        </p:spPr>
        <p:txBody>
          <a:bodyPr>
            <a:noAutofit/>
          </a:bodyPr>
          <a:lstStyle/>
          <a:p>
            <a:r>
              <a:rPr lang="ru-RU" sz="3600" b="1" u="sng" dirty="0">
                <a:solidFill>
                  <a:srgbClr val="002060"/>
                </a:solidFill>
              </a:rPr>
              <a:t>Содержание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908720"/>
            <a:ext cx="7643192" cy="324036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Беседа </a:t>
            </a:r>
            <a:r>
              <a:rPr lang="ru-RU" sz="2400" b="1" dirty="0" smtClean="0">
                <a:solidFill>
                  <a:srgbClr val="002060"/>
                </a:solidFill>
              </a:rPr>
              <a:t>и исследовательская работа с детьми «Удивительное яблоко</a:t>
            </a:r>
            <a:r>
              <a:rPr lang="ru-RU" sz="2400" b="1" dirty="0" smtClean="0">
                <a:solidFill>
                  <a:srgbClr val="002060"/>
                </a:solidFill>
              </a:rPr>
              <a:t>».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Дидактические игры.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Ч</a:t>
            </a:r>
            <a:r>
              <a:rPr lang="ru-RU" sz="2400" b="1" dirty="0" smtClean="0">
                <a:solidFill>
                  <a:srgbClr val="002060"/>
                </a:solidFill>
              </a:rPr>
              <a:t>ХЛ</a:t>
            </a:r>
            <a:r>
              <a:rPr lang="ru-RU" sz="2400" b="1" dirty="0" smtClean="0">
                <a:solidFill>
                  <a:srgbClr val="002060"/>
                </a:solidFill>
              </a:rPr>
              <a:t>, в которой упоминаются </a:t>
            </a:r>
            <a:r>
              <a:rPr lang="ru-RU" sz="2400" b="1" dirty="0" smtClean="0">
                <a:solidFill>
                  <a:srgbClr val="002060"/>
                </a:solidFill>
              </a:rPr>
              <a:t>яблоки.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Запоминание </a:t>
            </a:r>
            <a:r>
              <a:rPr lang="ru-RU" sz="2400" b="1" dirty="0" smtClean="0">
                <a:solidFill>
                  <a:srgbClr val="002060"/>
                </a:solidFill>
              </a:rPr>
              <a:t>стихов наизусть про </a:t>
            </a:r>
            <a:r>
              <a:rPr lang="ru-RU" sz="2400" b="1" dirty="0" smtClean="0">
                <a:solidFill>
                  <a:srgbClr val="002060"/>
                </a:solidFill>
              </a:rPr>
              <a:t>яблоки.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Создание коллективной работы </a:t>
            </a:r>
            <a:r>
              <a:rPr lang="ru-RU" sz="2400" b="1" dirty="0" smtClean="0">
                <a:solidFill>
                  <a:srgbClr val="002060"/>
                </a:solidFill>
              </a:rPr>
              <a:t>«4 сезона яблони» (смешанная техника с использованием нетрадиционных </a:t>
            </a:r>
            <a:r>
              <a:rPr lang="ru-RU" sz="2400" b="1" dirty="0" smtClean="0">
                <a:solidFill>
                  <a:srgbClr val="002060"/>
                </a:solidFill>
              </a:rPr>
              <a:t>методов).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Инсценировка сказки «Яблоки».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Тематический досуг с участием </a:t>
            </a:r>
            <a:r>
              <a:rPr lang="ru-RU" sz="2400" b="1" dirty="0" smtClean="0">
                <a:solidFill>
                  <a:srgbClr val="002060"/>
                </a:solidFill>
              </a:rPr>
              <a:t>родителей.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72048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азка за сказк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Сказка за сказкой</Template>
  <TotalTime>466</TotalTime>
  <Words>654</Words>
  <Application>Microsoft Office PowerPoint</Application>
  <PresentationFormat>Экран (4:3)</PresentationFormat>
  <Paragraphs>79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Сказка за сказкой</vt:lpstr>
      <vt:lpstr>Государственное дошкольное образовательное учреждение детский сад № 67 Красногвардейского района С.-Петербурга   «Яблочко наливное»  </vt:lpstr>
      <vt:lpstr>Слайд 2</vt:lpstr>
      <vt:lpstr>Актуальность проекта</vt:lpstr>
      <vt:lpstr>Цель проекта:</vt:lpstr>
      <vt:lpstr>Задачи проекта:</vt:lpstr>
      <vt:lpstr>Ожидаемые результаты:</vt:lpstr>
      <vt:lpstr>Методы реализации проекта:</vt:lpstr>
      <vt:lpstr>Продукт проектной деятельности:</vt:lpstr>
      <vt:lpstr>Содержание проекта:</vt:lpstr>
      <vt:lpstr>Беседа и исследовательская работа с детьми «Удивительное яблоко»</vt:lpstr>
      <vt:lpstr>Дидактические игры </vt:lpstr>
      <vt:lpstr>Дидактические игры</vt:lpstr>
      <vt:lpstr>ЧХЛ, в которой упоминаются яблоки: </vt:lpstr>
      <vt:lpstr>Запоминание стихов наизусть про яблоки</vt:lpstr>
      <vt:lpstr>Создание коллективной работы «4 сезона яблони»</vt:lpstr>
      <vt:lpstr>Коллективная работа «4 сезона яблони» (смешанная техника с использованием нетрадиционных методов)</vt:lpstr>
      <vt:lpstr>Инсценировка сказки  «Яблоки»</vt:lpstr>
      <vt:lpstr>Тематический досуг с участием  родителей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дошкольное образовательное учреждение детский сад № 67 Красногвардейского района С.-Петербурга   Проект в рамках Года литературы в России  «Сказка за сказкой»</dc:title>
  <dc:creator>Кутафина</dc:creator>
  <cp:lastModifiedBy>Кутафина</cp:lastModifiedBy>
  <cp:revision>48</cp:revision>
  <dcterms:created xsi:type="dcterms:W3CDTF">2015-04-23T18:53:52Z</dcterms:created>
  <dcterms:modified xsi:type="dcterms:W3CDTF">2016-11-27T20:15:16Z</dcterms:modified>
</cp:coreProperties>
</file>