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301" r:id="rId3"/>
    <p:sldId id="279" r:id="rId4"/>
    <p:sldId id="304" r:id="rId5"/>
    <p:sldId id="271" r:id="rId6"/>
    <p:sldId id="293" r:id="rId7"/>
    <p:sldId id="270" r:id="rId8"/>
    <p:sldId id="275" r:id="rId9"/>
    <p:sldId id="306" r:id="rId10"/>
    <p:sldId id="307" r:id="rId11"/>
    <p:sldId id="276" r:id="rId12"/>
    <p:sldId id="305" r:id="rId13"/>
    <p:sldId id="277" r:id="rId14"/>
    <p:sldId id="29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9900"/>
    <a:srgbClr val="CC3300"/>
    <a:srgbClr val="000099"/>
    <a:srgbClr val="990099"/>
    <a:srgbClr val="FF0000"/>
    <a:srgbClr val="3518E6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960" autoAdjust="0"/>
  </p:normalViewPr>
  <p:slideViewPr>
    <p:cSldViewPr>
      <p:cViewPr>
        <p:scale>
          <a:sx n="75" d="100"/>
          <a:sy n="75" d="100"/>
        </p:scale>
        <p:origin x="-456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7A002-F3CD-48CC-89EA-2608927AE8E2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789A2-AF56-40B3-B073-D69CF3CDA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A7F55-D220-4C96-A71C-DFF3752E456A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1642D-A0DF-4054-8C77-60C4AEF47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48436-ECD3-454B-8B81-E9F9C3B547F5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A59C2-DAB4-4736-9BD3-16D95D641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85548-DD16-4292-9F1E-9BB70E0A9BEC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CB893-2079-4C2D-A573-52C88151D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D3814-3B2F-4F46-A4F9-77E7B1DBD58F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6BEAA-A441-4DAE-8B3D-6F9B094F8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3A55-3E56-4DE9-9A10-81EB812EFF4A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3CC97-BC5D-407F-AF10-4008E6C8F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C404B-D868-47EA-912B-28920F16F21D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4A4A0-3E81-4112-9CC2-60C31968A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BD1E5-1570-4228-830F-526D879577EE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05A87-31A1-48B1-BBB9-6F99A929C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3EE40-08F2-44AE-8012-C1186053359D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2AE77-66AF-4260-A801-E9797C7EB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DA4AB-CFDE-4A2F-BF56-D15BB54AF54D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876F7-3FAA-4333-8F82-1FAA90462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7A81D-7B29-4D58-A720-BA1D07E015C9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4FA76-E1CC-4D88-8E38-FBA8F1B37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FD7C87-6A55-4740-8F93-BE1B915CBF92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E8F203-ED65-4EC7-8658-59377F0CE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nnistep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jpe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3518E6"/>
            </a:solidFill>
            <a:miter lim="800000"/>
            <a:headEnd/>
            <a:tailEnd/>
          </a:ln>
        </p:spPr>
      </p:pic>
      <p:sp>
        <p:nvSpPr>
          <p:cNvPr id="5" name="Заголовок 12"/>
          <p:cNvSpPr txBox="1">
            <a:spLocks/>
          </p:cNvSpPr>
          <p:nvPr/>
        </p:nvSpPr>
        <p:spPr bwMode="auto">
          <a:xfrm>
            <a:off x="142875" y="333375"/>
            <a:ext cx="878681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>
                <a:latin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sz="1400">
                <a:latin typeface="Times New Roman" pitchFamily="18" charset="0"/>
              </a:rPr>
              <a:t>«Основная школа Сельхозтехника»</a:t>
            </a:r>
          </a:p>
        </p:txBody>
      </p:sp>
      <p:pic>
        <p:nvPicPr>
          <p:cNvPr id="7" name="Рисунок 6" descr="1011.jpg"/>
          <p:cNvPicPr>
            <a:picLocks noChangeAspect="1"/>
          </p:cNvPicPr>
          <p:nvPr/>
        </p:nvPicPr>
        <p:blipFill>
          <a:blip r:embed="rId3" cstate="print"/>
          <a:srcRect t="3125" r="3183" b="4166"/>
          <a:stretch>
            <a:fillRect/>
          </a:stretch>
        </p:blipFill>
        <p:spPr bwMode="auto">
          <a:xfrm>
            <a:off x="684213" y="3357563"/>
            <a:ext cx="2654300" cy="3359150"/>
          </a:xfrm>
          <a:prstGeom prst="rect">
            <a:avLst/>
          </a:prstGeom>
          <a:noFill/>
          <a:ln w="9525">
            <a:solidFill>
              <a:srgbClr val="3518E6"/>
            </a:solidFill>
            <a:miter lim="800000"/>
            <a:headEnd/>
            <a:tailEnd/>
          </a:ln>
        </p:spPr>
      </p:pic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827088" y="1628775"/>
            <a:ext cx="76327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                        </a:t>
            </a:r>
            <a:r>
              <a:rPr lang="ru-RU" sz="2000" b="1">
                <a:latin typeface="Times New Roman" pitchFamily="18" charset="0"/>
              </a:rPr>
              <a:t>ИССЛЕДОВАТЕЛЬСКАЯ РАБОТА </a:t>
            </a:r>
          </a:p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                       </a:t>
            </a:r>
          </a:p>
          <a:p>
            <a:pPr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                  на тему: «Сколько весит мое здоровье?» 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372225" y="4149725"/>
            <a:ext cx="237648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Выполнил:</a:t>
            </a:r>
          </a:p>
          <a:p>
            <a:pPr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ученик 1 класса</a:t>
            </a:r>
          </a:p>
          <a:p>
            <a:pPr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Лещев Захар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915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>
          <a:xfrm>
            <a:off x="0" y="-315913"/>
            <a:ext cx="9144000" cy="7000876"/>
          </a:xfrm>
          <a:noFill/>
          <a:ln>
            <a:solidFill>
              <a:srgbClr val="3518E6"/>
            </a:solidFill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endParaRPr lang="ru-RU" sz="4000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95288" y="981075"/>
            <a:ext cx="367188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 b="1" u="sng"/>
              <a:t>1 эксперимент</a:t>
            </a:r>
            <a:r>
              <a:rPr lang="ru-RU" sz="1400" u="sng"/>
              <a:t> </a:t>
            </a:r>
            <a:r>
              <a:rPr lang="ru-RU" sz="1400" b="1"/>
              <a:t> </a:t>
            </a:r>
            <a:r>
              <a:rPr lang="ru-RU" sz="1400"/>
              <a:t>Нужно встать около стены, коснулся стены в пяти точках: затылком, лопатками, ягодицами, икрами ног, пятками. Мама проверила по параметрам: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859338" y="981075"/>
            <a:ext cx="367347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u="sng"/>
              <a:t>2 эксперимент </a:t>
            </a:r>
            <a:r>
              <a:rPr lang="ru-RU" sz="1400"/>
              <a:t> Я прошел по комнате, положив на голову небольшую книгу. В тот момент, когда ваша осанка окажется неправильной, книга упадет. У меня книга не упала.</a:t>
            </a:r>
          </a:p>
        </p:txBody>
      </p:sp>
      <p:pic>
        <p:nvPicPr>
          <p:cNvPr id="49159" name="Picture 7" descr="P11006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989138"/>
            <a:ext cx="2106613" cy="2832100"/>
          </a:xfrm>
          <a:prstGeom prst="rect">
            <a:avLst/>
          </a:prstGeom>
          <a:noFill/>
        </p:spPr>
      </p:pic>
      <p:pic>
        <p:nvPicPr>
          <p:cNvPr id="49160" name="Picture 8" descr="P11006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1989138"/>
            <a:ext cx="2057400" cy="3086100"/>
          </a:xfrm>
          <a:prstGeom prst="rect">
            <a:avLst/>
          </a:prstGeom>
          <a:noFill/>
        </p:spPr>
      </p:pic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539750" y="5516563"/>
            <a:ext cx="813593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i="1" u="sng"/>
              <a:t>ОБЩИЙ ВЫВОД:</a:t>
            </a:r>
            <a:r>
              <a:rPr lang="ru-RU" sz="1400"/>
              <a:t> Гипотеза моей мамы подтвердилась. Большинство параметров моего ранца (кроме ширины ранца), соответствует гигиеническим требованиям. Нарушения осанки у меня нет.</a:t>
            </a:r>
            <a:r>
              <a:rPr lang="ru-RU"/>
              <a:t> 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1547813" y="333375"/>
            <a:ext cx="66246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FF0000"/>
                </a:solidFill>
              </a:rPr>
              <a:t>                               ОСАНКА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solidFill>
              <a:srgbClr val="3518E6"/>
            </a:solidFill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0" y="228600"/>
            <a:ext cx="7848600" cy="944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endParaRPr lang="ru-RU" sz="3000" b="1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95288" y="333375"/>
            <a:ext cx="828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5219700" y="458788"/>
            <a:ext cx="2874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 i="1">
                <a:solidFill>
                  <a:srgbClr val="FF0000"/>
                </a:solidFill>
              </a:rPr>
              <a:t>Я здоровье сберегу, </a:t>
            </a:r>
            <a:br>
              <a:rPr lang="ru-RU" sz="2000" b="1" i="1">
                <a:solidFill>
                  <a:srgbClr val="FF0000"/>
                </a:solidFill>
              </a:rPr>
            </a:br>
            <a:r>
              <a:rPr lang="ru-RU" sz="2000" b="1" i="1">
                <a:solidFill>
                  <a:srgbClr val="FF0000"/>
                </a:solidFill>
              </a:rPr>
              <a:t>Сам себе я помогу!</a:t>
            </a:r>
            <a:r>
              <a:rPr lang="ru-RU"/>
              <a:t> </a:t>
            </a:r>
          </a:p>
        </p:txBody>
      </p:sp>
      <p:pic>
        <p:nvPicPr>
          <p:cNvPr id="28681" name="Picture 9" descr="P1100640"/>
          <p:cNvPicPr>
            <a:picLocks noChangeAspect="1" noChangeArrowheads="1"/>
          </p:cNvPicPr>
          <p:nvPr/>
        </p:nvPicPr>
        <p:blipFill>
          <a:blip r:embed="rId3" cstate="print"/>
          <a:srcRect t="-7141" r="6978" b="7143"/>
          <a:stretch>
            <a:fillRect/>
          </a:stretch>
        </p:blipFill>
        <p:spPr bwMode="auto">
          <a:xfrm>
            <a:off x="611188" y="1916113"/>
            <a:ext cx="2597150" cy="3960812"/>
          </a:xfrm>
          <a:prstGeom prst="rect">
            <a:avLst/>
          </a:prstGeom>
          <a:noFill/>
        </p:spPr>
      </p:pic>
      <p:pic>
        <p:nvPicPr>
          <p:cNvPr id="28682" name="Picture 10" descr="P1100635"/>
          <p:cNvPicPr>
            <a:picLocks noChangeAspect="1" noChangeArrowheads="1"/>
          </p:cNvPicPr>
          <p:nvPr/>
        </p:nvPicPr>
        <p:blipFill>
          <a:blip r:embed="rId4" cstate="print"/>
          <a:srcRect l="7193" r="24876"/>
          <a:stretch>
            <a:fillRect/>
          </a:stretch>
        </p:blipFill>
        <p:spPr bwMode="auto">
          <a:xfrm>
            <a:off x="6084888" y="4195763"/>
            <a:ext cx="2859087" cy="2662237"/>
          </a:xfrm>
          <a:prstGeom prst="rect">
            <a:avLst/>
          </a:prstGeom>
          <a:noFill/>
        </p:spPr>
      </p:pic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3276600" y="1628775"/>
            <a:ext cx="2951163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/>
          </a:p>
          <a:p>
            <a:pPr>
              <a:spcBef>
                <a:spcPct val="50000"/>
              </a:spcBef>
            </a:pPr>
            <a:endParaRPr lang="ru-RU" b="1"/>
          </a:p>
          <a:p>
            <a:pPr>
              <a:spcBef>
                <a:spcPct val="50000"/>
              </a:spcBef>
            </a:pPr>
            <a:endParaRPr lang="ru-RU" b="1"/>
          </a:p>
          <a:p>
            <a:pPr>
              <a:spcBef>
                <a:spcPct val="50000"/>
              </a:spcBef>
            </a:pPr>
            <a:r>
              <a:rPr lang="ru-RU" b="1"/>
              <a:t>«Великан»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4500563" y="3644900"/>
            <a:ext cx="4392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4356100" y="3789363"/>
            <a:ext cx="4537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                   «Сядьте по-турецки»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323850" y="1557338"/>
            <a:ext cx="8569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Для профилактики нарушения осанки я выполняю физические упражнения.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710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>
          <a:xfrm>
            <a:off x="0" y="0"/>
            <a:ext cx="9144000" cy="7000875"/>
          </a:xfrm>
          <a:noFill/>
          <a:ln>
            <a:solidFill>
              <a:srgbClr val="3518E6"/>
            </a:solidFill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endParaRPr lang="ru-RU" sz="4000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250825" y="620713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0000"/>
                </a:solidFill>
              </a:rPr>
              <a:t>                       ПУТИ РЕШЕНИЯ ПРОБЛЕМЫ</a:t>
            </a:r>
          </a:p>
          <a:p>
            <a:endParaRPr lang="ru-RU" sz="2000" i="1">
              <a:solidFill>
                <a:srgbClr val="FF0000"/>
              </a:solidFill>
            </a:endParaRPr>
          </a:p>
          <a:p>
            <a:r>
              <a:rPr lang="ru-RU"/>
              <a:t>Но в нашем классе есть ребята, которые весят меньше меня и, возможно, их ранцы не будут соответствовать гигиеническим требованиям.  </a:t>
            </a:r>
          </a:p>
          <a:p>
            <a:endParaRPr lang="ru-RU" b="1"/>
          </a:p>
          <a:p>
            <a:r>
              <a:rPr lang="ru-RU" b="1"/>
              <a:t>Рекомендации ученикам: </a:t>
            </a:r>
          </a:p>
          <a:p>
            <a:r>
              <a:rPr lang="ru-RU"/>
              <a:t>- Не носите лишнего в ранцах. </a:t>
            </a:r>
            <a:br>
              <a:rPr lang="ru-RU"/>
            </a:br>
            <a:r>
              <a:rPr lang="ru-RU"/>
              <a:t>- Проверяйте ранец ежедневно и не забывайте вытащить из него ненужные учебники. </a:t>
            </a:r>
            <a:endParaRPr lang="ru-RU" b="1"/>
          </a:p>
          <a:p>
            <a:r>
              <a:rPr lang="ru-RU" b="1"/>
              <a:t>-</a:t>
            </a:r>
            <a:r>
              <a:rPr lang="ru-RU"/>
              <a:t> Самый тяжелый предмет должен располагаться внизу, ближе всего к спине. </a:t>
            </a:r>
            <a:endParaRPr lang="ru-RU" b="1"/>
          </a:p>
          <a:p>
            <a:pPr>
              <a:buFontTx/>
              <a:buChar char="-"/>
            </a:pPr>
            <a:r>
              <a:rPr lang="ru-RU"/>
              <a:t>Носить портфель  следует на обеих лямках, иначе есть риск заработать боковой сколиоз. </a:t>
            </a:r>
            <a:endParaRPr lang="ru-RU" b="1"/>
          </a:p>
          <a:p>
            <a:r>
              <a:rPr lang="ru-RU" b="1"/>
              <a:t>Рекомендации учителям и работникам школы: </a:t>
            </a:r>
            <a:endParaRPr lang="ru-RU"/>
          </a:p>
          <a:p>
            <a:r>
              <a:rPr lang="ru-RU"/>
              <a:t>- Найти возможность (в начальной школе) использовать два комплекта учебников (один — в школе и один — дома).</a:t>
            </a:r>
          </a:p>
          <a:p>
            <a:r>
              <a:rPr lang="ru-RU"/>
              <a:t>- При составлении школьного расписания учитывать гигиенические требования к весу еже­дневных учебных комплектов.</a:t>
            </a:r>
          </a:p>
          <a:p>
            <a:r>
              <a:rPr lang="ru-RU"/>
              <a:t>- Организовать хранение сменной обуви, спортивного инвентаря, принадлежностей для уроков труда, изобразительного искусства и т.п. в помещении школы.</a:t>
            </a:r>
          </a:p>
        </p:txBody>
      </p:sp>
      <p:pic>
        <p:nvPicPr>
          <p:cNvPr id="47110" name="Picture 6" descr="27989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5949950"/>
            <a:ext cx="1400175" cy="1077913"/>
          </a:xfrm>
          <a:prstGeom prst="rect">
            <a:avLst/>
          </a:prstGeom>
          <a:noFill/>
        </p:spPr>
      </p:pic>
      <p:pic>
        <p:nvPicPr>
          <p:cNvPr id="47111" name="Picture 7" descr="0_91b03_950f9ee7_or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5568950"/>
            <a:ext cx="1692275" cy="1289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solidFill>
              <a:srgbClr val="3518E6"/>
            </a:solidFill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1000" y="228600"/>
            <a:ext cx="2971800" cy="495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endParaRPr lang="ru-RU" sz="4400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23850" y="260350"/>
            <a:ext cx="8496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1600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539750" y="2708275"/>
            <a:ext cx="7345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468313" y="4941888"/>
            <a:ext cx="74168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/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95288" y="1268413"/>
            <a:ext cx="81375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 i="1">
                <a:solidFill>
                  <a:srgbClr val="FF0000"/>
                </a:solidFill>
              </a:rPr>
              <a:t>                                         ЗАКЛЮЧЕНИЕ</a:t>
            </a:r>
          </a:p>
          <a:p>
            <a:pPr marL="342900" indent="-342900"/>
            <a:endParaRPr lang="ru-RU" b="1" i="1">
              <a:solidFill>
                <a:srgbClr val="FF0000"/>
              </a:solidFill>
            </a:endParaRPr>
          </a:p>
          <a:p>
            <a:pPr marL="342900" indent="-342900"/>
            <a:r>
              <a:rPr lang="ru-RU" sz="1600"/>
              <a:t>     На следующий год я снова планирую  понаблюдать, как изменится вес  моего ранца.      </a:t>
            </a:r>
          </a:p>
          <a:p>
            <a:pPr marL="342900" indent="-342900"/>
            <a:r>
              <a:rPr lang="ru-RU" sz="1600"/>
              <a:t>        Мы с мамой увидели по телевизору, что ученые планируют создать электронный школьный ранец - компьютер, который будет объединить в себе школьные учебники, тетради, дневники и все другое, необходимое школьнику для учебы. Вес такого электронного портфеля будет 1 кг. Ну что ж! Будем ждать и мы чудо-ранец! </a:t>
            </a:r>
          </a:p>
          <a:p>
            <a:pPr marL="342900" indent="-342900"/>
            <a:endParaRPr lang="ru-RU" sz="1600"/>
          </a:p>
          <a:p>
            <a:pPr marL="342900" indent="-342900"/>
            <a:r>
              <a:rPr lang="ru-RU"/>
              <a:t>                                              </a:t>
            </a:r>
            <a:r>
              <a:rPr lang="ru-RU" b="1" i="1">
                <a:solidFill>
                  <a:srgbClr val="FF0000"/>
                </a:solidFill>
              </a:rPr>
              <a:t>СПИСОК ЛИТЕРАТУРЫ:</a:t>
            </a:r>
          </a:p>
          <a:p>
            <a:pPr marL="342900" indent="-342900"/>
            <a:r>
              <a:rPr lang="ru-RU"/>
              <a:t>1. </a:t>
            </a:r>
            <a:r>
              <a:rPr lang="ru-RU" sz="1600"/>
              <a:t>Правда о школьных портфелях. // Сайт «Здоровье».</a:t>
            </a:r>
          </a:p>
          <a:p>
            <a:pPr marL="342900" indent="-342900"/>
            <a:r>
              <a:rPr lang="ru-RU" sz="1600"/>
              <a:t>2. Андреева В.В. Профилактика заболеваний опорно-двигательного аппарата у детей школьного возраста. Методические рекомендации. Воронеж, 2007</a:t>
            </a:r>
          </a:p>
          <a:p>
            <a:pPr marL="342900" indent="-342900"/>
            <a:r>
              <a:rPr lang="ru-RU" sz="1600"/>
              <a:t>3. Санитарно-гигиенические правила и нормативы СанПиН 2.4.2.1178-02. Издание официальное. – М.: Федеральный центр госэпиднадзора Минздрава России, 2003. – 51с.</a:t>
            </a:r>
          </a:p>
          <a:p>
            <a:pPr marL="342900" indent="-342900"/>
            <a:r>
              <a:rPr lang="ru-RU" sz="1600"/>
              <a:t>4. Багаж знаний: не надорвись! / Здоровье школьника № 8, – 2008. – С. 42-43</a:t>
            </a:r>
          </a:p>
          <a:p>
            <a:pPr marL="342900" indent="-342900"/>
            <a:r>
              <a:rPr lang="ru-RU" sz="1600"/>
              <a:t>М.Трофимова, Собираем портфель / Здоровье школьника №8, – 2009. – С. 30-31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solidFill>
              <a:srgbClr val="3518E6"/>
            </a:solidFill>
          </a:ln>
        </p:spPr>
      </p:pic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642938" y="415925"/>
            <a:ext cx="7358062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600" b="1">
                <a:solidFill>
                  <a:srgbClr val="3518E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8000" b="1">
                <a:solidFill>
                  <a:srgbClr val="3518E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</a:t>
            </a:r>
          </a:p>
          <a:p>
            <a:r>
              <a:rPr lang="ru-RU" sz="8000" b="1">
                <a:solidFill>
                  <a:srgbClr val="3518E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за</a:t>
            </a:r>
          </a:p>
          <a:p>
            <a:r>
              <a:rPr lang="ru-RU" sz="8000" b="1">
                <a:solidFill>
                  <a:srgbClr val="3518E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внимание!         </a:t>
            </a:r>
            <a:endParaRPr lang="ru-RU" sz="7200" b="1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0965" name="Содержимое 3" descr="http://im6-tub-ru.yandex.net/i?id=92829151-45-72&amp;n=21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076700"/>
            <a:ext cx="2571750" cy="2571750"/>
          </a:xfrm>
          <a:prstGeom prst="rect">
            <a:avLst/>
          </a:prstGeom>
          <a:noFill/>
          <a:ln w="9525">
            <a:solidFill>
              <a:srgbClr val="3518E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3518E6"/>
            </a:solidFill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714375" y="3571875"/>
            <a:ext cx="7799388" cy="19621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3518E6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200">
                <a:solidFill>
                  <a:srgbClr val="3518E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/>
          </a:p>
          <a:p>
            <a:pPr>
              <a:buFontTx/>
              <a:buChar char="•"/>
            </a:pPr>
            <a:r>
              <a:rPr lang="ru-RU"/>
              <a:t> выяснить, какие гигиенические требования предъявляются к школьным ранцам;</a:t>
            </a:r>
          </a:p>
          <a:p>
            <a:pPr>
              <a:buFontTx/>
              <a:buChar char="•"/>
            </a:pPr>
            <a:r>
              <a:rPr lang="ru-RU"/>
              <a:t> определить соответствие моего ранца требованиям СанПин, выявить причины несоответствия;</a:t>
            </a:r>
          </a:p>
          <a:p>
            <a:pPr>
              <a:buFontTx/>
              <a:buChar char="•"/>
            </a:pPr>
            <a:r>
              <a:rPr lang="ru-RU"/>
              <a:t> выяснить, вредит ли тяжелый портфель здоровью.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813" y="1071563"/>
            <a:ext cx="7847012" cy="15033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3518E6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выяснить, соответствуют ли параметры моего школьного ранца гигиеническим требованиям  и влияет ли вес ранца на мое здоровье</a:t>
            </a:r>
            <a:endParaRPr lang="ru-RU" sz="3200" b="1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>
                <a:solidFill>
                  <a:srgbClr val="3518E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solidFill>
              <a:srgbClr val="3518E6"/>
            </a:solidFill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42938" y="285750"/>
            <a:ext cx="7786687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МАМИНА ГИПОТЕЗА: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285750" y="1428750"/>
            <a:ext cx="86439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/>
              <a:t>       Мой ранец соответствует гигиеническим требованиям СанПин.</a:t>
            </a:r>
          </a:p>
        </p:txBody>
      </p:sp>
      <p:pic>
        <p:nvPicPr>
          <p:cNvPr id="15365" name="Picture 8" descr="http://im6-tub-ru.yandex.net/i?id=395866309-5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1413" y="3429000"/>
            <a:ext cx="2636837" cy="3140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6" name="Picture 6" descr="http://im1-tub-ru.yandex.net/i?id=58577950-7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3638550"/>
            <a:ext cx="3135312" cy="306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98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24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solidFill>
              <a:srgbClr val="3518E6"/>
            </a:solidFill>
          </a:ln>
        </p:spPr>
      </p:pic>
      <p:sp>
        <p:nvSpPr>
          <p:cNvPr id="41988" name="Содержимое 2"/>
          <p:cNvSpPr txBox="1">
            <a:spLocks/>
          </p:cNvSpPr>
          <p:nvPr/>
        </p:nvSpPr>
        <p:spPr bwMode="auto">
          <a:xfrm>
            <a:off x="428625" y="1571625"/>
            <a:ext cx="825817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3200" b="1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3200">
                <a:solidFill>
                  <a:srgbClr val="3518E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28625" y="285750"/>
            <a:ext cx="8258175" cy="11318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80000"/>
              </a:lnSpc>
            </a:pPr>
            <a:endParaRPr lang="ru-RU" sz="4000" b="1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79388" y="333375"/>
            <a:ext cx="856932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/>
              <a:t>                         </a:t>
            </a:r>
            <a:r>
              <a:rPr lang="ru-RU" sz="2000" b="1" i="1">
                <a:solidFill>
                  <a:srgbClr val="FF0000"/>
                </a:solidFill>
              </a:rPr>
              <a:t>ИСТОРИЯ ВОЗНИКНОВЕНИЯ РАНЦА</a:t>
            </a:r>
          </a:p>
          <a:p>
            <a:endParaRPr lang="ru-RU" sz="2000" i="1">
              <a:solidFill>
                <a:srgbClr val="FF0000"/>
              </a:solidFill>
            </a:endParaRPr>
          </a:p>
          <a:p>
            <a:r>
              <a:rPr lang="ru-RU">
                <a:latin typeface="Times New Roman" pitchFamily="18" charset="0"/>
              </a:rPr>
              <a:t>Мне стало интересно, когда появился портфель? 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539750" y="1916113"/>
            <a:ext cx="42481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Самому древнему рюкзаку около 5000 лет, он принадлежал доисторическому человеку.  </a:t>
            </a:r>
            <a:r>
              <a:rPr lang="ru-RU" sz="1600" b="1">
                <a:hlinkClick r:id="rId3"/>
              </a:rPr>
              <a:t>Рюкзак</a:t>
            </a:r>
            <a:r>
              <a:rPr lang="ru-RU" sz="1600" b="1"/>
              <a:t> древнего человека был кожаным, носили его на спине. Рюкзак состоял из двух деревянных вертикальных брусков, для жесткости соединенных снизу двумя горизонтальными досками. </a:t>
            </a:r>
          </a:p>
        </p:txBody>
      </p:sp>
      <p:pic>
        <p:nvPicPr>
          <p:cNvPr id="41993" name="Picture 9" descr="su4976_71_a"/>
          <p:cNvPicPr>
            <a:picLocks noChangeAspect="1" noChangeArrowheads="1"/>
          </p:cNvPicPr>
          <p:nvPr/>
        </p:nvPicPr>
        <p:blipFill>
          <a:blip r:embed="rId4" cstate="print"/>
          <a:srcRect l="11392" t="5696" r="12659" b="8861"/>
          <a:stretch>
            <a:fillRect/>
          </a:stretch>
        </p:blipFill>
        <p:spPr bwMode="auto">
          <a:xfrm rot="-449264">
            <a:off x="4787900" y="1341438"/>
            <a:ext cx="1943100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10" descr="su4976_71_b"/>
          <p:cNvPicPr>
            <a:picLocks noChangeAspect="1" noChangeArrowheads="1"/>
          </p:cNvPicPr>
          <p:nvPr/>
        </p:nvPicPr>
        <p:blipFill>
          <a:blip r:embed="rId5" cstate="print"/>
          <a:srcRect l="20190" t="4861" r="19983" b="5138"/>
          <a:stretch>
            <a:fillRect/>
          </a:stretch>
        </p:blipFill>
        <p:spPr bwMode="auto">
          <a:xfrm rot="408055">
            <a:off x="6732588" y="1989138"/>
            <a:ext cx="2058987" cy="2060575"/>
          </a:xfrm>
          <a:prstGeom prst="rect">
            <a:avLst/>
          </a:prstGeom>
          <a:noFill/>
        </p:spPr>
      </p:pic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611188" y="5084763"/>
            <a:ext cx="417671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FF0000"/>
                </a:solidFill>
              </a:rPr>
              <a:t>Портфель - неотъемлемый атрибут школьной жизни. Так, в селе Венгеровка Белгородской области установлен памятник портфелю.</a:t>
            </a:r>
          </a:p>
        </p:txBody>
      </p:sp>
      <p:pic>
        <p:nvPicPr>
          <p:cNvPr id="41998" name="Рисунок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825" y="4365625"/>
            <a:ext cx="28797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3518E6"/>
            </a:solidFill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42938" y="285750"/>
            <a:ext cx="7772400" cy="200025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lang="ru-RU" sz="4000" b="1">
              <a:solidFill>
                <a:srgbClr val="3518E6"/>
              </a:solidFill>
              <a:latin typeface="Monotype Corsiva" pitchFamily="66" charset="0"/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539750" y="33337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r>
              <a:rPr lang="ru-RU" sz="2000" b="1" i="1">
                <a:solidFill>
                  <a:srgbClr val="FF0000"/>
                </a:solidFill>
              </a:rPr>
              <a:t>ГИГИЕНИЧЕСКИЕ ТРЕБОВАНИЯ К ШКОЛЬНОМУ ПОРТФЕЛЮ 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50825" y="1125538"/>
            <a:ext cx="59055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>
                <a:latin typeface="Times New Roman" pitchFamily="18" charset="0"/>
              </a:rPr>
              <a:t>Итак, каким же должен быть школьный «портфель»?</a:t>
            </a:r>
          </a:p>
          <a:p>
            <a:endParaRPr lang="ru-RU">
              <a:latin typeface="Times New Roman" pitchFamily="18" charset="0"/>
            </a:endParaRPr>
          </a:p>
          <a:p>
            <a:r>
              <a:rPr lang="ru-RU">
                <a:latin typeface="Times New Roman" pitchFamily="18" charset="0"/>
              </a:rPr>
              <a:t>В июне 2010 года утвержден новый СанПин 2.4.7/1.1.2651-10, где прописаны  гигиенические требования к портфелям, школьным ранцам и аналогичным изделиям для детей. 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23850" y="3068638"/>
            <a:ext cx="8640763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Основные требования</a:t>
            </a:r>
            <a:r>
              <a:rPr lang="ru-RU"/>
              <a:t>, которыми должен обладать школьный ранец.</a:t>
            </a:r>
          </a:p>
          <a:p>
            <a:pPr>
              <a:buFontTx/>
              <a:buChar char="•"/>
            </a:pPr>
            <a:r>
              <a:rPr lang="ru-RU"/>
              <a:t> Формоустойчивая спинка</a:t>
            </a:r>
          </a:p>
          <a:p>
            <a:pPr>
              <a:buFontTx/>
              <a:buChar char="•"/>
            </a:pPr>
            <a:r>
              <a:rPr lang="ru-RU"/>
              <a:t> Вес не должен превышать 600-700 грам</a:t>
            </a:r>
          </a:p>
          <a:p>
            <a:pPr>
              <a:buFontTx/>
              <a:buChar char="•"/>
            </a:pPr>
            <a:r>
              <a:rPr lang="ru-RU"/>
              <a:t> Высота передней стенки -220-260 мм </a:t>
            </a:r>
          </a:p>
          <a:p>
            <a:pPr>
              <a:buFontTx/>
              <a:buChar char="•"/>
            </a:pPr>
            <a:r>
              <a:rPr lang="ru-RU"/>
              <a:t> Ширина ранца -  60-100 мм. </a:t>
            </a:r>
          </a:p>
          <a:p>
            <a:pPr>
              <a:buFontTx/>
              <a:buChar char="•"/>
            </a:pPr>
            <a:r>
              <a:rPr lang="ru-RU"/>
              <a:t> Длина -360 мм.</a:t>
            </a:r>
          </a:p>
          <a:p>
            <a:pPr>
              <a:buFontTx/>
              <a:buChar char="•"/>
            </a:pPr>
            <a:r>
              <a:rPr lang="ru-RU"/>
              <a:t> Заполненный портфель должен весить не более 10 % от веса ребенка.</a:t>
            </a:r>
          </a:p>
        </p:txBody>
      </p:sp>
      <p:pic>
        <p:nvPicPr>
          <p:cNvPr id="24586" name="Picture 10" descr="75129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93567">
            <a:off x="6659563" y="1125538"/>
            <a:ext cx="2043112" cy="1427162"/>
          </a:xfrm>
          <a:prstGeom prst="rect">
            <a:avLst/>
          </a:prstGeom>
          <a:noFill/>
        </p:spPr>
      </p:pic>
      <p:pic>
        <p:nvPicPr>
          <p:cNvPr id="24587" name="Picture 11" descr="ves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5373688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5516563"/>
            <a:ext cx="254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275" y="6237288"/>
            <a:ext cx="11049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4" descr="0_8ffe5_daae86a3_ori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9700" y="5516563"/>
            <a:ext cx="15113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15" descr="number10pct"/>
          <p:cNvPicPr>
            <a:picLocks noChangeAspect="1" noChangeArrowheads="1"/>
          </p:cNvPicPr>
          <p:nvPr/>
        </p:nvPicPr>
        <p:blipFill>
          <a:blip r:embed="rId8" cstate="print"/>
          <a:srcRect l="9396" r="8725" b="26804"/>
          <a:stretch>
            <a:fillRect/>
          </a:stretch>
        </p:blipFill>
        <p:spPr bwMode="auto">
          <a:xfrm>
            <a:off x="7164388" y="5516563"/>
            <a:ext cx="16764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solidFill>
              <a:srgbClr val="3518E6"/>
            </a:solidFill>
          </a:ln>
        </p:spPr>
      </p:pic>
      <p:sp>
        <p:nvSpPr>
          <p:cNvPr id="5" name="Содержимое 5"/>
          <p:cNvSpPr txBox="1">
            <a:spLocks/>
          </p:cNvSpPr>
          <p:nvPr/>
        </p:nvSpPr>
        <p:spPr>
          <a:xfrm>
            <a:off x="428625" y="1571625"/>
            <a:ext cx="8258175" cy="45545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endParaRPr lang="ru-RU" sz="6600" b="1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95288" y="333375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FF0000"/>
                </a:solidFill>
              </a:rPr>
              <a:t>                          ИССЛЕДОВАНИЕ РАНЦА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95288" y="1125538"/>
            <a:ext cx="8497887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 i="1" u="sng"/>
          </a:p>
          <a:p>
            <a:r>
              <a:rPr lang="ru-RU" b="1" i="1" u="sng"/>
              <a:t>1 этап</a:t>
            </a:r>
            <a:r>
              <a:rPr lang="ru-RU"/>
              <a:t> </a:t>
            </a:r>
          </a:p>
          <a:p>
            <a:endParaRPr lang="ru-RU"/>
          </a:p>
          <a:p>
            <a:r>
              <a:rPr lang="ru-RU" sz="1600"/>
              <a:t>У моего ранца есть формоустойчивая спинка. </a:t>
            </a:r>
          </a:p>
          <a:p>
            <a:endParaRPr lang="ru-RU" sz="1600"/>
          </a:p>
          <a:p>
            <a:r>
              <a:rPr lang="ru-RU" sz="1600"/>
              <a:t>Вес моего ранца - 700 грамм.</a:t>
            </a:r>
          </a:p>
          <a:p>
            <a:endParaRPr lang="ru-RU" sz="1600"/>
          </a:p>
          <a:p>
            <a:r>
              <a:rPr lang="ru-RU" sz="1600"/>
              <a:t> </a:t>
            </a:r>
            <a:r>
              <a:rPr lang="ru-RU" sz="1600" b="1" u="sng"/>
              <a:t>Вывод</a:t>
            </a:r>
            <a:r>
              <a:rPr lang="ru-RU" sz="1600"/>
              <a:t>: мой ранец соответствует этому требованию. </a:t>
            </a:r>
          </a:p>
        </p:txBody>
      </p:sp>
      <p:pic>
        <p:nvPicPr>
          <p:cNvPr id="26632" name="Picture 8" descr="P11004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6800" y="3357563"/>
            <a:ext cx="55372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solidFill>
              <a:srgbClr val="3518E6"/>
            </a:solidFill>
          </a:ln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468313" y="476250"/>
            <a:ext cx="6408737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u="sng"/>
              <a:t>2 этап</a:t>
            </a:r>
          </a:p>
          <a:p>
            <a:pPr>
              <a:spcBef>
                <a:spcPct val="50000"/>
              </a:spcBef>
            </a:pPr>
            <a:endParaRPr lang="ru-RU" b="1" i="1" u="sng"/>
          </a:p>
        </p:txBody>
      </p:sp>
      <p:graphicFrame>
        <p:nvGraphicFramePr>
          <p:cNvPr id="29742" name="Group 46"/>
          <p:cNvGraphicFramePr>
            <a:graphicFrameLocks noGrp="1"/>
          </p:cNvGraphicFramePr>
          <p:nvPr/>
        </p:nvGraphicFramePr>
        <p:xfrm>
          <a:off x="323850" y="1484313"/>
          <a:ext cx="4695825" cy="853440"/>
        </p:xfrm>
        <a:graphic>
          <a:graphicData uri="http://schemas.openxmlformats.org/drawingml/2006/table">
            <a:tbl>
              <a:tblPr/>
              <a:tblGrid>
                <a:gridCol w="1724025"/>
                <a:gridCol w="1371600"/>
                <a:gridCol w="1600200"/>
              </a:tblGrid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Высота передней стенки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Длина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Ширина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 мм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 мм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 мм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9743" name="Picture 47" descr="P11006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844675"/>
            <a:ext cx="3367088" cy="4651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6000"/>
          </a:blip>
          <a:srcRect/>
          <a:stretch>
            <a:fillRect/>
          </a:stretch>
        </p:blipFill>
        <p:spPr>
          <a:xfrm>
            <a:off x="0" y="0"/>
            <a:ext cx="9144000" cy="7000875"/>
          </a:xfrm>
          <a:noFill/>
          <a:ln>
            <a:solidFill>
              <a:srgbClr val="3518E6"/>
            </a:solidFill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endParaRPr lang="ru-RU" sz="4000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395288" y="260350"/>
            <a:ext cx="8569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u="sng"/>
              <a:t>3 этап</a:t>
            </a:r>
          </a:p>
          <a:p>
            <a:pPr>
              <a:spcBef>
                <a:spcPct val="50000"/>
              </a:spcBef>
            </a:pPr>
            <a:r>
              <a:rPr lang="ru-RU" sz="1600"/>
              <a:t> Вес учебных пособий – </a:t>
            </a:r>
            <a:r>
              <a:rPr lang="ru-RU" sz="1600" b="1"/>
              <a:t>300 г.</a:t>
            </a:r>
            <a:r>
              <a:rPr lang="ru-RU" sz="1600"/>
              <a:t> </a:t>
            </a:r>
          </a:p>
          <a:p>
            <a:pPr>
              <a:spcBef>
                <a:spcPct val="50000"/>
              </a:spcBef>
            </a:pPr>
            <a:endParaRPr lang="ru-RU" sz="1600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323850" y="1773238"/>
            <a:ext cx="554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aphicFrame>
        <p:nvGraphicFramePr>
          <p:cNvPr id="27922" name="Group 274"/>
          <p:cNvGraphicFramePr>
            <a:graphicFrameLocks noGrp="1"/>
          </p:cNvGraphicFramePr>
          <p:nvPr/>
        </p:nvGraphicFramePr>
        <p:xfrm>
          <a:off x="539750" y="1412875"/>
          <a:ext cx="4464050" cy="5120640"/>
        </p:xfrm>
        <a:graphic>
          <a:graphicData uri="http://schemas.openxmlformats.org/drawingml/2006/table">
            <a:tbl>
              <a:tblPr/>
              <a:tblGrid>
                <a:gridCol w="1439863"/>
                <a:gridCol w="1490662"/>
                <a:gridCol w="15335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предмета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 (грамм)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Рабочая тетрадь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Литературное чтение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Рабочая тетрадь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Окружающий мир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255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Рабочая тетрадь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Букварь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Изобразительное иск-во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Технология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Рабочая тетрадь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7924" name="Picture 276" descr="P11004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10959">
            <a:off x="5580063" y="765175"/>
            <a:ext cx="2987675" cy="2205038"/>
          </a:xfrm>
          <a:prstGeom prst="rect">
            <a:avLst/>
          </a:prstGeom>
          <a:noFill/>
        </p:spPr>
      </p:pic>
      <p:pic>
        <p:nvPicPr>
          <p:cNvPr id="27925" name="Picture 277" descr="P11004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34422">
            <a:off x="6423025" y="3068638"/>
            <a:ext cx="2720975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26" name="Picture 278" descr="P11004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445457">
            <a:off x="5364163" y="4821238"/>
            <a:ext cx="3059112" cy="2036762"/>
          </a:xfrm>
          <a:prstGeom prst="rect">
            <a:avLst/>
          </a:prstGeom>
          <a:noFill/>
        </p:spPr>
      </p:pic>
      <p:sp>
        <p:nvSpPr>
          <p:cNvPr id="27927" name="Rectangle 279"/>
          <p:cNvSpPr>
            <a:spLocks noChangeArrowheads="1"/>
          </p:cNvSpPr>
          <p:nvPr/>
        </p:nvSpPr>
        <p:spPr bwMode="auto">
          <a:xfrm>
            <a:off x="0" y="6488113"/>
            <a:ext cx="6011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 b="1"/>
              <a:t>Вывод: </a:t>
            </a:r>
            <a:r>
              <a:rPr lang="ru-RU" sz="1600"/>
              <a:t>Учебный материал соответствует СанПин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813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lum bright="26000"/>
          </a:blip>
          <a:srcRect/>
          <a:stretch>
            <a:fillRect/>
          </a:stretch>
        </p:blipFill>
        <p:spPr>
          <a:xfrm>
            <a:off x="0" y="0"/>
            <a:ext cx="9144000" cy="7000875"/>
          </a:xfrm>
          <a:noFill/>
          <a:ln>
            <a:solidFill>
              <a:srgbClr val="3518E6"/>
            </a:solidFill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endParaRPr lang="ru-RU" sz="4000">
              <a:solidFill>
                <a:srgbClr val="3518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395288" y="333375"/>
            <a:ext cx="84248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u="sng"/>
              <a:t>4 этап</a:t>
            </a:r>
          </a:p>
          <a:p>
            <a:pPr>
              <a:spcBef>
                <a:spcPct val="50000"/>
              </a:spcBef>
            </a:pPr>
            <a:r>
              <a:rPr lang="ru-RU"/>
              <a:t>Измерил свой вес – 31 кг, это значит, что вес моего ранца не должен превышать 3кг 100г. </a:t>
            </a:r>
          </a:p>
        </p:txBody>
      </p:sp>
      <p:graphicFrame>
        <p:nvGraphicFramePr>
          <p:cNvPr id="48208" name="Group 80"/>
          <p:cNvGraphicFramePr>
            <a:graphicFrameLocks noGrp="1"/>
          </p:cNvGraphicFramePr>
          <p:nvPr/>
        </p:nvGraphicFramePr>
        <p:xfrm>
          <a:off x="323850" y="1628775"/>
          <a:ext cx="3086100" cy="2255520"/>
        </p:xfrm>
        <a:graphic>
          <a:graphicData uri="http://schemas.openxmlformats.org/drawingml/2006/table">
            <a:tbl>
              <a:tblPr/>
              <a:tblGrid>
                <a:gridCol w="1600200"/>
                <a:gridCol w="1485900"/>
              </a:tblGrid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День недели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Вес, кг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Понедельник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Вторник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3,1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Четверг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Пятница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8209" name="Object 81"/>
          <p:cNvGraphicFramePr>
            <a:graphicFrameLocks noChangeAspect="1"/>
          </p:cNvGraphicFramePr>
          <p:nvPr/>
        </p:nvGraphicFramePr>
        <p:xfrm>
          <a:off x="4211638" y="4008438"/>
          <a:ext cx="4779962" cy="2849562"/>
        </p:xfrm>
        <a:graphic>
          <a:graphicData uri="http://schemas.openxmlformats.org/presentationml/2006/ole">
            <p:oleObj spid="_x0000_s48209" name="Диаграмма" r:id="rId4" imgW="4829248" imgH="2886075" progId="MSGraph.Chart.8">
              <p:embed/>
            </p:oleObj>
          </a:graphicData>
        </a:graphic>
      </p:graphicFrame>
      <p:sp>
        <p:nvSpPr>
          <p:cNvPr id="48210" name="Text Box 82"/>
          <p:cNvSpPr txBox="1">
            <a:spLocks noChangeArrowheads="1"/>
          </p:cNvSpPr>
          <p:nvPr/>
        </p:nvSpPr>
        <p:spPr bwMode="auto">
          <a:xfrm>
            <a:off x="539750" y="5013325"/>
            <a:ext cx="36004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0000"/>
                </a:solidFill>
              </a:rPr>
              <a:t>Самый </a:t>
            </a:r>
            <a:r>
              <a:rPr lang="ru-RU" sz="1600" b="1" i="1">
                <a:solidFill>
                  <a:srgbClr val="FF0000"/>
                </a:solidFill>
              </a:rPr>
              <a:t>«легкий</a:t>
            </a:r>
            <a:r>
              <a:rPr lang="ru-RU" sz="1600" b="1">
                <a:solidFill>
                  <a:srgbClr val="FF0000"/>
                </a:solidFill>
              </a:rPr>
              <a:t>» день – пятница</a:t>
            </a:r>
          </a:p>
          <a:p>
            <a:r>
              <a:rPr lang="ru-RU" sz="1600" b="1">
                <a:solidFill>
                  <a:srgbClr val="FF0000"/>
                </a:solidFill>
              </a:rPr>
              <a:t>Самый «</a:t>
            </a:r>
            <a:r>
              <a:rPr lang="ru-RU" sz="1600" b="1" i="1">
                <a:solidFill>
                  <a:srgbClr val="FF0000"/>
                </a:solidFill>
              </a:rPr>
              <a:t>тяжелый</a:t>
            </a:r>
            <a:r>
              <a:rPr lang="ru-RU" sz="1600" b="1">
                <a:solidFill>
                  <a:srgbClr val="FF0000"/>
                </a:solidFill>
              </a:rPr>
              <a:t>» день – среда</a:t>
            </a:r>
            <a:r>
              <a:rPr lang="ru-RU" sz="1600"/>
              <a:t> </a:t>
            </a:r>
          </a:p>
        </p:txBody>
      </p:sp>
      <p:pic>
        <p:nvPicPr>
          <p:cNvPr id="48211" name="Picture 83" descr="P11006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125538"/>
            <a:ext cx="2352675" cy="274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598</TotalTime>
  <Words>749</Words>
  <Application>Microsoft Office PowerPoint</Application>
  <PresentationFormat>Экран (4:3)</PresentationFormat>
  <Paragraphs>146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96</cp:revision>
  <dcterms:created xsi:type="dcterms:W3CDTF">2013-12-01T15:58:13Z</dcterms:created>
  <dcterms:modified xsi:type="dcterms:W3CDTF">2016-03-14T05:57:52Z</dcterms:modified>
</cp:coreProperties>
</file>