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13" Type="http://schemas.openxmlformats.org/officeDocument/2006/relationships/slide" Target="slide8.xml"/><Relationship Id="rId3" Type="http://schemas.openxmlformats.org/officeDocument/2006/relationships/image" Target="../media/image4.jpeg"/><Relationship Id="rId7" Type="http://schemas.openxmlformats.org/officeDocument/2006/relationships/slide" Target="slide5.xml"/><Relationship Id="rId12" Type="http://schemas.openxmlformats.org/officeDocument/2006/relationships/slide" Target="slide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4.xml"/><Relationship Id="rId5" Type="http://schemas.openxmlformats.org/officeDocument/2006/relationships/image" Target="../media/image6.jpeg"/><Relationship Id="rId10" Type="http://schemas.openxmlformats.org/officeDocument/2006/relationships/slide" Target="slide6.xml"/><Relationship Id="rId4" Type="http://schemas.openxmlformats.org/officeDocument/2006/relationships/image" Target="../media/image5.jpeg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slide" Target="slide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audio" Target="../media/audio3.wav"/><Relationship Id="rId7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772400" cy="252890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Познавательная игра</a:t>
            </a:r>
            <a:b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«Промыслы </a:t>
            </a:r>
            <a:b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Тульского края»</a:t>
            </a:r>
            <a:endParaRPr lang="ru-RU" sz="60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5429264"/>
            <a:ext cx="4572032" cy="1000132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Подготовил: воспитатель МКДОУ «Шварцевский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д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/с»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Пузикова М.А.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1-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000504"/>
            <a:ext cx="3757326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NXP-122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714356"/>
            <a:ext cx="2714644" cy="2714644"/>
          </a:xfrm>
          <a:prstGeom prst="rect">
            <a:avLst/>
          </a:prstGeom>
        </p:spPr>
      </p:pic>
      <p:pic>
        <p:nvPicPr>
          <p:cNvPr id="5" name="Рисунок 4" descr="Samovary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142851"/>
            <a:ext cx="2428892" cy="3144197"/>
          </a:xfrm>
          <a:prstGeom prst="rect">
            <a:avLst/>
          </a:prstGeom>
        </p:spPr>
      </p:pic>
      <p:pic>
        <p:nvPicPr>
          <p:cNvPr id="7" name="Рисунок 6" descr="Filimonovskaya_igrushka_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0"/>
            <a:ext cx="2786082" cy="2786082"/>
          </a:xfrm>
          <a:prstGeom prst="rect">
            <a:avLst/>
          </a:prstGeom>
        </p:spPr>
      </p:pic>
      <p:pic>
        <p:nvPicPr>
          <p:cNvPr id="8" name="Рисунок 7" descr="tulskaya_igrushka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3518532"/>
            <a:ext cx="2482746" cy="3339468"/>
          </a:xfrm>
          <a:prstGeom prst="rect">
            <a:avLst/>
          </a:prstGeom>
        </p:spPr>
      </p:pic>
      <p:pic>
        <p:nvPicPr>
          <p:cNvPr id="9" name="Рисунок 8" descr="pryanik_15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728" y="3855468"/>
            <a:ext cx="3571900" cy="2638741"/>
          </a:xfrm>
          <a:prstGeom prst="rect">
            <a:avLst/>
          </a:prstGeom>
        </p:spPr>
      </p:pic>
      <p:sp>
        <p:nvSpPr>
          <p:cNvPr id="10" name="Управляющая кнопка: настраиваемая 9">
            <a:hlinkClick r:id="rId7" action="ppaction://hlinksldjump" highlightClick="1">
              <a:snd r:embed="rId8" name="chimes.wav" builtIn="1"/>
            </a:hlinkClick>
          </p:cNvPr>
          <p:cNvSpPr/>
          <p:nvPr/>
        </p:nvSpPr>
        <p:spPr>
          <a:xfrm>
            <a:off x="1214414" y="3214686"/>
            <a:ext cx="357190" cy="28575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Управляющая кнопка: настраиваемая 10">
            <a:hlinkClick r:id="rId9" action="ppaction://hlinksldjump" highlightClick="1">
              <a:snd r:embed="rId8" name="chimes.wav" builtIn="1"/>
            </a:hlinkClick>
          </p:cNvPr>
          <p:cNvSpPr/>
          <p:nvPr/>
        </p:nvSpPr>
        <p:spPr>
          <a:xfrm>
            <a:off x="5500694" y="3214686"/>
            <a:ext cx="357190" cy="35719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rId10" action="ppaction://hlinksldjump" highlightClick="1">
              <a:snd r:embed="rId8" name="chimes.wav" builtIn="1"/>
            </a:hlinkClick>
          </p:cNvPr>
          <p:cNvSpPr/>
          <p:nvPr/>
        </p:nvSpPr>
        <p:spPr>
          <a:xfrm>
            <a:off x="7929586" y="2714620"/>
            <a:ext cx="357190" cy="35719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страиваемая 12">
            <a:hlinkClick r:id="rId11" action="ppaction://hlinksldjump" highlightClick="1">
              <a:snd r:embed="rId8" name="chimes.wav" builtIn="1"/>
            </a:hlinkClick>
          </p:cNvPr>
          <p:cNvSpPr/>
          <p:nvPr/>
        </p:nvSpPr>
        <p:spPr>
          <a:xfrm>
            <a:off x="4357686" y="6215082"/>
            <a:ext cx="357190" cy="35719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страиваемая 13">
            <a:hlinkClick r:id="rId12" action="ppaction://hlinksldjump" highlightClick="1">
              <a:snd r:embed="rId8" name="chimes.wav" builtIn="1"/>
            </a:hlinkClick>
          </p:cNvPr>
          <p:cNvSpPr/>
          <p:nvPr/>
        </p:nvSpPr>
        <p:spPr>
          <a:xfrm>
            <a:off x="8143900" y="6357958"/>
            <a:ext cx="357190" cy="35719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справка 14">
            <a:hlinkClick r:id="rId13" action="ppaction://hlinksldjump" highlightClick="1">
              <a:snd r:embed="rId8" name="chimes.wav" builtIn="1"/>
            </a:hlinkClick>
          </p:cNvPr>
          <p:cNvSpPr/>
          <p:nvPr/>
        </p:nvSpPr>
        <p:spPr>
          <a:xfrm>
            <a:off x="357158" y="5786454"/>
            <a:ext cx="928694" cy="928694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3"/>
            <a:ext cx="9001156" cy="450059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Кружевоплетение на Тульской земле — один из очень рас­пространенных в прошлом видов женского рукоделия. Мерное кружево из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золотной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и серебряной нитей плели на коклюшках монахини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Крестовоздвиженского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монастыря г.Белева в XVII-XVIII вв. Это кружево применялось исключительно для отделки платья высокопоставленной знати и праздничных одежд священнослу­жителей. Во второй половине XVIII века во многих помещичьих усадьбах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Белевского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уезда возникают различные мастерские, в которых этому сложному и трудоемкому искусству обучают крепостных девочек  искусные мастерицы. В этих мастерских выплеталось тонкое нитяное кружево на французс­кий манер типа «малин», «валансьен», «блонд» и др. Способствует распространению в этих краях кружевного дела в такого рода мастерских не только мода на тонкое дорогое кружево, но и хорошо поставленное дело на мануфактуре. Постепенно это ремесло распространяется довольно широко. В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Ефремовском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,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Епифанском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,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Веневском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,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Богородиц-ком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, Плавском уездах кружево плели не только в помещичьих усадьбах, но и женщины из среды мещан.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2NXP-12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0430" y="4214818"/>
            <a:ext cx="2500306" cy="2500306"/>
          </a:xfrm>
          <a:prstGeom prst="rect">
            <a:avLst/>
          </a:prstGeom>
        </p:spPr>
      </p:pic>
      <p:pic>
        <p:nvPicPr>
          <p:cNvPr id="5" name="Рисунок 4" descr="2NXP-12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4214818"/>
            <a:ext cx="2500306" cy="2500306"/>
          </a:xfrm>
          <a:prstGeom prst="rect">
            <a:avLst/>
          </a:prstGeom>
        </p:spPr>
      </p:pic>
      <p:pic>
        <p:nvPicPr>
          <p:cNvPr id="6" name="Рисунок 5" descr="2NXP-12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4143380"/>
            <a:ext cx="2500306" cy="2500306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rId3" action="ppaction://hlinksldjump" highlightClick="1">
              <a:snd r:embed="rId4" name="wind.wav" builtIn="1"/>
            </a:hlinkClick>
          </p:cNvPr>
          <p:cNvSpPr/>
          <p:nvPr/>
        </p:nvSpPr>
        <p:spPr>
          <a:xfrm>
            <a:off x="8358214" y="6215082"/>
            <a:ext cx="642942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3"/>
            <a:ext cx="8858312" cy="414340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Классический тульский пряник – это печатное изделие. Само изделие может иметь любую форму (круглую, овальную, прямоугольную, фигурную), а на его лицевой части должен быть нанесен какой-либо узор или надпись. История тульского пряника насчитывает около трех сотен лет, первое упоминание об этом лакомстве в документах датировано 1685 годом. Однако выпекать пряники с Туле стали гораздо раньше. Для изготовления таких пряников тульские мастера изготавливали специальные формы из дерева, на которых вырезался узор в зеркальном исполнении. Учитывая насколько затейливые орнаменты печатают на пряниках, изготовление форм – это искусство, которое вполне можно сравнить с ювелирным.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pryanik_15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8926" y="4071942"/>
            <a:ext cx="3548066" cy="2621134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rId3" action="ppaction://hlinksldjump" highlightClick="1">
              <a:snd r:embed="rId4" name="wind.wav" builtIn="1"/>
            </a:hlinkClick>
          </p:cNvPr>
          <p:cNvSpPr/>
          <p:nvPr/>
        </p:nvSpPr>
        <p:spPr>
          <a:xfrm>
            <a:off x="7715272" y="6000768"/>
            <a:ext cx="785818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492922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В 1778 братья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Назар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и Иван Лисицыны сделали первый тульский самовар. Спустя 25 лет появилась самоварная фабрика, на которой работали 26 человек, а ее оборот составлял по тем временам немыслимую сумму – 1500 рублей. А еще через 25 лет в Туле насчитывалось уже 28 предприятий, которые производили 120 000 экземпляров ежегодно. Поскольку в те времена их делали из меди либо латуни, то неудивительно, что первые образцы появились именно на Урале, где была развита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металлодобыча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. Но почему же самовар «тульский»? Все очень просто. Для изготовления нужен был не только металл, но и люди способные его обрабатывать. В те времена именно Тула славилась своими оружейными мастерами. Это и стало причиной того, что с течением времени самовары стали изготовлять в Туле. К тому же близость к Москве и Санкт-Петербургу, где сбывали большую часть продукции, также способствовала перемещению производства именно туда.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Samovary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116" y="4572008"/>
            <a:ext cx="1575849" cy="2039934"/>
          </a:xfrm>
          <a:prstGeom prst="rect">
            <a:avLst/>
          </a:prstGeom>
        </p:spPr>
      </p:pic>
      <p:pic>
        <p:nvPicPr>
          <p:cNvPr id="5" name="Рисунок 4" descr="istorija-tulskogo-samovara-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4429132"/>
            <a:ext cx="2910856" cy="2244005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rId4" action="ppaction://hlinksldjump" highlightClick="1">
              <a:snd r:embed="rId5" name="wind.wav" builtIn="1"/>
            </a:hlinkClick>
          </p:cNvPr>
          <p:cNvSpPr/>
          <p:nvPr/>
        </p:nvSpPr>
        <p:spPr>
          <a:xfrm>
            <a:off x="8001024" y="5929330"/>
            <a:ext cx="714380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0"/>
            <a:ext cx="9358346" cy="47148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В самом сердце России, недалеко от старинного города Одоева Тульской области на высоком берегу реки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Упы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стоит деревня Филимоново. По местным преданиям, истоки гончарного ремесла относятся к временам Ивана Грозного. Именно тогда в местные владения князя Воротынского будто бы прибыл гончар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Филимон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. Он обнаружил залежи отличной глины и начал лепить из нее горшки. Место, где он поселился, так и прозвали Филимоново. Женщинам помогали в работе девочки, которых приучали к ремеслу с 7-8 лет. Работали зимой в свободное от сельских трудов время. Игрушки продавали на ярмарках и базарах в Туле и ближайших уездных городах. Игрушки или “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забавки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” стоили на базаре копейки, поэтому нужно было их изготовить очень много. Вот и работали женщины, не покладая рук, днем – хозяйство, а как только наступали сумерки, приступали к любимому делу. Бывало, длинными зимними вечерами собирались мастерицы и лепили игрушки под удивительные напевы русских народных песен.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1339694709_e7570dee0608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4429132"/>
            <a:ext cx="1191636" cy="2071678"/>
          </a:xfrm>
          <a:prstGeom prst="rect">
            <a:avLst/>
          </a:prstGeom>
        </p:spPr>
      </p:pic>
      <p:pic>
        <p:nvPicPr>
          <p:cNvPr id="6" name="Рисунок 5" descr="1339694613_b31dd864f6d4-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EFFFF"/>
              </a:clrFrom>
              <a:clrTo>
                <a:srgbClr val="E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4357694"/>
            <a:ext cx="2476492" cy="2280979"/>
          </a:xfrm>
          <a:prstGeom prst="rect">
            <a:avLst/>
          </a:prstGeom>
        </p:spPr>
      </p:pic>
      <p:pic>
        <p:nvPicPr>
          <p:cNvPr id="7" name="Рисунок 6" descr="Filimonovskaya_igrushka_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4500570"/>
            <a:ext cx="1913562" cy="1913562"/>
          </a:xfrm>
          <a:prstGeom prst="rect">
            <a:avLst/>
          </a:prstGeom>
        </p:spPr>
      </p:pic>
      <p:sp>
        <p:nvSpPr>
          <p:cNvPr id="8" name="Управляющая кнопка: далее 7">
            <a:hlinkClick r:id="rId5" action="ppaction://hlinksldjump" highlightClick="1">
              <a:snd r:embed="rId6" name="wind.wav" builtIn="1"/>
            </a:hlinkClick>
          </p:cNvPr>
          <p:cNvSpPr/>
          <p:nvPr/>
        </p:nvSpPr>
        <p:spPr>
          <a:xfrm>
            <a:off x="7929586" y="5929330"/>
            <a:ext cx="857256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214291"/>
            <a:ext cx="9286908" cy="464347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Первое упоминание о Тульской городской игрушке датируется 1912 годом, но распространены игрушки были задолго до начала XX века. Промысел, возникший в слободе Большие Гончары, просуществовал до революции. Затем игрушка была забыта. Тульская городская игрушка не отличается многообразием сюжетов: это барыни с зонтиками, гуляющие и танцующие пары, амазонки и наездники, доярка с коровой,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пеленальщица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, монахи и монахини. Фигурки отличаются своеобразной пластикой. Их туловища вытянуты вверх. У них маленькие головки, широкие и высокие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юбки-колоколы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. Эти пропорции придают куклам изящество и легкость. Игрушки, лепились из разных частей. Отдельно изготавливали юбку с тулови­щем, головку с шеей и руки. Костюмы фигурок украшались оборками и рюшками. Отдельно лепился зонтик и при­цеплялся к фигурке при помощи проволоки, которая прокалывала верхнюю часть туловища.</a:t>
            </a:r>
          </a:p>
          <a:p>
            <a:endParaRPr lang="ru-RU" dirty="0"/>
          </a:p>
        </p:txBody>
      </p:sp>
      <p:pic>
        <p:nvPicPr>
          <p:cNvPr id="4" name="Рисунок 3" descr="tulskaya_igrushka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6380" y="4143380"/>
            <a:ext cx="1735452" cy="2334306"/>
          </a:xfrm>
          <a:prstGeom prst="rect">
            <a:avLst/>
          </a:prstGeom>
        </p:spPr>
      </p:pic>
      <p:pic>
        <p:nvPicPr>
          <p:cNvPr id="5" name="Рисунок 4" descr="4_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7554" y="4143380"/>
            <a:ext cx="1571636" cy="2358928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rId4" action="ppaction://hlinksldjump" highlightClick="1">
              <a:snd r:embed="rId5" name="wind.wav" builtIn="1"/>
            </a:hlinkClick>
          </p:cNvPr>
          <p:cNvSpPr/>
          <p:nvPr/>
        </p:nvSpPr>
        <p:spPr>
          <a:xfrm>
            <a:off x="7643834" y="5786454"/>
            <a:ext cx="928694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42852"/>
            <a:ext cx="6500858" cy="85725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Давайте поиграем!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51" y="1214422"/>
          <a:ext cx="7858180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1571636"/>
                <a:gridCol w="1571636"/>
                <a:gridCol w="1571636"/>
                <a:gridCol w="1571636"/>
              </a:tblGrid>
              <a:tr h="17145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Рисунок 4" descr="Samovary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3357562"/>
            <a:ext cx="1225087" cy="1585874"/>
          </a:xfrm>
          <a:prstGeom prst="rect">
            <a:avLst/>
          </a:prstGeom>
        </p:spPr>
      </p:pic>
      <p:pic>
        <p:nvPicPr>
          <p:cNvPr id="6" name="Рисунок 5" descr="1339694613_b31dd864f6d4-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EEFFFF"/>
              </a:clrFrom>
              <a:clrTo>
                <a:srgbClr val="E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5143512"/>
            <a:ext cx="1449170" cy="1334762"/>
          </a:xfrm>
          <a:prstGeom prst="rect">
            <a:avLst/>
          </a:prstGeom>
        </p:spPr>
      </p:pic>
      <p:pic>
        <p:nvPicPr>
          <p:cNvPr id="7" name="Рисунок 6" descr="57586776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AFAF3"/>
              </a:clrFrom>
              <a:clrTo>
                <a:srgbClr val="FAFA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7422" y="4929198"/>
            <a:ext cx="1266572" cy="1677599"/>
          </a:xfrm>
          <a:prstGeom prst="rect">
            <a:avLst/>
          </a:prstGeom>
        </p:spPr>
      </p:pic>
      <p:pic>
        <p:nvPicPr>
          <p:cNvPr id="8" name="Рисунок 7" descr="pryanik_15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00892" y="3786190"/>
            <a:ext cx="1404080" cy="1037264"/>
          </a:xfrm>
          <a:prstGeom prst="rect">
            <a:avLst/>
          </a:prstGeom>
        </p:spPr>
      </p:pic>
      <p:pic>
        <p:nvPicPr>
          <p:cNvPr id="9" name="Рисунок 8" descr="2NXP-12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5720" y="5214950"/>
            <a:ext cx="1357298" cy="1357298"/>
          </a:xfrm>
          <a:prstGeom prst="rect">
            <a:avLst/>
          </a:prstGeom>
        </p:spPr>
      </p:pic>
      <p:pic>
        <p:nvPicPr>
          <p:cNvPr id="10" name="Рисунок 9" descr="58531.750x0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0F0F2"/>
              </a:clrFrom>
              <a:clrTo>
                <a:srgbClr val="F0F0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3372" y="4857760"/>
            <a:ext cx="1714488" cy="1714488"/>
          </a:xfrm>
          <a:prstGeom prst="rect">
            <a:avLst/>
          </a:prstGeom>
        </p:spPr>
      </p:pic>
      <p:pic>
        <p:nvPicPr>
          <p:cNvPr id="11" name="Рисунок 10" descr="7e20f253dfb63d1284911b1148e6475d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8926" y="3429000"/>
            <a:ext cx="1682812" cy="1428760"/>
          </a:xfrm>
          <a:prstGeom prst="rect">
            <a:avLst/>
          </a:prstGeom>
        </p:spPr>
      </p:pic>
      <p:pic>
        <p:nvPicPr>
          <p:cNvPr id="12" name="Рисунок 11" descr="4_2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3357562"/>
            <a:ext cx="1078819" cy="1619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-0.07356 L 0.0007 -0.3044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17 -0.06523 L 0.23698 -0.5373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-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94 -0.03401 L -0.15278 -0.29632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-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01 -0.04256 L -0.10903 -0.53573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6454 L 0.01215 -0.3268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15001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Спасибо за внимание</a:t>
            </a:r>
            <a:endParaRPr lang="ru-RU" sz="66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18-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3087442" cy="2054552"/>
          </a:xfrm>
          <a:prstGeom prst="rect">
            <a:avLst/>
          </a:prstGeom>
        </p:spPr>
      </p:pic>
      <p:pic>
        <p:nvPicPr>
          <p:cNvPr id="4" name="Рисунок 3" descr="16-smal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4429132"/>
            <a:ext cx="3190890" cy="2123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751</Words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Познавательная игра  «Промыслы  Тульского края»</vt:lpstr>
      <vt:lpstr>Слайд 2</vt:lpstr>
      <vt:lpstr>Слайд 3</vt:lpstr>
      <vt:lpstr>Слайд 4</vt:lpstr>
      <vt:lpstr>Слайд 5</vt:lpstr>
      <vt:lpstr>Слайд 6</vt:lpstr>
      <vt:lpstr>Слайд 7</vt:lpstr>
      <vt:lpstr>Давайте поиграем!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«Промыслы Тульского края»</dc:title>
  <dc:creator>qwertyuio</dc:creator>
  <cp:lastModifiedBy>qwertyuio</cp:lastModifiedBy>
  <cp:revision>27</cp:revision>
  <dcterms:created xsi:type="dcterms:W3CDTF">2016-11-23T19:51:05Z</dcterms:created>
  <dcterms:modified xsi:type="dcterms:W3CDTF">2016-11-27T13:10:53Z</dcterms:modified>
</cp:coreProperties>
</file>