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224136"/>
          </a:xfrm>
        </p:spPr>
        <p:txBody>
          <a:bodyPr>
            <a:noAutofit/>
          </a:bodyPr>
          <a:lstStyle/>
          <a:p>
            <a:r>
              <a:rPr lang="ru-RU" sz="4000" b="1" i="1" dirty="0">
                <a:ln w="3175" cmpd="sng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 ногу со временем: изучаем ФГОС  ДО»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36304"/>
          </a:xfrm>
        </p:spPr>
        <p:txBody>
          <a:bodyPr>
            <a:normAutofit fontScale="85000" lnSpcReduction="20000"/>
          </a:bodyPr>
          <a:lstStyle/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«ФГОС – ориентир развития системы дошкольного образования РФ. Развивающая предметно-пространственная </a:t>
            </a: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среда»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 </a:t>
            </a:r>
            <a:r>
              <a:rPr lang="ru-RU" sz="28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Зименко</a:t>
            </a: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Т.А.,</a:t>
            </a:r>
          </a:p>
          <a:p>
            <a:pPr lvl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оспитатель высшей квалификационной категории</a:t>
            </a:r>
            <a:endParaRPr lang="ru-RU" sz="28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r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800" dirty="0">
              <a:solidFill>
                <a:srgbClr val="002060"/>
              </a:solidFill>
              <a:latin typeface="Corbe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722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608512"/>
          </a:xfrm>
        </p:spPr>
        <p:txBody>
          <a:bodyPr>
            <a:noAutofit/>
          </a:bodyPr>
          <a:lstStyle/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дистанции позиции при взаимодействии;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активности самостоятельности, творчества;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стабильности – динамичности развивающей среды;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комплексирования и гибкого зонирования;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-принцип сочетания привычных и неординарных элементов в </a:t>
            </a:r>
            <a:r>
              <a:rPr lang="ru-RU" sz="18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эстетическойорганизации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среды);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открытости и закрытости (природе, культуре, Я - образ);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гендерный принцип реализует возможность для девочек и мальчиков проявлять свои склонности в соответствии с общественными нормами;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принцип </a:t>
            </a:r>
            <a:r>
              <a:rPr lang="ru-RU" sz="1800" b="1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эмоциогенности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среды, индивидуальной комфортности и эмоционального благополучия каждого ребёнка и взрослого.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Принципы при формировании предметно-пространственной среды рекомендованные ФГОС:</a:t>
            </a:r>
            <a:b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932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● реализация различных образовательных программ, используемых в образовательном процессе;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● в случае организации инклюзивного образования необходимые для него условия;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● учёт национально-культурных, климатических условий, в которых осуществляется образовательный процесс.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  <a:t>Требования ФГОС к развивающей предметно- развивающей среде</a:t>
            </a:r>
            <a:r>
              <a:rPr lang="ru-RU" sz="3600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  <a:t/>
            </a:r>
            <a:br>
              <a:rPr lang="ru-RU" sz="3600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943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dirty="0">
                <a:solidFill>
                  <a:prstClr val="black"/>
                </a:solidFill>
                <a:latin typeface="Corbel"/>
              </a:rPr>
              <a:t>Организации (группы) должна быть содержательно насыщенной, трансформируемой, полифункциональной, вариативной, доступной и безопасной.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dirty="0">
                <a:solidFill>
                  <a:prstClr val="black"/>
                </a:solidFill>
                <a:latin typeface="Corbel"/>
              </a:rPr>
              <a:t>  </a:t>
            </a:r>
            <a:r>
              <a:rPr lang="ru-RU" b="1" i="1" dirty="0">
                <a:solidFill>
                  <a:prstClr val="black"/>
                </a:solidFill>
                <a:latin typeface="Corbel"/>
              </a:rPr>
              <a:t>Насыщенность среды </a:t>
            </a:r>
            <a:r>
              <a:rPr lang="ru-RU" sz="2400" dirty="0">
                <a:solidFill>
                  <a:prstClr val="black"/>
                </a:solidFill>
                <a:latin typeface="Corbel"/>
              </a:rPr>
              <a:t>должна соответствовать возрастным возможностям   детей и содержанию Программы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Развивающая предметно-пространственная среда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451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dirty="0">
                <a:solidFill>
                  <a:prstClr val="black"/>
                </a:solidFill>
                <a:latin typeface="Corbel"/>
              </a:rPr>
              <a:t>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i="1" dirty="0">
                <a:solidFill>
                  <a:prstClr val="black"/>
                </a:solidFill>
                <a:latin typeface="Corbel"/>
              </a:rPr>
              <a:t>                                  </a:t>
            </a:r>
            <a:r>
              <a:rPr lang="ru-RU" sz="2800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Полифункциональность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dirty="0">
                <a:solidFill>
                  <a:prstClr val="black"/>
                </a:solidFill>
                <a:latin typeface="Corbel"/>
              </a:rPr>
              <a:t>возможность разнообразного использования различных составляющих предметной среды, например детской мебели, матов, мягких модулей, ширм и т. д.; 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Транспортируемость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470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dirty="0">
                <a:solidFill>
                  <a:prstClr val="black"/>
                </a:solidFill>
                <a:latin typeface="Corbel"/>
              </a:rPr>
              <a:t>●   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наличие в Организации (группе)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●     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Вариативность среды предполагает:</a:t>
            </a:r>
            <a:b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256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pPr marL="0" lvl="0" indent="0" algn="ctr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Безопасность</a:t>
            </a:r>
            <a:endParaRPr lang="ru-RU" sz="26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предполагает соответствие всех её элементов требованиям по обеспечению надёжности и безопасности их использования.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Доступность</a:t>
            </a:r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 </a:t>
            </a:r>
            <a:r>
              <a:rPr lang="ru-RU" sz="2400" b="1" dirty="0" err="1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доступность</a:t>
            </a:r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для воспитанников, в том числе детей с ОВЗ и детей-инвалидов, всех помещений Организации, где осуществляется образовательный процесс;</a:t>
            </a:r>
            <a:b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ln w="3175" cmpd="sng"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  свободный доступ воспитанников, в том числе детей с ОВЗ и детей-инвалидов, посещающих Организацию (группу), к играм, игрушкам, материалам, пособиям, обеспечивающим все основные виды детской активности.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363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 defTabSz="457200">
              <a:lnSpc>
                <a:spcPct val="8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3800" b="1" dirty="0">
                <a:solidFill>
                  <a:prstClr val="black"/>
                </a:solidFill>
                <a:latin typeface="Corbel"/>
              </a:rPr>
              <a:t>Информационная – каждый предмет несет определенные сведения об окружающем мире, становится средством передачи социального опыта.</a:t>
            </a:r>
          </a:p>
          <a:p>
            <a:pPr marL="285750" lvl="0" indent="-285750" defTabSz="457200">
              <a:lnSpc>
                <a:spcPct val="8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3800" b="1" dirty="0">
              <a:solidFill>
                <a:prstClr val="black"/>
              </a:solidFill>
              <a:latin typeface="Corbel"/>
            </a:endParaRPr>
          </a:p>
          <a:p>
            <a:pPr marL="0" lvl="0" indent="0" defTabSz="457200">
              <a:lnSpc>
                <a:spcPct val="8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3800" b="1" dirty="0">
                <a:solidFill>
                  <a:prstClr val="black"/>
                </a:solidFill>
                <a:latin typeface="Corbel"/>
              </a:rPr>
              <a:t>Стимулирующая – должна быть мобильной и динамичной. В ее организации педагогу необходимо учитывать «зону ближайшего развития», возрастные, индивидуальные особенности ребенка, его потребности, стремления и способности.</a:t>
            </a:r>
          </a:p>
          <a:p>
            <a:pPr marL="285750" lvl="0" indent="-285750" defTabSz="457200">
              <a:lnSpc>
                <a:spcPct val="8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3800" b="1" dirty="0">
              <a:solidFill>
                <a:prstClr val="black"/>
              </a:solidFill>
              <a:latin typeface="Corbel"/>
            </a:endParaRPr>
          </a:p>
          <a:p>
            <a:pPr marL="0" lvl="0" indent="0" defTabSz="457200">
              <a:lnSpc>
                <a:spcPct val="8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3800" b="1" dirty="0">
                <a:solidFill>
                  <a:prstClr val="black"/>
                </a:solidFill>
                <a:latin typeface="Corbel"/>
              </a:rPr>
              <a:t>Развивающая – сочетание традиционных и новых, необычных компонентов, что обеспечивает преемственность развития деятельности от простых ее форм к более сложным.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3800" b="1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 предметно-пространственной среды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40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Иметь привлекательный вид;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Выступать в роли естественного фона жизни ребенка;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Снимать утомляемость;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Положительно влиять на эмоциональное состояние;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Помогать ребенку индивидуально познавать окружающий мир;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Давать возможность ребенку заниматься самостоятельной деятельностью.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  <a:t>Предметно – развивающая среда в детском саду должна: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306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5"/>
            <a:ext cx="8229600" cy="3888432"/>
          </a:xfrm>
        </p:spPr>
        <p:txBody>
          <a:bodyPr/>
          <a:lstStyle/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Положительное эмоциональное ощущение ребенка в группе;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Отсутствие конфликтов среди детей;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Наличие продуктов детской деятельности;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Динамика развития ребенка;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Невысокий уровень шума.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  <a:t>Показатели оценки развивающей среды: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243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Функция педагога заключается в том, чтобы, используя предметно - развивающую среду и ее средства, помочь ребенку обнаружить в себе и развивать то, что присуще ребенку. Поэтому особое внимание   в детском саду уделяется конструированию среды, в которой происходит  обучение и саморазвитие творческой активности дошкольника.</a:t>
            </a:r>
          </a:p>
          <a:p>
            <a:pPr marL="285750" lvl="0" indent="-285750" defTabSz="457200">
              <a:lnSpc>
                <a:spcPct val="90000"/>
              </a:lnSpc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Corbel"/>
              </a:rPr>
              <a:t>Цель воспитателя: сконструировать многоуровневую </a:t>
            </a:r>
            <a:r>
              <a:rPr lang="ru-RU" sz="2400" b="1" dirty="0" err="1">
                <a:solidFill>
                  <a:prstClr val="black"/>
                </a:solidFill>
                <a:latin typeface="Corbel"/>
              </a:rPr>
              <a:t>многофукциональную</a:t>
            </a:r>
            <a:r>
              <a:rPr lang="ru-RU" sz="2400" b="1" dirty="0">
                <a:solidFill>
                  <a:prstClr val="black"/>
                </a:solidFill>
                <a:latin typeface="Corbel"/>
              </a:rPr>
              <a:t> предметно – развивающую среду для осуществления процесса развития творческой личности воспитанника на каждом из этапов его развития в дошкольном учреждении.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 педагога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64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нормативно-правовые документы ФГОС.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Раскрыть системную направленность ФГОС ДО.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Создание   развивающей предметно-пространственной среды ДОУ.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 </a:t>
            </a:r>
            <a:b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Приобретение профессиональных компетенций педагога в соответствии с требованиями ФГОС</a:t>
            </a:r>
            <a:r>
              <a:rPr lang="ru-RU" sz="2800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899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200" dirty="0">
                <a:solidFill>
                  <a:prstClr val="black"/>
                </a:solidFill>
                <a:latin typeface="Corbel"/>
              </a:rPr>
              <a:t>1. 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200" dirty="0">
                <a:solidFill>
                  <a:prstClr val="black"/>
                </a:solidFill>
                <a:latin typeface="Corbel"/>
              </a:rPr>
              <a:t>2. 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200" dirty="0">
                <a:solidFill>
                  <a:prstClr val="black"/>
                </a:solidFill>
                <a:latin typeface="Corbel"/>
              </a:rPr>
              <a:t>3. Форма и дизайн предметов ориентирована на безопасность и возраст детей.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200" dirty="0">
                <a:solidFill>
                  <a:prstClr val="black"/>
                </a:solidFill>
                <a:latin typeface="Corbel"/>
              </a:rPr>
              <a:t>4. При создании развивающего пространства в групповом помещении необходимо учитывать ведущую роль игровой деятельности.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200" dirty="0">
                <a:solidFill>
                  <a:prstClr val="black"/>
                </a:solidFill>
                <a:latin typeface="Corbel"/>
              </a:rPr>
              <a:t>5. Предметно-развивающая среда группы должна меняться в зависимости от возрастных особенностей детей, периода обучения, образовательной программы.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Создавая предметно-развивающую среду необходимо помнить: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150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97152"/>
            <a:ext cx="8229600" cy="1257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>
                <a:solidFill>
                  <a:schemeClr val="tx1"/>
                </a:solidFill>
                <a:latin typeface="Corbel"/>
                <a:ea typeface="+mj-ea"/>
                <a:cs typeface="+mj-cs"/>
              </a:rPr>
              <a:t>Спасибо за внимание!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marL="285750" lvl="0" indent="-285750" defTabSz="4572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</a:pPr>
            <a:r>
              <a:rPr lang="ru-RU" sz="3600" b="1" i="1" dirty="0">
                <a:solidFill>
                  <a:schemeClr val="tx1"/>
                </a:solidFill>
                <a:latin typeface="Corbel"/>
                <a:ea typeface="+mn-ea"/>
                <a:cs typeface="+mn-cs"/>
              </a:rPr>
              <a:t>Таким образом, развивающая среда – это организованное социокультурное и педагогическое пространство, в рамках которого структурируются несколько взаимосвязанных подпространств, создающих наиболее благоприятные условия для развития и саморазвития каждого включенного в нее субъекта.</a:t>
            </a:r>
            <a:br>
              <a:rPr lang="ru-RU" sz="3600" b="1" i="1" dirty="0">
                <a:solidFill>
                  <a:schemeClr val="tx1"/>
                </a:solidFill>
                <a:latin typeface="Corbel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01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поддержки разнообразия детства;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     полноценного проживания ребёнком всех этапов дошкольного детства, амплификации (обогащения) детского развития;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</a:t>
            </a:r>
            <a:r>
              <a:rPr lang="ru-RU" sz="1800" b="1" dirty="0">
                <a:solidFill>
                  <a:prstClr val="black"/>
                </a:solidFill>
                <a:latin typeface="Corbel"/>
              </a:rPr>
              <a:t>          </a:t>
            </a:r>
            <a:r>
              <a:rPr lang="ru-RU" sz="1800" dirty="0">
                <a:solidFill>
                  <a:prstClr val="black"/>
                </a:solidFill>
                <a:latin typeface="Corbel"/>
              </a:rPr>
              <a:t>создания благоприятной социальной ситуации развития каждого ребёнка в соответствии с его возрастными и индивидуальными особенностями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и   склонностями;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  содействия и сотрудничества детей и взрослых в процессе развития детей и их взаимодействия с людьми, культурой и окружающим миром;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   приобщения детей к социокультурным нормам, традициям семьи, общества и государства;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  формирования познавательных интересов и познавательных действий ребёнка через его включение в различные виды деятельности;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800" dirty="0">
                <a:solidFill>
                  <a:prstClr val="black"/>
                </a:solidFill>
                <a:latin typeface="Corbel"/>
              </a:rPr>
              <a:t>●  учёта этнокультурной и социальной ситуации развития </a:t>
            </a:r>
            <a:r>
              <a:rPr lang="ru-RU" sz="1800" dirty="0" smtClean="0">
                <a:solidFill>
                  <a:prstClr val="black"/>
                </a:solidFill>
                <a:latin typeface="Corbel"/>
              </a:rPr>
              <a:t>детей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 принципы ФГОС ДО:</a:t>
            </a:r>
            <a:r>
              <a:rPr lang="ru-RU" sz="6000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  <a:t/>
            </a:r>
            <a:br>
              <a:rPr lang="ru-RU" sz="6000" dirty="0">
                <a:ln w="3175" cmpd="sng">
                  <a:noFill/>
                </a:ln>
                <a:solidFill>
                  <a:prstClr val="black"/>
                </a:solidFill>
                <a:latin typeface="Corbe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757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Autofit/>
          </a:bodyPr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000" dirty="0">
                <a:solidFill>
                  <a:srgbClr val="CDD0D1">
                    <a:lumMod val="10000"/>
                  </a:srgbClr>
                </a:solidFill>
                <a:latin typeface="Corbel"/>
              </a:rPr>
              <a:t>●      обеспечение государством равенства возможностей для каждого ребёнка в получении качественного дошкольного образования</a:t>
            </a:r>
            <a:r>
              <a:rPr lang="ru-RU" sz="2000" dirty="0" smtClean="0">
                <a:solidFill>
                  <a:srgbClr val="CDD0D1">
                    <a:lumMod val="10000"/>
                  </a:srgbClr>
                </a:solidFill>
                <a:latin typeface="Corbel"/>
              </a:rPr>
              <a:t>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endParaRPr lang="ru-RU" sz="2000" dirty="0">
              <a:solidFill>
                <a:srgbClr val="CDD0D1">
                  <a:lumMod val="10000"/>
                </a:srgbClr>
              </a:solidFill>
              <a:latin typeface="Corbel"/>
            </a:endParaRP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000" dirty="0">
                <a:solidFill>
                  <a:srgbClr val="CDD0D1">
                    <a:lumMod val="10000"/>
                  </a:srgbClr>
                </a:solidFill>
                <a:latin typeface="Corbel"/>
              </a:rPr>
              <a:t>●</a:t>
            </a:r>
            <a:r>
              <a:rPr lang="ru-RU" sz="2000" b="1" dirty="0">
                <a:solidFill>
                  <a:srgbClr val="CDD0D1">
                    <a:lumMod val="10000"/>
                  </a:srgbClr>
                </a:solidFill>
                <a:latin typeface="Corbel"/>
              </a:rPr>
              <a:t> </a:t>
            </a:r>
            <a:r>
              <a:rPr lang="ru-RU" sz="2000" dirty="0">
                <a:solidFill>
                  <a:srgbClr val="CDD0D1">
                    <a:lumMod val="10000"/>
                  </a:srgbClr>
                </a:solidFill>
                <a:latin typeface="Corbel"/>
              </a:rPr>
              <a:t>обеспечение 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000" dirty="0">
                <a:solidFill>
                  <a:srgbClr val="CDD0D1">
                    <a:lumMod val="10000"/>
                  </a:srgbClr>
                </a:solidFill>
                <a:latin typeface="Corbel"/>
              </a:rPr>
              <a:t> 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000" dirty="0">
                <a:solidFill>
                  <a:srgbClr val="CDD0D1">
                    <a:lumMod val="10000"/>
                  </a:srgbClr>
                </a:solidFill>
                <a:latin typeface="Corbel"/>
              </a:rPr>
              <a:t>●       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871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lvl="0" indent="0" algn="just" defTabSz="457200">
              <a:lnSpc>
                <a:spcPct val="110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охранять и укреплять  физическое 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психическое здоровье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детей (в том числе их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эмоциональное благополучие);</a:t>
            </a:r>
            <a:endParaRPr lang="ru-RU" sz="2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 defTabSz="457200">
              <a:lnSpc>
                <a:spcPct val="110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2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0" algn="just" defTabSz="457200">
              <a:lnSpc>
                <a:spcPct val="110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●        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сохранение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поддержка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индивидуальности ребёнка, развития индивидуальных способностей и творческого потенциала каждого ребёнка как субъекта отношений с людьми, миром и самим собой;</a:t>
            </a:r>
            <a:endParaRPr lang="ru-RU" sz="2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 defTabSz="457200">
              <a:lnSpc>
                <a:spcPct val="110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2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lvl="0" indent="0" algn="just" defTabSz="457200">
              <a:lnSpc>
                <a:spcPct val="110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● 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формирование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общей культуры воспитанников,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развитие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их нравственных, интеллектуальных, физических, эстетических качеств, инициативности, самостоятельности и ответственности,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формирование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предпосылок учебной деятельности;</a:t>
            </a:r>
            <a:endParaRPr lang="ru-RU" sz="22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58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0" algn="just" defTabSz="457200">
              <a:lnSpc>
                <a:spcPct val="107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социально‑коммуникативное развитие;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0" algn="just" defTabSz="457200">
              <a:lnSpc>
                <a:spcPct val="107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 познавательное развитие;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0" algn="just" defTabSz="457200">
              <a:lnSpc>
                <a:spcPct val="107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 речевое развитие;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0" algn="just" defTabSz="457200">
              <a:lnSpc>
                <a:spcPct val="107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 художественно‑эстетическое развитие;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0" algn="just" defTabSz="457200">
              <a:lnSpc>
                <a:spcPct val="107000"/>
              </a:lnSpc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● физическое развитие.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 области: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57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  1       Предметно-пространственная развивающая образовательная среда;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  </a:t>
            </a:r>
            <a:r>
              <a:rPr lang="ru-RU" sz="2800" b="1" dirty="0" smtClean="0">
                <a:solidFill>
                  <a:prstClr val="black"/>
                </a:solidFill>
                <a:latin typeface="Corbel"/>
              </a:rPr>
              <a:t>2</a:t>
            </a:r>
            <a:r>
              <a:rPr lang="ru-RU" sz="2800" b="1" dirty="0">
                <a:solidFill>
                  <a:prstClr val="black"/>
                </a:solidFill>
                <a:latin typeface="Corbel"/>
              </a:rPr>
              <a:t>    Характер взаимодействия со взрослыми;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  </a:t>
            </a:r>
            <a:r>
              <a:rPr lang="ru-RU" sz="2800" b="1" dirty="0" smtClean="0">
                <a:solidFill>
                  <a:prstClr val="black"/>
                </a:solidFill>
                <a:latin typeface="Corbel"/>
              </a:rPr>
              <a:t>3</a:t>
            </a:r>
            <a:r>
              <a:rPr lang="ru-RU" sz="2800" b="1" dirty="0">
                <a:solidFill>
                  <a:prstClr val="black"/>
                </a:solidFill>
                <a:latin typeface="Corbel"/>
              </a:rPr>
              <a:t>   Характер взаимодействия с другими детьми;</a:t>
            </a:r>
          </a:p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dirty="0">
                <a:solidFill>
                  <a:prstClr val="black"/>
                </a:solidFill>
                <a:latin typeface="Corbel"/>
              </a:rPr>
              <a:t>  </a:t>
            </a:r>
            <a:r>
              <a:rPr lang="ru-RU" sz="2800" b="1" dirty="0" smtClean="0">
                <a:solidFill>
                  <a:prstClr val="black"/>
                </a:solidFill>
                <a:latin typeface="Corbel"/>
              </a:rPr>
              <a:t>4</a:t>
            </a:r>
            <a:r>
              <a:rPr lang="ru-RU" sz="2800" b="1" dirty="0">
                <a:solidFill>
                  <a:prstClr val="black"/>
                </a:solidFill>
                <a:latin typeface="Corbel"/>
              </a:rPr>
              <a:t>   Система отношений ребенка к миру, к другим людям, к самому себе.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Аспекты социальной ситуации развития ребенка дошкольного возраста:</a:t>
            </a:r>
            <a:b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885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600" dirty="0">
                <a:solidFill>
                  <a:prstClr val="black"/>
                </a:solidFill>
                <a:latin typeface="Corbel"/>
              </a:rPr>
              <a:t>«</a:t>
            </a:r>
            <a:r>
              <a:rPr lang="ru-RU" sz="2600" b="1" dirty="0">
                <a:solidFill>
                  <a:prstClr val="black"/>
                </a:solidFill>
                <a:latin typeface="Corbel"/>
              </a:rPr>
              <a:t>система материальных объектов деятельности ребенка, функционально моделирующая содержание его духовного и физического развития»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600" b="1" dirty="0">
                <a:solidFill>
                  <a:prstClr val="black"/>
                </a:solidFill>
                <a:latin typeface="Corbel"/>
              </a:rPr>
              <a:t>                                                                                  (С. Л. Новоселова).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600" b="1" dirty="0">
              <a:solidFill>
                <a:prstClr val="black"/>
              </a:solidFill>
              <a:latin typeface="Corbel"/>
            </a:endParaRPr>
          </a:p>
          <a:p>
            <a:pPr marL="285750" lvl="2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r>
              <a:rPr lang="ru-RU" sz="2600" b="1" dirty="0">
                <a:solidFill>
                  <a:prstClr val="black"/>
                </a:solidFill>
                <a:latin typeface="Corbel"/>
              </a:rPr>
              <a:t>В </a:t>
            </a:r>
            <a:r>
              <a:rPr lang="ru-RU" sz="2600" b="1" i="1" dirty="0">
                <a:solidFill>
                  <a:prstClr val="black"/>
                </a:solidFill>
                <a:latin typeface="Corbel"/>
              </a:rPr>
              <a:t>дошкольной педагогике</a:t>
            </a:r>
            <a:r>
              <a:rPr lang="ru-RU" sz="2600" b="1" dirty="0">
                <a:solidFill>
                  <a:prstClr val="black"/>
                </a:solidFill>
                <a:latin typeface="Corbel"/>
              </a:rPr>
              <a:t> под термином </a:t>
            </a:r>
            <a:r>
              <a:rPr lang="ru-RU" sz="2600" b="1" i="1" dirty="0">
                <a:solidFill>
                  <a:prstClr val="black"/>
                </a:solidFill>
                <a:latin typeface="Corbel"/>
              </a:rPr>
              <a:t>«развивающая среда»</a:t>
            </a:r>
            <a:r>
              <a:rPr lang="ru-RU" sz="2600" b="1" dirty="0">
                <a:solidFill>
                  <a:prstClr val="black"/>
                </a:solidFill>
                <a:latin typeface="Corbel"/>
              </a:rPr>
              <a:t> понимается «комплекс материально-технических, санитарно-гигиенических, эргономических, эстетических, психолого-педагогических условий, обеспечивающих организацию жизни детей и взрослых».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 предметно-развивающая среда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39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None/>
            </a:pPr>
            <a:r>
              <a:rPr lang="ru-RU" sz="2800" b="1" i="1" dirty="0">
                <a:solidFill>
                  <a:prstClr val="black"/>
                </a:solidFill>
                <a:latin typeface="Corbel"/>
              </a:rPr>
              <a:t>Цель создания развивающей среды</a:t>
            </a:r>
            <a:r>
              <a:rPr lang="ru-RU" sz="2800" b="1" dirty="0">
                <a:solidFill>
                  <a:prstClr val="black"/>
                </a:solidFill>
                <a:latin typeface="Corbel"/>
              </a:rPr>
              <a:t> в дошкольном образовательном учреждении — </a:t>
            </a:r>
            <a:r>
              <a:rPr lang="ru-RU" sz="2800" b="1" i="1" dirty="0">
                <a:solidFill>
                  <a:prstClr val="black"/>
                </a:solidFill>
                <a:latin typeface="Corbel"/>
              </a:rPr>
              <a:t>обеспечение жизненно важных потребностей формирующейся личности: витальных, социальных, духовных. </a:t>
            </a:r>
            <a:r>
              <a:rPr lang="ru-RU" sz="2800" b="1" dirty="0">
                <a:solidFill>
                  <a:prstClr val="black"/>
                </a:solidFill>
                <a:latin typeface="Corbel"/>
              </a:rPr>
              <a:t>Развивающая среда выступает в роли стимулятора, движущей силы в целостном процессе становления личности ребенка, она обогащает личностное развитие.</a:t>
            </a:r>
          </a:p>
          <a:p>
            <a:pPr marL="285750" lvl="0" indent="-285750" defTabSz="457200"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  <a:buFont typeface="Arial"/>
              <a:buChar char="•"/>
            </a:pPr>
            <a:endParaRPr lang="ru-RU" sz="24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ln w="3175" cmpd="sng">
                  <a:noFill/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создания развивающей среды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067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</TotalTime>
  <Words>795</Words>
  <Application>Microsoft Office PowerPoint</Application>
  <PresentationFormat>Экран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«В ногу со временем: изучаем ФГОС  ДО»</vt:lpstr>
      <vt:lpstr>Цель:  Приобретение профессиональных компетенций педагога в соответствии с требованиями ФГОС </vt:lpstr>
      <vt:lpstr>Основные принципы ФГОС ДО: </vt:lpstr>
      <vt:lpstr>Цели:</vt:lpstr>
      <vt:lpstr>Задачи:</vt:lpstr>
      <vt:lpstr>Образовательные области:</vt:lpstr>
      <vt:lpstr>Аспекты социальной ситуации развития ребенка дошкольного возраста: </vt:lpstr>
      <vt:lpstr>Понятие предметно-развивающая среда</vt:lpstr>
      <vt:lpstr>Цель создания развивающей среды</vt:lpstr>
      <vt:lpstr>Принципы при формировании предметно-пространственной среды рекомендованные ФГОС: </vt:lpstr>
      <vt:lpstr>Требования ФГОС к развивающей предметно- развивающей среде </vt:lpstr>
      <vt:lpstr>Развивающая предметно-пространственная среда </vt:lpstr>
      <vt:lpstr>Транспортируемость </vt:lpstr>
      <vt:lpstr> Вариативность среды предполагает: </vt:lpstr>
      <vt:lpstr> Доступность    доступность для воспитанников, в том числе детей с ОВЗ и детей-инвалидов, всех помещений Организации, где осуществляется образовательный процесс;    свободный доступ воспитанников, в том числе детей с ОВЗ и детей-инвалидов, посещающих Организацию (группу), к играм, игрушкам, материалам, пособиям, обеспечивающим все основные виды детской активности.</vt:lpstr>
      <vt:lpstr>Функции предметно-пространственной среды</vt:lpstr>
      <vt:lpstr>Предметно – развивающая среда в детском саду должна:</vt:lpstr>
      <vt:lpstr>Показатели оценки развивающей среды:</vt:lpstr>
      <vt:lpstr>Функции педагога</vt:lpstr>
      <vt:lpstr>Создавая предметно-развивающую среду необходимо помнить:</vt:lpstr>
      <vt:lpstr>Таким образом, развивающая среда – это организованное социокультурное и педагогическое пространство, в рамках которого структурируются несколько взаимосвязанных подпространств, создающих наиболее благоприятные условия для развития и саморазвития каждого включенного в нее субъекта.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ногу со временем: изучаем ФГОС  ДО»</dc:title>
  <dc:creator>User7</dc:creator>
  <cp:lastModifiedBy>User7</cp:lastModifiedBy>
  <cp:revision>4</cp:revision>
  <dcterms:created xsi:type="dcterms:W3CDTF">2014-04-27T15:19:36Z</dcterms:created>
  <dcterms:modified xsi:type="dcterms:W3CDTF">2016-11-27T11:06:48Z</dcterms:modified>
</cp:coreProperties>
</file>