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46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E85E8A6-AF9A-45B1-9B66-F84B054F42A0}" type="datetimeFigureOut">
              <a:rPr lang="ru-RU" smtClean="0"/>
              <a:t>18.11.2014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635B73F-0FAB-4506-B476-CE10F0B6462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5E8A6-AF9A-45B1-9B66-F84B054F42A0}" type="datetimeFigureOut">
              <a:rPr lang="ru-RU" smtClean="0"/>
              <a:t>18.11.2014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5B73F-0FAB-4506-B476-CE10F0B646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5E8A6-AF9A-45B1-9B66-F84B054F42A0}" type="datetimeFigureOut">
              <a:rPr lang="ru-RU" smtClean="0"/>
              <a:t>18.11.2014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5B73F-0FAB-4506-B476-CE10F0B646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E85E8A6-AF9A-45B1-9B66-F84B054F42A0}" type="datetimeFigureOut">
              <a:rPr lang="ru-RU" smtClean="0"/>
              <a:t>18.11.2014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635B73F-0FAB-4506-B476-CE10F0B6462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E85E8A6-AF9A-45B1-9B66-F84B054F42A0}" type="datetimeFigureOut">
              <a:rPr lang="ru-RU" smtClean="0"/>
              <a:t>18.11.2014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635B73F-0FAB-4506-B476-CE10F0B6462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5E8A6-AF9A-45B1-9B66-F84B054F42A0}" type="datetimeFigureOut">
              <a:rPr lang="ru-RU" smtClean="0"/>
              <a:t>18.11.2014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5B73F-0FAB-4506-B476-CE10F0B6462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5E8A6-AF9A-45B1-9B66-F84B054F42A0}" type="datetimeFigureOut">
              <a:rPr lang="ru-RU" smtClean="0"/>
              <a:t>18.11.2014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5B73F-0FAB-4506-B476-CE10F0B64622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85E8A6-AF9A-45B1-9B66-F84B054F42A0}" type="datetimeFigureOut">
              <a:rPr lang="ru-RU" smtClean="0"/>
              <a:t>18.11.2014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635B73F-0FAB-4506-B476-CE10F0B6462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5E8A6-AF9A-45B1-9B66-F84B054F42A0}" type="datetimeFigureOut">
              <a:rPr lang="ru-RU" smtClean="0"/>
              <a:t>18.11.2014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5B73F-0FAB-4506-B476-CE10F0B646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E85E8A6-AF9A-45B1-9B66-F84B054F42A0}" type="datetimeFigureOut">
              <a:rPr lang="ru-RU" smtClean="0"/>
              <a:t>18.11.2014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635B73F-0FAB-4506-B476-CE10F0B64622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85E8A6-AF9A-45B1-9B66-F84B054F42A0}" type="datetimeFigureOut">
              <a:rPr lang="ru-RU" smtClean="0"/>
              <a:t>18.11.2014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635B73F-0FAB-4506-B476-CE10F0B64622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E85E8A6-AF9A-45B1-9B66-F84B054F42A0}" type="datetimeFigureOut">
              <a:rPr lang="ru-RU" smtClean="0"/>
              <a:t>18.11.2014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635B73F-0FAB-4506-B476-CE10F0B6462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620688"/>
            <a:ext cx="6172200" cy="2592288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rgbClr val="00B050"/>
                </a:solidFill>
              </a:rPr>
              <a:t>Решение задач по теме: </a:t>
            </a:r>
            <a:br>
              <a:rPr lang="ru-RU" sz="4400" dirty="0" smtClean="0">
                <a:solidFill>
                  <a:srgbClr val="00B050"/>
                </a:solidFill>
              </a:rPr>
            </a:br>
            <a:r>
              <a:rPr lang="ru-RU" sz="4400" dirty="0" smtClean="0">
                <a:solidFill>
                  <a:srgbClr val="FF0000"/>
                </a:solidFill>
              </a:rPr>
              <a:t>«Площади фигур»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Урок математики в 8 классе</a:t>
            </a:r>
            <a:endParaRPr lang="ru-RU" sz="2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Закрепление изученной формулы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B050"/>
                </a:solidFill>
              </a:rPr>
              <a:t>Решить </a:t>
            </a:r>
            <a:r>
              <a:rPr lang="ru-RU" sz="3200" b="1" dirty="0" smtClean="0">
                <a:solidFill>
                  <a:srgbClr val="00B050"/>
                </a:solidFill>
              </a:rPr>
              <a:t>задачу: </a:t>
            </a:r>
            <a:endParaRPr lang="ru-RU" sz="3200" b="1" dirty="0" smtClean="0">
              <a:solidFill>
                <a:srgbClr val="00B050"/>
              </a:solidFill>
            </a:endParaRPr>
          </a:p>
          <a:p>
            <a:r>
              <a:rPr lang="ru-RU" sz="3200" b="1" dirty="0" smtClean="0">
                <a:solidFill>
                  <a:srgbClr val="00B050"/>
                </a:solidFill>
              </a:rPr>
              <a:t>«В </a:t>
            </a:r>
            <a:r>
              <a:rPr lang="ru-RU" sz="3200" b="1" dirty="0" smtClean="0">
                <a:solidFill>
                  <a:srgbClr val="00B050"/>
                </a:solidFill>
              </a:rPr>
              <a:t>четырехугольнике, с взаимно перпендикулярными диагоналями, одна диагональ больше другой в 2 раза, а площадь равна 36см</a:t>
            </a:r>
            <a:r>
              <a:rPr lang="ru-RU" sz="3200" b="1" baseline="30000" dirty="0" smtClean="0">
                <a:solidFill>
                  <a:srgbClr val="00B050"/>
                </a:solidFill>
              </a:rPr>
              <a:t>2</a:t>
            </a:r>
            <a:r>
              <a:rPr lang="ru-RU" sz="3200" b="1" dirty="0" smtClean="0">
                <a:solidFill>
                  <a:srgbClr val="00B050"/>
                </a:solidFill>
              </a:rPr>
              <a:t>. Найдите диагонали </a:t>
            </a:r>
            <a:r>
              <a:rPr lang="ru-RU" sz="3200" b="1" dirty="0" smtClean="0">
                <a:solidFill>
                  <a:srgbClr val="00B050"/>
                </a:solidFill>
              </a:rPr>
              <a:t>четырехугольника»</a:t>
            </a:r>
            <a:endParaRPr lang="ru-RU" sz="32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Рефлексия. Итоги урока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- </a:t>
            </a:r>
            <a:r>
              <a:rPr lang="ru-RU" sz="3200" b="1" dirty="0" smtClean="0">
                <a:solidFill>
                  <a:srgbClr val="00B050"/>
                </a:solidFill>
              </a:rPr>
              <a:t>Чем сегодня занимались на уроке?</a:t>
            </a:r>
          </a:p>
          <a:p>
            <a:r>
              <a:rPr lang="ru-RU" sz="3200" b="1" dirty="0" smtClean="0">
                <a:solidFill>
                  <a:srgbClr val="00B050"/>
                </a:solidFill>
              </a:rPr>
              <a:t>- Что нового узнали?</a:t>
            </a:r>
          </a:p>
          <a:p>
            <a:r>
              <a:rPr lang="ru-RU" sz="3200" b="1" dirty="0" smtClean="0">
                <a:solidFill>
                  <a:srgbClr val="00B050"/>
                </a:solidFill>
              </a:rPr>
              <a:t>- Какие задания вызвали затруднения?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Домашнее задание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2800" u="sng" dirty="0" smtClean="0">
                <a:solidFill>
                  <a:srgbClr val="00B050"/>
                </a:solidFill>
              </a:rPr>
              <a:t>1 уровень </a:t>
            </a:r>
            <a:r>
              <a:rPr lang="ru-RU" sz="2800" dirty="0" smtClean="0">
                <a:solidFill>
                  <a:srgbClr val="00B050"/>
                </a:solidFill>
              </a:rPr>
              <a:t>– практическая работа</a:t>
            </a:r>
          </a:p>
          <a:p>
            <a:r>
              <a:rPr lang="ru-RU" sz="2800" dirty="0" smtClean="0">
                <a:solidFill>
                  <a:srgbClr val="00B050"/>
                </a:solidFill>
              </a:rPr>
              <a:t>Начертить квадрат, прямоугольник, параллелограмм, ромб, треугольник, прямоугольный треугольник, трапецию. Произвести необходимые измерения, записать их и вычислить площади полученных фигур.</a:t>
            </a:r>
          </a:p>
          <a:p>
            <a:r>
              <a:rPr lang="ru-RU" sz="2800" u="sng" dirty="0" smtClean="0">
                <a:solidFill>
                  <a:srgbClr val="00B050"/>
                </a:solidFill>
              </a:rPr>
              <a:t> 2 уровень -</a:t>
            </a:r>
            <a:r>
              <a:rPr lang="ru-RU" sz="2800" dirty="0" smtClean="0">
                <a:solidFill>
                  <a:srgbClr val="00B050"/>
                </a:solidFill>
              </a:rPr>
              <a:t> решить № 480а,б). 481-</a:t>
            </a:r>
            <a:endParaRPr lang="ru-RU" sz="28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</a:rPr>
              <a:t>«Вы талантливые дети! Когда-нибудь вы сами приятно поразитесь, какие вы умные, как много  хорошего умеете, если будете постоянно работать над собой, ставить новые цели и стремиться к их достижению...»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00B050"/>
                </a:solidFill>
              </a:rPr>
              <a:t>Ж.Ж.Руссо (1712-1778гг.)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4000" b="1" i="1" dirty="0" smtClean="0">
                <a:solidFill>
                  <a:srgbClr val="FF0000"/>
                </a:solidFill>
              </a:rPr>
              <a:t>«Сегодня на уроке я хочу узнать…»</a:t>
            </a:r>
            <a:endParaRPr lang="ru-RU" sz="4000" b="1" dirty="0" smtClean="0">
              <a:solidFill>
                <a:srgbClr val="FF0000"/>
              </a:solidFill>
            </a:endParaRPr>
          </a:p>
          <a:p>
            <a:r>
              <a:rPr lang="ru-RU" sz="4000" b="1" i="1" dirty="0" smtClean="0">
                <a:solidFill>
                  <a:srgbClr val="FF0000"/>
                </a:solidFill>
              </a:rPr>
              <a:t>«Мне хотелось бы научиться…»</a:t>
            </a:r>
            <a:endParaRPr lang="ru-RU" sz="4000" b="1" dirty="0" smtClean="0">
              <a:solidFill>
                <a:srgbClr val="FF0000"/>
              </a:solidFill>
            </a:endParaRPr>
          </a:p>
          <a:p>
            <a:r>
              <a:rPr lang="ru-RU" sz="4000" b="1" i="1" dirty="0" smtClean="0">
                <a:solidFill>
                  <a:srgbClr val="FF0000"/>
                </a:solidFill>
              </a:rPr>
              <a:t>«Мне хочется и дальше учиться…»</a:t>
            </a:r>
            <a:endParaRPr lang="ru-RU" sz="4000" b="1" dirty="0" smtClean="0">
              <a:solidFill>
                <a:srgbClr val="FF0000"/>
              </a:solidFill>
            </a:endParaRPr>
          </a:p>
          <a:p>
            <a:r>
              <a:rPr lang="ru-RU" sz="4000" b="1" dirty="0" smtClean="0">
                <a:solidFill>
                  <a:srgbClr val="FF0000"/>
                </a:solidFill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>
                <a:solidFill>
                  <a:srgbClr val="FF0000"/>
                </a:solidFill>
              </a:rPr>
              <a:t>Устные упражнения для повторения.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ВЕРНО ЛИ, что:</a:t>
            </a:r>
          </a:p>
          <a:p>
            <a:r>
              <a:rPr lang="ru-RU" b="1" u="sng" dirty="0" smtClean="0">
                <a:solidFill>
                  <a:srgbClr val="00B050"/>
                </a:solidFill>
              </a:rPr>
              <a:t>Задача 1.</a:t>
            </a:r>
            <a:r>
              <a:rPr lang="ru-RU" b="1" dirty="0" smtClean="0">
                <a:solidFill>
                  <a:srgbClr val="00B050"/>
                </a:solidFill>
              </a:rPr>
              <a:t>Дан прямоугольник со сторонами </a:t>
            </a:r>
            <a:endParaRPr lang="ru-RU" b="1" dirty="0" smtClean="0">
              <a:solidFill>
                <a:srgbClr val="00B050"/>
              </a:solidFill>
            </a:endParaRPr>
          </a:p>
          <a:p>
            <a:r>
              <a:rPr lang="ru-RU" b="1" dirty="0" smtClean="0">
                <a:solidFill>
                  <a:srgbClr val="00B050"/>
                </a:solidFill>
              </a:rPr>
              <a:t>8 </a:t>
            </a:r>
            <a:r>
              <a:rPr lang="ru-RU" b="1" dirty="0" smtClean="0">
                <a:solidFill>
                  <a:srgbClr val="00B050"/>
                </a:solidFill>
              </a:rPr>
              <a:t>и 3.</a:t>
            </a:r>
          </a:p>
          <a:p>
            <a:r>
              <a:rPr lang="ru-RU" b="1" dirty="0" smtClean="0">
                <a:solidFill>
                  <a:srgbClr val="00B050"/>
                </a:solidFill>
              </a:rPr>
              <a:t>              Верно ли, что: </a:t>
            </a:r>
            <a:r>
              <a:rPr lang="en-US" b="1" dirty="0" smtClean="0">
                <a:solidFill>
                  <a:srgbClr val="00B050"/>
                </a:solidFill>
              </a:rPr>
              <a:t>S</a:t>
            </a:r>
            <a:r>
              <a:rPr lang="ru-RU" b="1" dirty="0" smtClean="0">
                <a:solidFill>
                  <a:srgbClr val="00B050"/>
                </a:solidFill>
              </a:rPr>
              <a:t> = 2 ( а + в ) =2 ( 8 + 3 )  =2 ∙11= </a:t>
            </a:r>
            <a:r>
              <a:rPr lang="ru-RU" b="1" dirty="0" smtClean="0">
                <a:solidFill>
                  <a:srgbClr val="00B050"/>
                </a:solidFill>
              </a:rPr>
              <a:t>22 ?</a:t>
            </a:r>
            <a:endParaRPr lang="ru-RU" b="1" dirty="0" smtClean="0">
              <a:solidFill>
                <a:srgbClr val="00B050"/>
              </a:solidFill>
            </a:endParaRPr>
          </a:p>
          <a:p>
            <a:r>
              <a:rPr lang="ru-RU" b="1" u="sng" dirty="0" smtClean="0">
                <a:solidFill>
                  <a:srgbClr val="00B050"/>
                </a:solidFill>
              </a:rPr>
              <a:t>Задача 2</a:t>
            </a:r>
            <a:r>
              <a:rPr lang="ru-RU" b="1" dirty="0" smtClean="0">
                <a:solidFill>
                  <a:srgbClr val="00B050"/>
                </a:solidFill>
              </a:rPr>
              <a:t>.  Дан параллелограмм.</a:t>
            </a:r>
          </a:p>
          <a:p>
            <a:r>
              <a:rPr lang="ru-RU" b="1" dirty="0" smtClean="0">
                <a:solidFill>
                  <a:srgbClr val="00B050"/>
                </a:solidFill>
              </a:rPr>
              <a:t>             </a:t>
            </a:r>
            <a:r>
              <a:rPr lang="en-US" b="1" dirty="0" smtClean="0">
                <a:solidFill>
                  <a:srgbClr val="00B050"/>
                </a:solidFill>
              </a:rPr>
              <a:t>a</a:t>
            </a:r>
            <a:r>
              <a:rPr lang="ru-RU" b="1" dirty="0" smtClean="0">
                <a:solidFill>
                  <a:srgbClr val="00B050"/>
                </a:solidFill>
              </a:rPr>
              <a:t> = 12,  </a:t>
            </a:r>
            <a:r>
              <a:rPr lang="en-US" b="1" dirty="0" smtClean="0">
                <a:solidFill>
                  <a:srgbClr val="00B050"/>
                </a:solidFill>
              </a:rPr>
              <a:t>h</a:t>
            </a:r>
            <a:r>
              <a:rPr lang="en-US" b="1" baseline="-25000" dirty="0" smtClean="0">
                <a:solidFill>
                  <a:srgbClr val="00B050"/>
                </a:solidFill>
              </a:rPr>
              <a:t>a</a:t>
            </a:r>
            <a:r>
              <a:rPr lang="ru-RU" b="1" dirty="0" smtClean="0">
                <a:solidFill>
                  <a:srgbClr val="00B050"/>
                </a:solidFill>
              </a:rPr>
              <a:t> = 3, </a:t>
            </a:r>
            <a:r>
              <a:rPr lang="en-US" b="1" dirty="0" smtClean="0">
                <a:solidFill>
                  <a:srgbClr val="00B050"/>
                </a:solidFill>
              </a:rPr>
              <a:t>b</a:t>
            </a:r>
            <a:r>
              <a:rPr lang="ru-RU" b="1" dirty="0" smtClean="0">
                <a:solidFill>
                  <a:srgbClr val="00B050"/>
                </a:solidFill>
              </a:rPr>
              <a:t> = 4, </a:t>
            </a:r>
            <a:r>
              <a:rPr lang="en-US" b="1" dirty="0" err="1" smtClean="0">
                <a:solidFill>
                  <a:srgbClr val="00B050"/>
                </a:solidFill>
              </a:rPr>
              <a:t>h</a:t>
            </a:r>
            <a:r>
              <a:rPr lang="en-US" b="1" baseline="-25000" dirty="0" err="1" smtClean="0">
                <a:solidFill>
                  <a:srgbClr val="00B050"/>
                </a:solidFill>
              </a:rPr>
              <a:t>b</a:t>
            </a:r>
            <a:r>
              <a:rPr lang="ru-RU" b="1" dirty="0" smtClean="0">
                <a:solidFill>
                  <a:srgbClr val="00B050"/>
                </a:solidFill>
              </a:rPr>
              <a:t> = 9.</a:t>
            </a:r>
          </a:p>
          <a:p>
            <a:r>
              <a:rPr lang="ru-RU" b="1" dirty="0" smtClean="0">
                <a:solidFill>
                  <a:srgbClr val="00B050"/>
                </a:solidFill>
              </a:rPr>
              <a:t>             Верно ли, что: </a:t>
            </a:r>
            <a:r>
              <a:rPr lang="en-US" b="1" dirty="0" smtClean="0">
                <a:solidFill>
                  <a:srgbClr val="00B050"/>
                </a:solidFill>
              </a:rPr>
              <a:t>S</a:t>
            </a:r>
            <a:r>
              <a:rPr lang="ru-RU" b="1" dirty="0" smtClean="0">
                <a:solidFill>
                  <a:srgbClr val="00B050"/>
                </a:solidFill>
              </a:rPr>
              <a:t> = </a:t>
            </a:r>
            <a:r>
              <a:rPr lang="en-US" b="1" dirty="0" smtClean="0">
                <a:solidFill>
                  <a:srgbClr val="00B050"/>
                </a:solidFill>
              </a:rPr>
              <a:t>a b</a:t>
            </a:r>
            <a:r>
              <a:rPr lang="ru-RU" b="1" dirty="0" smtClean="0">
                <a:solidFill>
                  <a:srgbClr val="00B050"/>
                </a:solidFill>
              </a:rPr>
              <a:t> =12∙ 4 = </a:t>
            </a:r>
            <a:r>
              <a:rPr lang="ru-RU" b="1" dirty="0" smtClean="0">
                <a:solidFill>
                  <a:srgbClr val="00B050"/>
                </a:solidFill>
              </a:rPr>
              <a:t>48 ?</a:t>
            </a:r>
            <a:endParaRPr lang="ru-RU" b="1" dirty="0" smtClean="0">
              <a:solidFill>
                <a:srgbClr val="00B050"/>
              </a:solidFill>
            </a:endParaRPr>
          </a:p>
          <a:p>
            <a:r>
              <a:rPr lang="ru-RU" b="1" u="sng" dirty="0" smtClean="0">
                <a:solidFill>
                  <a:srgbClr val="00B050"/>
                </a:solidFill>
              </a:rPr>
              <a:t>Задача 3</a:t>
            </a:r>
            <a:r>
              <a:rPr lang="ru-RU" b="1" dirty="0" smtClean="0">
                <a:solidFill>
                  <a:srgbClr val="00B050"/>
                </a:solidFill>
              </a:rPr>
              <a:t>. Дан квадрат. </a:t>
            </a:r>
            <a:r>
              <a:rPr lang="en-US" b="1" dirty="0" smtClean="0">
                <a:solidFill>
                  <a:srgbClr val="00B050"/>
                </a:solidFill>
              </a:rPr>
              <a:t>S</a:t>
            </a:r>
            <a:r>
              <a:rPr lang="ru-RU" b="1" dirty="0" smtClean="0">
                <a:solidFill>
                  <a:srgbClr val="00B050"/>
                </a:solidFill>
              </a:rPr>
              <a:t> = 10. </a:t>
            </a:r>
          </a:p>
          <a:p>
            <a:r>
              <a:rPr lang="ru-RU" b="1" dirty="0" smtClean="0">
                <a:solidFill>
                  <a:srgbClr val="00B050"/>
                </a:solidFill>
              </a:rPr>
              <a:t>             Верно ли, что: а =</a:t>
            </a:r>
            <a:r>
              <a:rPr lang="ru-RU" b="1" dirty="0" smtClean="0">
                <a:solidFill>
                  <a:srgbClr val="00B050"/>
                </a:solidFill>
              </a:rPr>
              <a:t>5 ?</a:t>
            </a:r>
            <a:endParaRPr lang="ru-RU" b="1" dirty="0" smtClean="0">
              <a:solidFill>
                <a:srgbClr val="00B05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Ответы к математическому диктанту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u="sng" dirty="0" smtClean="0">
                <a:solidFill>
                  <a:srgbClr val="FF0000"/>
                </a:solidFill>
              </a:rPr>
              <a:t>1 вариант</a:t>
            </a:r>
          </a:p>
          <a:p>
            <a:r>
              <a:rPr lang="ru-RU" sz="3600" b="1" dirty="0" smtClean="0">
                <a:solidFill>
                  <a:srgbClr val="00B050"/>
                </a:solidFill>
              </a:rPr>
              <a:t>1.    5 </a:t>
            </a:r>
          </a:p>
          <a:p>
            <a:r>
              <a:rPr lang="ru-RU" sz="3600" b="1" dirty="0" smtClean="0">
                <a:solidFill>
                  <a:srgbClr val="00B050"/>
                </a:solidFill>
              </a:rPr>
              <a:t>2.    2</a:t>
            </a:r>
          </a:p>
          <a:p>
            <a:r>
              <a:rPr lang="ru-RU" sz="3600" b="1" dirty="0" smtClean="0">
                <a:solidFill>
                  <a:srgbClr val="00B050"/>
                </a:solidFill>
              </a:rPr>
              <a:t>3.    36</a:t>
            </a:r>
          </a:p>
          <a:p>
            <a:r>
              <a:rPr lang="ru-RU" sz="3600" b="1" dirty="0" smtClean="0">
                <a:solidFill>
                  <a:srgbClr val="00B050"/>
                </a:solidFill>
              </a:rPr>
              <a:t>4.    2,5</a:t>
            </a:r>
          </a:p>
          <a:p>
            <a:r>
              <a:rPr lang="ru-RU" sz="3600" b="1" dirty="0" smtClean="0">
                <a:solidFill>
                  <a:srgbClr val="00B050"/>
                </a:solidFill>
              </a:rPr>
              <a:t>5.    0,06</a:t>
            </a:r>
          </a:p>
          <a:p>
            <a:r>
              <a:rPr lang="ru-RU" sz="3600" b="1" dirty="0" smtClean="0">
                <a:solidFill>
                  <a:srgbClr val="00B050"/>
                </a:solidFill>
              </a:rPr>
              <a:t>6.    30</a:t>
            </a:r>
          </a:p>
          <a:p>
            <a:r>
              <a:rPr lang="ru-RU" sz="3600" b="1" dirty="0" smtClean="0">
                <a:solidFill>
                  <a:srgbClr val="00B050"/>
                </a:solidFill>
              </a:rPr>
              <a:t>7.    4,5</a:t>
            </a:r>
          </a:p>
          <a:p>
            <a:endParaRPr lang="ru-RU" sz="3600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txBody>
          <a:bodyPr>
            <a:normAutofit lnSpcReduction="10000"/>
          </a:bodyPr>
          <a:lstStyle/>
          <a:p>
            <a:r>
              <a:rPr lang="ru-RU" b="1" u="sng" dirty="0" smtClean="0">
                <a:solidFill>
                  <a:srgbClr val="FF0000"/>
                </a:solidFill>
              </a:rPr>
              <a:t>2 вариант</a:t>
            </a:r>
          </a:p>
          <a:p>
            <a:r>
              <a:rPr lang="ru-RU" sz="3600" b="1" dirty="0" smtClean="0">
                <a:solidFill>
                  <a:srgbClr val="00B050"/>
                </a:solidFill>
              </a:rPr>
              <a:t>1.       0,6</a:t>
            </a:r>
          </a:p>
          <a:p>
            <a:r>
              <a:rPr lang="ru-RU" sz="3600" b="1" dirty="0" smtClean="0">
                <a:solidFill>
                  <a:srgbClr val="00B050"/>
                </a:solidFill>
              </a:rPr>
              <a:t>2.       7</a:t>
            </a:r>
          </a:p>
          <a:p>
            <a:r>
              <a:rPr lang="ru-RU" sz="3600" b="1" dirty="0" smtClean="0">
                <a:solidFill>
                  <a:srgbClr val="00B050"/>
                </a:solidFill>
              </a:rPr>
              <a:t>3.       20</a:t>
            </a:r>
          </a:p>
          <a:p>
            <a:r>
              <a:rPr lang="ru-RU" sz="3600" b="1" dirty="0" smtClean="0">
                <a:solidFill>
                  <a:srgbClr val="00B050"/>
                </a:solidFill>
              </a:rPr>
              <a:t>4.       5</a:t>
            </a:r>
          </a:p>
          <a:p>
            <a:r>
              <a:rPr lang="ru-RU" sz="3600" b="1" dirty="0" smtClean="0">
                <a:solidFill>
                  <a:srgbClr val="00B050"/>
                </a:solidFill>
              </a:rPr>
              <a:t>5.       0,15</a:t>
            </a:r>
          </a:p>
          <a:p>
            <a:r>
              <a:rPr lang="ru-RU" sz="3600" b="1" dirty="0" smtClean="0">
                <a:solidFill>
                  <a:srgbClr val="00B050"/>
                </a:solidFill>
              </a:rPr>
              <a:t>6.      16</a:t>
            </a:r>
          </a:p>
          <a:p>
            <a:r>
              <a:rPr lang="ru-RU" sz="3600" b="1" dirty="0" smtClean="0">
                <a:solidFill>
                  <a:srgbClr val="00B050"/>
                </a:solidFill>
              </a:rPr>
              <a:t>7.      12,5</a:t>
            </a:r>
            <a:endParaRPr lang="ru-RU" sz="36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404664"/>
            <a:ext cx="6172200" cy="504056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Устные задачи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286000" y="980728"/>
            <a:ext cx="6172200" cy="5394194"/>
          </a:xfrm>
        </p:spPr>
        <p:txBody>
          <a:bodyPr>
            <a:normAutofit lnSpcReduction="10000"/>
          </a:bodyPr>
          <a:lstStyle/>
          <a:p>
            <a:r>
              <a:rPr lang="ru-RU" sz="2000" dirty="0" smtClean="0">
                <a:solidFill>
                  <a:srgbClr val="00B050"/>
                </a:solidFill>
              </a:rPr>
              <a:t> </a:t>
            </a:r>
            <a:endParaRPr lang="ru-RU" sz="2000" dirty="0" smtClean="0">
              <a:solidFill>
                <a:srgbClr val="00B050"/>
              </a:solidFill>
            </a:endParaRPr>
          </a:p>
          <a:p>
            <a:r>
              <a:rPr lang="ru-RU" sz="2400" dirty="0" smtClean="0">
                <a:solidFill>
                  <a:srgbClr val="00B050"/>
                </a:solidFill>
              </a:rPr>
              <a:t>1</a:t>
            </a:r>
            <a:r>
              <a:rPr lang="ru-RU" sz="2400" dirty="0" smtClean="0">
                <a:solidFill>
                  <a:srgbClr val="00B050"/>
                </a:solidFill>
              </a:rPr>
              <a:t>) Диагональ прямоугольника равна 20 см, она образует со стороной равной 15 см, угол в 30</a:t>
            </a:r>
            <a:r>
              <a:rPr lang="ru-RU" sz="2400" baseline="30000" dirty="0" smtClean="0">
                <a:solidFill>
                  <a:srgbClr val="00B050"/>
                </a:solidFill>
              </a:rPr>
              <a:t>0</a:t>
            </a:r>
            <a:r>
              <a:rPr lang="ru-RU" sz="2400" dirty="0" smtClean="0">
                <a:solidFill>
                  <a:srgbClr val="00B050"/>
                </a:solidFill>
              </a:rPr>
              <a:t>. Найти площадь прямоугольника. </a:t>
            </a:r>
          </a:p>
          <a:p>
            <a:r>
              <a:rPr lang="ru-RU" sz="2400" dirty="0" smtClean="0">
                <a:solidFill>
                  <a:srgbClr val="00B050"/>
                </a:solidFill>
              </a:rPr>
              <a:t>2</a:t>
            </a:r>
            <a:r>
              <a:rPr lang="ru-RU" sz="2400" dirty="0" smtClean="0">
                <a:solidFill>
                  <a:srgbClr val="00B050"/>
                </a:solidFill>
              </a:rPr>
              <a:t>) </a:t>
            </a:r>
            <a:r>
              <a:rPr lang="ru-RU" sz="2400" dirty="0" smtClean="0">
                <a:solidFill>
                  <a:srgbClr val="00B050"/>
                </a:solidFill>
              </a:rPr>
              <a:t>Один  из катетов прямоугольного треугольника равен 12см, а острый угол 45</a:t>
            </a:r>
            <a:r>
              <a:rPr lang="ru-RU" sz="2400" baseline="30000" dirty="0" smtClean="0">
                <a:solidFill>
                  <a:srgbClr val="00B050"/>
                </a:solidFill>
              </a:rPr>
              <a:t>0</a:t>
            </a:r>
            <a:r>
              <a:rPr lang="ru-RU" sz="2400" dirty="0" smtClean="0">
                <a:solidFill>
                  <a:srgbClr val="00B050"/>
                </a:solidFill>
              </a:rPr>
              <a:t>. Найти площадь треугольника.</a:t>
            </a:r>
          </a:p>
          <a:p>
            <a:r>
              <a:rPr lang="ru-RU" sz="2400" dirty="0" smtClean="0">
                <a:solidFill>
                  <a:srgbClr val="00B050"/>
                </a:solidFill>
              </a:rPr>
              <a:t>3) </a:t>
            </a:r>
            <a:r>
              <a:rPr lang="ru-RU" sz="2400" dirty="0" smtClean="0">
                <a:solidFill>
                  <a:srgbClr val="00B050"/>
                </a:solidFill>
              </a:rPr>
              <a:t>Высоты параллелограмма равны 5см и 9см, а меньшая сторона 7см. найти площадь параллелограмма и большую сторону.</a:t>
            </a:r>
          </a:p>
          <a:p>
            <a:r>
              <a:rPr lang="ru-RU" sz="2400" dirty="0" smtClean="0">
                <a:solidFill>
                  <a:srgbClr val="00B050"/>
                </a:solidFill>
              </a:rPr>
              <a:t>4) </a:t>
            </a:r>
            <a:r>
              <a:rPr lang="ru-RU" sz="2400" dirty="0" smtClean="0">
                <a:solidFill>
                  <a:srgbClr val="00B050"/>
                </a:solidFill>
              </a:rPr>
              <a:t>В треугольнике АВС, АВ = 14дм, АС = 24дм,   А = 30</a:t>
            </a:r>
            <a:r>
              <a:rPr lang="ru-RU" sz="2400" baseline="30000" dirty="0" smtClean="0">
                <a:solidFill>
                  <a:srgbClr val="00B050"/>
                </a:solidFill>
              </a:rPr>
              <a:t>0</a:t>
            </a:r>
            <a:r>
              <a:rPr lang="ru-RU" sz="2400" dirty="0" smtClean="0">
                <a:solidFill>
                  <a:srgbClr val="00B050"/>
                </a:solidFill>
              </a:rPr>
              <a:t>. Найти площадь треугольника АВС</a:t>
            </a:r>
            <a:r>
              <a:rPr lang="ru-RU" sz="2000" dirty="0" smtClean="0">
                <a:solidFill>
                  <a:srgbClr val="00B050"/>
                </a:solidFill>
              </a:rPr>
              <a:t>.</a:t>
            </a:r>
            <a:endParaRPr lang="ru-RU" sz="20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Самостоятельная </a:t>
            </a:r>
            <a:r>
              <a:rPr lang="ru-RU" sz="3600" b="1" dirty="0" smtClean="0">
                <a:solidFill>
                  <a:srgbClr val="FF0000"/>
                </a:solidFill>
              </a:rPr>
              <a:t>работа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124744"/>
            <a:ext cx="7467600" cy="5349208"/>
          </a:xfrm>
        </p:spPr>
        <p:txBody>
          <a:bodyPr>
            <a:normAutofit fontScale="92500" lnSpcReduction="20000"/>
          </a:bodyPr>
          <a:lstStyle/>
          <a:p>
            <a:r>
              <a:rPr lang="ru-RU" sz="2800" b="1" i="1" dirty="0" smtClean="0">
                <a:solidFill>
                  <a:srgbClr val="00B050"/>
                </a:solidFill>
              </a:rPr>
              <a:t>1 вариант</a:t>
            </a:r>
            <a:endParaRPr lang="ru-RU" sz="2800" dirty="0" smtClean="0">
              <a:solidFill>
                <a:srgbClr val="00B050"/>
              </a:solidFill>
            </a:endParaRPr>
          </a:p>
          <a:p>
            <a:r>
              <a:rPr lang="ru-RU" sz="2800" dirty="0" smtClean="0">
                <a:solidFill>
                  <a:srgbClr val="00B050"/>
                </a:solidFill>
              </a:rPr>
              <a:t>Высота и основания трапеции относятся как5:6:4 . Найдите меньшее основание трапеции, если ее площадь 88см</a:t>
            </a:r>
            <a:r>
              <a:rPr lang="ru-RU" sz="2800" baseline="30000" dirty="0" smtClean="0">
                <a:solidFill>
                  <a:srgbClr val="00B050"/>
                </a:solidFill>
              </a:rPr>
              <a:t>2</a:t>
            </a:r>
            <a:r>
              <a:rPr lang="ru-RU" sz="2800" dirty="0" smtClean="0">
                <a:solidFill>
                  <a:srgbClr val="00B050"/>
                </a:solidFill>
              </a:rPr>
              <a:t>.</a:t>
            </a:r>
          </a:p>
          <a:p>
            <a:r>
              <a:rPr lang="ru-RU" sz="2800" b="1" i="1" dirty="0" smtClean="0">
                <a:solidFill>
                  <a:srgbClr val="00B050"/>
                </a:solidFill>
              </a:rPr>
              <a:t>2 вариант</a:t>
            </a:r>
            <a:endParaRPr lang="ru-RU" sz="2800" dirty="0" smtClean="0">
              <a:solidFill>
                <a:srgbClr val="00B050"/>
              </a:solidFill>
            </a:endParaRPr>
          </a:p>
          <a:p>
            <a:r>
              <a:rPr lang="ru-RU" sz="2800" dirty="0" smtClean="0">
                <a:solidFill>
                  <a:srgbClr val="00B050"/>
                </a:solidFill>
              </a:rPr>
              <a:t>Высота трапеции равна меньшему основанию и в два раза меньше большего основания. Найдите высоту трапеции, если е площадь равна 54 см</a:t>
            </a:r>
            <a:r>
              <a:rPr lang="ru-RU" sz="2800" baseline="30000" dirty="0" smtClean="0">
                <a:solidFill>
                  <a:srgbClr val="00B050"/>
                </a:solidFill>
              </a:rPr>
              <a:t>2</a:t>
            </a:r>
            <a:r>
              <a:rPr lang="ru-RU" sz="2800" dirty="0" smtClean="0">
                <a:solidFill>
                  <a:srgbClr val="00B050"/>
                </a:solidFill>
              </a:rPr>
              <a:t>.</a:t>
            </a:r>
          </a:p>
          <a:p>
            <a:r>
              <a:rPr lang="ru-RU" sz="2800" b="1" i="1" dirty="0" smtClean="0">
                <a:solidFill>
                  <a:srgbClr val="00B050"/>
                </a:solidFill>
              </a:rPr>
              <a:t>3 вариант</a:t>
            </a:r>
            <a:endParaRPr lang="ru-RU" sz="2800" dirty="0" smtClean="0">
              <a:solidFill>
                <a:srgbClr val="00B050"/>
              </a:solidFill>
            </a:endParaRPr>
          </a:p>
          <a:p>
            <a:r>
              <a:rPr lang="ru-RU" sz="2800" dirty="0" smtClean="0">
                <a:solidFill>
                  <a:srgbClr val="00B050"/>
                </a:solidFill>
              </a:rPr>
              <a:t>Основания равнобедренной трапеции 12см и 16см, а ее диагональ взаимно перпендикулярны. Найдите площадь трапеции</a:t>
            </a:r>
          </a:p>
          <a:p>
            <a:r>
              <a:rPr lang="ru-RU" sz="2800" dirty="0" smtClean="0">
                <a:solidFill>
                  <a:srgbClr val="00B050"/>
                </a:solidFill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7323584" cy="850106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b="1" dirty="0" err="1" smtClean="0">
                <a:solidFill>
                  <a:srgbClr val="FF0000"/>
                </a:solidFill>
              </a:rPr>
              <a:t>Физминутка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Хорошо мы </a:t>
            </a:r>
            <a:r>
              <a:rPr lang="ru-RU" b="1" dirty="0" err="1" smtClean="0">
                <a:solidFill>
                  <a:srgbClr val="00B050"/>
                </a:solidFill>
              </a:rPr>
              <a:t>порешали</a:t>
            </a:r>
            <a:r>
              <a:rPr lang="ru-RU" b="1" dirty="0" smtClean="0">
                <a:solidFill>
                  <a:srgbClr val="00B050"/>
                </a:solidFill>
              </a:rPr>
              <a:t>,</a:t>
            </a:r>
          </a:p>
          <a:p>
            <a:r>
              <a:rPr lang="ru-RU" b="1" dirty="0" smtClean="0">
                <a:solidFill>
                  <a:srgbClr val="00B050"/>
                </a:solidFill>
              </a:rPr>
              <a:t>А теперь все дружно встали, свои косточки размяли.</a:t>
            </a:r>
          </a:p>
          <a:p>
            <a:r>
              <a:rPr lang="ru-RU" b="1" dirty="0" smtClean="0">
                <a:solidFill>
                  <a:srgbClr val="00B050"/>
                </a:solidFill>
              </a:rPr>
              <a:t>На счет раз – кулак сожмем</a:t>
            </a:r>
          </a:p>
          <a:p>
            <a:r>
              <a:rPr lang="ru-RU" b="1" dirty="0" smtClean="0">
                <a:solidFill>
                  <a:srgbClr val="00B050"/>
                </a:solidFill>
              </a:rPr>
              <a:t>На счет два – в локтях сожмем.</a:t>
            </a:r>
          </a:p>
          <a:p>
            <a:r>
              <a:rPr lang="ru-RU" b="1" dirty="0" smtClean="0">
                <a:solidFill>
                  <a:srgbClr val="00B050"/>
                </a:solidFill>
              </a:rPr>
              <a:t>На счет три – прижмем к плечам,</a:t>
            </a:r>
          </a:p>
          <a:p>
            <a:r>
              <a:rPr lang="ru-RU" b="1" dirty="0" smtClean="0">
                <a:solidFill>
                  <a:srgbClr val="00B050"/>
                </a:solidFill>
              </a:rPr>
              <a:t>На 4 – к небесам,</a:t>
            </a:r>
          </a:p>
          <a:p>
            <a:r>
              <a:rPr lang="ru-RU" b="1" dirty="0" smtClean="0">
                <a:solidFill>
                  <a:srgbClr val="00B050"/>
                </a:solidFill>
              </a:rPr>
              <a:t>Хорошо прогнулись и друг другу улыбнулись,</a:t>
            </a:r>
          </a:p>
          <a:p>
            <a:r>
              <a:rPr lang="ru-RU" b="1" dirty="0" smtClean="0">
                <a:solidFill>
                  <a:srgbClr val="00B050"/>
                </a:solidFill>
              </a:rPr>
              <a:t>Про пятерку не забудем –добрыми всегда мы будем,</a:t>
            </a:r>
          </a:p>
          <a:p>
            <a:r>
              <a:rPr lang="ru-RU" b="1" dirty="0" smtClean="0">
                <a:solidFill>
                  <a:srgbClr val="00B050"/>
                </a:solidFill>
              </a:rPr>
              <a:t>На счет шесть – прошу всех сесть.</a:t>
            </a:r>
          </a:p>
          <a:p>
            <a:r>
              <a:rPr lang="ru-RU" b="1" dirty="0" smtClean="0">
                <a:solidFill>
                  <a:srgbClr val="00B050"/>
                </a:solidFill>
              </a:rPr>
              <a:t>Числа, я и вы, друзья, - вместе дружная 7-я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Решение задачи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sz="3200" dirty="0" smtClean="0">
                <a:solidFill>
                  <a:srgbClr val="00B050"/>
                </a:solidFill>
              </a:rPr>
              <a:t>В четырехугольнике, диагонали взаимно перпендикулярны. Диагонали равны </a:t>
            </a:r>
            <a:r>
              <a:rPr lang="en-US" sz="3200" dirty="0" smtClean="0">
                <a:solidFill>
                  <a:srgbClr val="00B050"/>
                </a:solidFill>
              </a:rPr>
              <a:t>d</a:t>
            </a:r>
            <a:r>
              <a:rPr lang="ru-RU" sz="3200" baseline="-25000" dirty="0" smtClean="0">
                <a:solidFill>
                  <a:srgbClr val="00B050"/>
                </a:solidFill>
              </a:rPr>
              <a:t>1</a:t>
            </a:r>
            <a:r>
              <a:rPr lang="ru-RU" sz="3200" dirty="0" smtClean="0">
                <a:solidFill>
                  <a:srgbClr val="00B050"/>
                </a:solidFill>
              </a:rPr>
              <a:t>  и </a:t>
            </a:r>
            <a:r>
              <a:rPr lang="en-US" sz="3200" dirty="0" smtClean="0">
                <a:solidFill>
                  <a:srgbClr val="00B050"/>
                </a:solidFill>
              </a:rPr>
              <a:t>d</a:t>
            </a:r>
            <a:r>
              <a:rPr lang="ru-RU" sz="3200" baseline="-25000" dirty="0" smtClean="0">
                <a:solidFill>
                  <a:srgbClr val="00B050"/>
                </a:solidFill>
              </a:rPr>
              <a:t>2</a:t>
            </a:r>
            <a:r>
              <a:rPr lang="ru-RU" sz="3200" dirty="0" smtClean="0">
                <a:solidFill>
                  <a:srgbClr val="00B050"/>
                </a:solidFill>
              </a:rPr>
              <a:t>. Найдите площадь четырехугольника</a:t>
            </a:r>
            <a:r>
              <a:rPr lang="ru-RU" sz="3200" dirty="0" smtClean="0">
                <a:solidFill>
                  <a:srgbClr val="00B050"/>
                </a:solidFill>
              </a:rPr>
              <a:t>.</a:t>
            </a:r>
          </a:p>
          <a:p>
            <a:r>
              <a:rPr lang="ru-RU" sz="3200" dirty="0" smtClean="0">
                <a:solidFill>
                  <a:srgbClr val="00B050"/>
                </a:solidFill>
              </a:rPr>
              <a:t> </a:t>
            </a:r>
            <a:r>
              <a:rPr lang="ru-RU" sz="3200" dirty="0" smtClean="0">
                <a:solidFill>
                  <a:srgbClr val="00B050"/>
                </a:solidFill>
              </a:rPr>
              <a:t>№ 478 -прочитать</a:t>
            </a:r>
            <a:endParaRPr lang="ru-RU" sz="3200" dirty="0" smtClean="0">
              <a:solidFill>
                <a:srgbClr val="00B05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69</TotalTime>
  <Words>583</Words>
  <Application>Microsoft Office PowerPoint</Application>
  <PresentationFormat>Экран (4:3)</PresentationFormat>
  <Paragraphs>73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Эркер</vt:lpstr>
      <vt:lpstr>Решение задач по теме:  «Площади фигур»</vt:lpstr>
      <vt:lpstr>Слайд 2</vt:lpstr>
      <vt:lpstr>Слайд 3</vt:lpstr>
      <vt:lpstr>Устные упражнения для повторения. </vt:lpstr>
      <vt:lpstr>Ответы к математическому диктанту</vt:lpstr>
      <vt:lpstr>Устные задачи</vt:lpstr>
      <vt:lpstr>Самостоятельная работа</vt:lpstr>
      <vt:lpstr> Физминутка</vt:lpstr>
      <vt:lpstr>Решение задачи</vt:lpstr>
      <vt:lpstr>Закрепление изученной формулы</vt:lpstr>
      <vt:lpstr>Рефлексия. Итоги урока</vt:lpstr>
      <vt:lpstr>Домашнее задание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Решение задач по теме: «Площади фигур»</dc:title>
  <dc:creator>Admin</dc:creator>
  <cp:lastModifiedBy>Admin</cp:lastModifiedBy>
  <cp:revision>7</cp:revision>
  <dcterms:created xsi:type="dcterms:W3CDTF">2014-11-18T16:39:08Z</dcterms:created>
  <dcterms:modified xsi:type="dcterms:W3CDTF">2014-11-18T17:48:37Z</dcterms:modified>
</cp:coreProperties>
</file>