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68" r:id="rId6"/>
    <p:sldId id="262" r:id="rId7"/>
    <p:sldId id="269" r:id="rId8"/>
    <p:sldId id="259" r:id="rId9"/>
    <p:sldId id="280" r:id="rId10"/>
    <p:sldId id="270" r:id="rId11"/>
    <p:sldId id="271" r:id="rId12"/>
    <p:sldId id="272" r:id="rId13"/>
    <p:sldId id="278" r:id="rId14"/>
    <p:sldId id="273" r:id="rId15"/>
    <p:sldId id="274" r:id="rId16"/>
    <p:sldId id="277" r:id="rId17"/>
    <p:sldId id="276" r:id="rId18"/>
    <p:sldId id="267" r:id="rId19"/>
    <p:sldId id="263" r:id="rId20"/>
    <p:sldId id="264" r:id="rId21"/>
    <p:sldId id="266" r:id="rId22"/>
    <p:sldId id="265" r:id="rId23"/>
    <p:sldId id="281" r:id="rId24"/>
    <p:sldId id="282" r:id="rId25"/>
    <p:sldId id="286" r:id="rId26"/>
    <p:sldId id="283" r:id="rId27"/>
    <p:sldId id="284" r:id="rId28"/>
    <p:sldId id="285"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9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C4F77C4-30CC-486A-A0C0-C6D560EC9A2D}" type="datetimeFigureOut">
              <a:rPr lang="ru-RU" smtClean="0"/>
              <a:t>27.11.2016</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70D9B9F-68BA-49E2-B51E-C513F894EEC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4F77C4-30CC-486A-A0C0-C6D560EC9A2D}" type="datetimeFigureOut">
              <a:rPr lang="ru-RU" smtClean="0"/>
              <a:t>27.11.2016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D9B9F-68BA-49E2-B51E-C513F894EEC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4F77C4-30CC-486A-A0C0-C6D560EC9A2D}" type="datetimeFigureOut">
              <a:rPr lang="ru-RU" smtClean="0"/>
              <a:t>27.11.2016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70D9B9F-68BA-49E2-B51E-C513F894EEC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C4F77C4-30CC-486A-A0C0-C6D560EC9A2D}" type="datetimeFigureOut">
              <a:rPr lang="ru-RU" smtClean="0"/>
              <a:t>27.11.2016</a:t>
            </a:fld>
            <a:endParaRPr lang="ru-RU"/>
          </a:p>
        </p:txBody>
      </p:sp>
      <p:sp>
        <p:nvSpPr>
          <p:cNvPr id="9" name="Номер слайда 8"/>
          <p:cNvSpPr>
            <a:spLocks noGrp="1"/>
          </p:cNvSpPr>
          <p:nvPr>
            <p:ph type="sldNum" sz="quarter" idx="15"/>
          </p:nvPr>
        </p:nvSpPr>
        <p:spPr/>
        <p:txBody>
          <a:bodyPr rtlCol="0"/>
          <a:lstStyle/>
          <a:p>
            <a:fld id="{A70D9B9F-68BA-49E2-B51E-C513F894EECD}"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C4F77C4-30CC-486A-A0C0-C6D560EC9A2D}" type="datetimeFigureOut">
              <a:rPr lang="ru-RU" smtClean="0"/>
              <a:t>27.11.2016</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70D9B9F-68BA-49E2-B51E-C513F894EEC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C4F77C4-30CC-486A-A0C0-C6D560EC9A2D}" type="datetimeFigureOut">
              <a:rPr lang="ru-RU" smtClean="0"/>
              <a:t>27.11.2016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70D9B9F-68BA-49E2-B51E-C513F894EECD}"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C4F77C4-30CC-486A-A0C0-C6D560EC9A2D}" type="datetimeFigureOut">
              <a:rPr lang="ru-RU" smtClean="0"/>
              <a:t>27.11.2016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70D9B9F-68BA-49E2-B51E-C513F894EECD}"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C4F77C4-30CC-486A-A0C0-C6D560EC9A2D}" type="datetimeFigureOut">
              <a:rPr lang="ru-RU" smtClean="0"/>
              <a:t>27.11.2016</a:t>
            </a:fld>
            <a:endParaRPr lang="ru-RU"/>
          </a:p>
        </p:txBody>
      </p:sp>
      <p:sp>
        <p:nvSpPr>
          <p:cNvPr id="7" name="Номер слайда 6"/>
          <p:cNvSpPr>
            <a:spLocks noGrp="1"/>
          </p:cNvSpPr>
          <p:nvPr>
            <p:ph type="sldNum" sz="quarter" idx="11"/>
          </p:nvPr>
        </p:nvSpPr>
        <p:spPr/>
        <p:txBody>
          <a:bodyPr rtlCol="0"/>
          <a:lstStyle/>
          <a:p>
            <a:fld id="{A70D9B9F-68BA-49E2-B51E-C513F894EECD}"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C4F77C4-30CC-486A-A0C0-C6D560EC9A2D}" type="datetimeFigureOut">
              <a:rPr lang="ru-RU" smtClean="0"/>
              <a:t>27.11.2016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70D9B9F-68BA-49E2-B51E-C513F894EEC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C4F77C4-30CC-486A-A0C0-C6D560EC9A2D}" type="datetimeFigureOut">
              <a:rPr lang="ru-RU" smtClean="0"/>
              <a:t>27.11.2016</a:t>
            </a:fld>
            <a:endParaRPr lang="ru-RU"/>
          </a:p>
        </p:txBody>
      </p:sp>
      <p:sp>
        <p:nvSpPr>
          <p:cNvPr id="22" name="Номер слайда 21"/>
          <p:cNvSpPr>
            <a:spLocks noGrp="1"/>
          </p:cNvSpPr>
          <p:nvPr>
            <p:ph type="sldNum" sz="quarter" idx="15"/>
          </p:nvPr>
        </p:nvSpPr>
        <p:spPr/>
        <p:txBody>
          <a:bodyPr rtlCol="0"/>
          <a:lstStyle/>
          <a:p>
            <a:fld id="{A70D9B9F-68BA-49E2-B51E-C513F894EECD}"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C4F77C4-30CC-486A-A0C0-C6D560EC9A2D}" type="datetimeFigureOut">
              <a:rPr lang="ru-RU" smtClean="0"/>
              <a:t>27.11.2016</a:t>
            </a:fld>
            <a:endParaRPr lang="ru-RU"/>
          </a:p>
        </p:txBody>
      </p:sp>
      <p:sp>
        <p:nvSpPr>
          <p:cNvPr id="18" name="Номер слайда 17"/>
          <p:cNvSpPr>
            <a:spLocks noGrp="1"/>
          </p:cNvSpPr>
          <p:nvPr>
            <p:ph type="sldNum" sz="quarter" idx="11"/>
          </p:nvPr>
        </p:nvSpPr>
        <p:spPr/>
        <p:txBody>
          <a:bodyPr rtlCol="0"/>
          <a:lstStyle/>
          <a:p>
            <a:fld id="{A70D9B9F-68BA-49E2-B51E-C513F894EECD}"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C4F77C4-30CC-486A-A0C0-C6D560EC9A2D}" type="datetimeFigureOut">
              <a:rPr lang="ru-RU" smtClean="0"/>
              <a:t>27.11.2016</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70D9B9F-68BA-49E2-B51E-C513F894EEC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2" Type="http://schemas.openxmlformats.org/officeDocument/2006/relationships/hyperlink" Target="http://www.solnet.e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908720"/>
            <a:ext cx="6172200" cy="2880320"/>
          </a:xfrm>
        </p:spPr>
        <p:txBody>
          <a:bodyPr>
            <a:normAutofit/>
          </a:bodyPr>
          <a:lstStyle/>
          <a:p>
            <a:pPr algn="ctr"/>
            <a:r>
              <a:rPr lang="ru-RU" altLang="ru-RU" b="1" kern="0" dirty="0" smtClean="0">
                <a:solidFill>
                  <a:srgbClr val="003366"/>
                </a:solidFill>
                <a:latin typeface="Times New Roman" pitchFamily="18" charset="0"/>
                <a:cs typeface="+mj-cs"/>
              </a:rPr>
              <a:t>«Нарушения процессов </a:t>
            </a:r>
            <a:br>
              <a:rPr lang="ru-RU" altLang="ru-RU" b="1" kern="0" dirty="0" smtClean="0">
                <a:solidFill>
                  <a:srgbClr val="003366"/>
                </a:solidFill>
                <a:latin typeface="Times New Roman" pitchFamily="18" charset="0"/>
                <a:cs typeface="+mj-cs"/>
              </a:rPr>
            </a:br>
            <a:r>
              <a:rPr lang="ru-RU" altLang="ru-RU" b="1" kern="0" dirty="0" smtClean="0">
                <a:solidFill>
                  <a:srgbClr val="003366"/>
                </a:solidFill>
                <a:latin typeface="Times New Roman" pitchFamily="18" charset="0"/>
                <a:cs typeface="+mj-cs"/>
              </a:rPr>
              <a:t>чтения и письма у учащихся начальных классов: причины, первая помощь».</a:t>
            </a:r>
            <a:r>
              <a:rPr lang="ru-RU" altLang="ru-RU" b="1" kern="0" dirty="0">
                <a:solidFill>
                  <a:srgbClr val="003366"/>
                </a:solidFill>
                <a:latin typeface="Times New Roman" pitchFamily="18" charset="0"/>
                <a:cs typeface="+mj-cs"/>
              </a:rPr>
              <a:t/>
            </a:r>
            <a:br>
              <a:rPr lang="ru-RU" altLang="ru-RU" b="1" kern="0" dirty="0">
                <a:solidFill>
                  <a:srgbClr val="003366"/>
                </a:solidFill>
                <a:latin typeface="Times New Roman" pitchFamily="18" charset="0"/>
                <a:cs typeface="+mj-cs"/>
              </a:rPr>
            </a:br>
            <a:endParaRPr lang="ru-RU" dirty="0"/>
          </a:p>
        </p:txBody>
      </p:sp>
      <p:sp>
        <p:nvSpPr>
          <p:cNvPr id="3" name="Подзаголовок 2"/>
          <p:cNvSpPr>
            <a:spLocks noGrp="1"/>
          </p:cNvSpPr>
          <p:nvPr>
            <p:ph type="subTitle" idx="1"/>
          </p:nvPr>
        </p:nvSpPr>
        <p:spPr>
          <a:xfrm>
            <a:off x="3491880" y="4365104"/>
            <a:ext cx="5184576" cy="2016224"/>
          </a:xfrm>
        </p:spPr>
        <p:txBody>
          <a:bodyPr>
            <a:normAutofit/>
          </a:bodyPr>
          <a:lstStyle/>
          <a:p>
            <a:pPr lvl="0" algn="r" defTabSz="914400" fontAlgn="base">
              <a:spcAft>
                <a:spcPct val="0"/>
              </a:spcAft>
              <a:buClr>
                <a:srgbClr val="003366"/>
              </a:buClr>
              <a:buSzPct val="75000"/>
            </a:pPr>
            <a:r>
              <a:rPr lang="ru-RU" altLang="ru-RU" sz="1800" b="1" dirty="0">
                <a:solidFill>
                  <a:srgbClr val="006666"/>
                </a:solidFill>
                <a:latin typeface="Arial" charset="0"/>
              </a:rPr>
              <a:t>Родительское собрание </a:t>
            </a:r>
            <a:br>
              <a:rPr lang="ru-RU" altLang="ru-RU" sz="1800" b="1" dirty="0">
                <a:solidFill>
                  <a:srgbClr val="006666"/>
                </a:solidFill>
                <a:latin typeface="Arial" charset="0"/>
              </a:rPr>
            </a:br>
            <a:r>
              <a:rPr lang="ru-RU" altLang="ru-RU" sz="1800" b="1" dirty="0" smtClean="0">
                <a:solidFill>
                  <a:srgbClr val="006666"/>
                </a:solidFill>
                <a:latin typeface="Arial" charset="0"/>
              </a:rPr>
              <a:t>в начальной школе с </a:t>
            </a:r>
            <a:r>
              <a:rPr lang="ru-RU" altLang="ru-RU" sz="1800" b="1" dirty="0">
                <a:solidFill>
                  <a:srgbClr val="006666"/>
                </a:solidFill>
                <a:latin typeface="Arial" charset="0"/>
              </a:rPr>
              <a:t>применением интерактивных форм взаимодействия </a:t>
            </a:r>
          </a:p>
          <a:p>
            <a:pPr lvl="0" algn="r" defTabSz="914400" fontAlgn="base">
              <a:spcAft>
                <a:spcPct val="0"/>
              </a:spcAft>
              <a:buClr>
                <a:srgbClr val="003366"/>
              </a:buClr>
              <a:buSzPct val="75000"/>
            </a:pPr>
            <a:r>
              <a:rPr lang="ru-RU" altLang="ru-RU" sz="1800" b="1" dirty="0">
                <a:solidFill>
                  <a:srgbClr val="006666"/>
                </a:solidFill>
                <a:latin typeface="Arial" charset="0"/>
              </a:rPr>
              <a:t>(мастер-класс</a:t>
            </a:r>
            <a:r>
              <a:rPr lang="ru-RU" altLang="ru-RU" sz="1800" b="1" dirty="0" smtClean="0">
                <a:solidFill>
                  <a:srgbClr val="006666"/>
                </a:solidFill>
                <a:latin typeface="Arial" charset="0"/>
              </a:rPr>
              <a:t>).</a:t>
            </a:r>
          </a:p>
          <a:p>
            <a:pPr lvl="0" algn="r" defTabSz="914400" fontAlgn="base">
              <a:spcAft>
                <a:spcPct val="0"/>
              </a:spcAft>
              <a:buClr>
                <a:srgbClr val="003366"/>
              </a:buClr>
              <a:buSzPct val="75000"/>
            </a:pPr>
            <a:r>
              <a:rPr lang="ru-RU" altLang="ru-RU" sz="1800" b="1" dirty="0" smtClean="0">
                <a:solidFill>
                  <a:srgbClr val="006666"/>
                </a:solidFill>
                <a:latin typeface="Arial" charset="0"/>
              </a:rPr>
              <a:t>Подготовила учитель-логопед </a:t>
            </a:r>
          </a:p>
          <a:p>
            <a:pPr lvl="0" algn="r" defTabSz="914400" fontAlgn="base">
              <a:spcAft>
                <a:spcPct val="0"/>
              </a:spcAft>
              <a:buClr>
                <a:srgbClr val="003366"/>
              </a:buClr>
              <a:buSzPct val="75000"/>
            </a:pPr>
            <a:r>
              <a:rPr lang="ru-RU" altLang="ru-RU" sz="1800" b="1" dirty="0" smtClean="0">
                <a:solidFill>
                  <a:srgbClr val="006666"/>
                </a:solidFill>
                <a:latin typeface="Arial" charset="0"/>
              </a:rPr>
              <a:t>Григорьева Е.В.</a:t>
            </a:r>
            <a:endParaRPr lang="ru-RU" altLang="ru-RU" sz="1800" b="1" dirty="0">
              <a:solidFill>
                <a:srgbClr val="006666"/>
              </a:solidFill>
              <a:latin typeface="Arial" charset="0"/>
            </a:endParaRPr>
          </a:p>
          <a:p>
            <a:endParaRPr lang="ru-RU" dirty="0"/>
          </a:p>
        </p:txBody>
      </p:sp>
    </p:spTree>
    <p:extLst>
      <p:ext uri="{BB962C8B-B14F-4D97-AF65-F5344CB8AC3E}">
        <p14:creationId xmlns:p14="http://schemas.microsoft.com/office/powerpoint/2010/main" val="3683830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pPr algn="ctr"/>
            <a:r>
              <a:rPr lang="ru-RU" b="1" dirty="0">
                <a:solidFill>
                  <a:srgbClr val="C00000"/>
                </a:solidFill>
                <a:latin typeface="Times New Roman"/>
                <a:ea typeface="Times New Roman"/>
                <a:cs typeface="Times New Roman"/>
              </a:rPr>
              <a:t>«Корректурная правка»</a:t>
            </a:r>
            <a:endParaRPr lang="ru-RU" b="1" dirty="0">
              <a:solidFill>
                <a:srgbClr val="C00000"/>
              </a:solidFill>
            </a:endParaRPr>
          </a:p>
        </p:txBody>
      </p:sp>
      <p:sp>
        <p:nvSpPr>
          <p:cNvPr id="3" name="Объект 2"/>
          <p:cNvSpPr>
            <a:spLocks noGrp="1"/>
          </p:cNvSpPr>
          <p:nvPr>
            <p:ph sz="quarter" idx="1"/>
          </p:nvPr>
        </p:nvSpPr>
        <p:spPr/>
        <p:txBody>
          <a:bodyPr/>
          <a:lstStyle/>
          <a:p>
            <a:pPr indent="0" algn="just">
              <a:lnSpc>
                <a:spcPct val="120000"/>
              </a:lnSpc>
              <a:spcAft>
                <a:spcPts val="0"/>
              </a:spcAft>
              <a:buNone/>
            </a:pPr>
            <a:r>
              <a:rPr lang="ru-RU" dirty="0" smtClean="0">
                <a:latin typeface="Times New Roman"/>
                <a:ea typeface="Times New Roman"/>
                <a:cs typeface="Times New Roman"/>
              </a:rPr>
              <a:t> </a:t>
            </a:r>
            <a:r>
              <a:rPr lang="ru-RU" dirty="0">
                <a:latin typeface="Times New Roman"/>
                <a:ea typeface="Times New Roman"/>
                <a:cs typeface="Times New Roman"/>
              </a:rPr>
              <a:t>Ежедневно в течение 5 мин (не больше) ребенок в любом тексте (кроме газетного) зачеркивает заданные буквы. Начинать надо с одной гласной, затем перейти к согласным. Варианты могут быть самые разные. Например: букву А зачеркнуть, а букву О обвести. Можно давать парные согласные, а также те, в произношении которых или в их различии у ребенка имеются проблемы. Например: р – л, с – ш и т.д.</a:t>
            </a:r>
            <a:endParaRPr lang="ru-RU" sz="2000" dirty="0">
              <a:latin typeface="Calibri"/>
              <a:ea typeface="Times New Roman"/>
              <a:cs typeface="Times New Roman"/>
            </a:endParaRPr>
          </a:p>
          <a:p>
            <a:pPr marL="0" indent="0">
              <a:buNone/>
            </a:pPr>
            <a:endParaRPr lang="ru-RU" dirty="0"/>
          </a:p>
        </p:txBody>
      </p:sp>
    </p:spTree>
    <p:extLst>
      <p:ext uri="{BB962C8B-B14F-4D97-AF65-F5344CB8AC3E}">
        <p14:creationId xmlns:p14="http://schemas.microsoft.com/office/powerpoint/2010/main" val="3370565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7467600" cy="854968"/>
          </a:xfrm>
        </p:spPr>
        <p:txBody>
          <a:bodyPr/>
          <a:lstStyle/>
          <a:p>
            <a:pPr algn="ctr"/>
            <a:r>
              <a:rPr lang="ru-RU" b="1" dirty="0">
                <a:solidFill>
                  <a:srgbClr val="C00000"/>
                </a:solidFill>
                <a:latin typeface="Times New Roman"/>
                <a:ea typeface="Times New Roman"/>
              </a:rPr>
              <a:t>«Диктант</a:t>
            </a:r>
            <a:r>
              <a:rPr lang="ru-RU" b="1" dirty="0" smtClean="0">
                <a:solidFill>
                  <a:srgbClr val="C00000"/>
                </a:solidFill>
                <a:latin typeface="Times New Roman"/>
                <a:ea typeface="Times New Roman"/>
              </a:rPr>
              <a:t>»</a:t>
            </a:r>
            <a:endParaRPr lang="ru-RU" dirty="0">
              <a:solidFill>
                <a:srgbClr val="C00000"/>
              </a:solidFill>
            </a:endParaRPr>
          </a:p>
        </p:txBody>
      </p:sp>
      <p:sp>
        <p:nvSpPr>
          <p:cNvPr id="3" name="Объект 2"/>
          <p:cNvSpPr>
            <a:spLocks noGrp="1"/>
          </p:cNvSpPr>
          <p:nvPr>
            <p:ph sz="quarter" idx="1"/>
          </p:nvPr>
        </p:nvSpPr>
        <p:spPr>
          <a:xfrm>
            <a:off x="457200" y="1196752"/>
            <a:ext cx="7467600" cy="5277200"/>
          </a:xfrm>
        </p:spPr>
        <p:txBody>
          <a:bodyPr/>
          <a:lstStyle/>
          <a:p>
            <a:pPr marL="0" indent="0">
              <a:buNone/>
            </a:pPr>
            <a:r>
              <a:rPr lang="ru-RU" dirty="0" smtClean="0">
                <a:latin typeface="Times New Roman"/>
                <a:ea typeface="Times New Roman"/>
              </a:rPr>
              <a:t>Каждый </a:t>
            </a:r>
            <a:r>
              <a:rPr lang="ru-RU" dirty="0">
                <a:latin typeface="Times New Roman"/>
                <a:ea typeface="Times New Roman"/>
              </a:rPr>
              <a:t>день пишите короткие диктанты карандашом. Ошибки пометьте на полях (а не в самом тексте!) зеленой или черной ручкой (не красной!) </a:t>
            </a:r>
            <a:endParaRPr lang="ru-RU" dirty="0" smtClean="0">
              <a:latin typeface="Times New Roman"/>
              <a:ea typeface="Times New Roman"/>
            </a:endParaRPr>
          </a:p>
          <a:p>
            <a:pPr marL="0" indent="0">
              <a:buNone/>
            </a:pPr>
            <a:r>
              <a:rPr lang="ru-RU" dirty="0" smtClean="0">
                <a:latin typeface="Times New Roman"/>
                <a:ea typeface="Times New Roman"/>
              </a:rPr>
              <a:t>Затем </a:t>
            </a:r>
            <a:r>
              <a:rPr lang="ru-RU" dirty="0">
                <a:latin typeface="Times New Roman"/>
                <a:ea typeface="Times New Roman"/>
              </a:rPr>
              <a:t>давайте тетрадь на исправление </a:t>
            </a:r>
            <a:endParaRPr lang="ru-RU" dirty="0" smtClean="0">
              <a:latin typeface="Times New Roman"/>
              <a:ea typeface="Times New Roman"/>
            </a:endParaRPr>
          </a:p>
          <a:p>
            <a:pPr marL="0" indent="0">
              <a:buNone/>
            </a:pPr>
            <a:r>
              <a:rPr lang="ru-RU" dirty="0" smtClean="0">
                <a:latin typeface="Times New Roman"/>
                <a:ea typeface="Times New Roman"/>
              </a:rPr>
              <a:t>ребенку</a:t>
            </a:r>
            <a:r>
              <a:rPr lang="ru-RU" dirty="0">
                <a:latin typeface="Times New Roman"/>
                <a:ea typeface="Times New Roman"/>
              </a:rPr>
              <a:t>. Он </a:t>
            </a:r>
            <a:r>
              <a:rPr lang="ru-RU" dirty="0" smtClean="0">
                <a:latin typeface="Times New Roman"/>
                <a:ea typeface="Times New Roman"/>
              </a:rPr>
              <a:t>имеет </a:t>
            </a:r>
            <a:r>
              <a:rPr lang="ru-RU" dirty="0">
                <a:latin typeface="Times New Roman"/>
                <a:ea typeface="Times New Roman"/>
              </a:rPr>
              <a:t>возможность </a:t>
            </a:r>
            <a:endParaRPr lang="ru-RU" dirty="0" smtClean="0">
              <a:latin typeface="Times New Roman"/>
              <a:ea typeface="Times New Roman"/>
            </a:endParaRPr>
          </a:p>
          <a:p>
            <a:pPr marL="0" indent="0">
              <a:buNone/>
            </a:pPr>
            <a:r>
              <a:rPr lang="ru-RU" dirty="0" smtClean="0">
                <a:latin typeface="Times New Roman"/>
                <a:ea typeface="Times New Roman"/>
              </a:rPr>
              <a:t>самостоятельно найти </a:t>
            </a:r>
            <a:r>
              <a:rPr lang="ru-RU" dirty="0">
                <a:latin typeface="Times New Roman"/>
                <a:ea typeface="Times New Roman"/>
              </a:rPr>
              <a:t>ошибку и  </a:t>
            </a:r>
            <a:endParaRPr lang="ru-RU" dirty="0" smtClean="0">
              <a:latin typeface="Times New Roman"/>
              <a:ea typeface="Times New Roman"/>
            </a:endParaRPr>
          </a:p>
          <a:p>
            <a:pPr marL="0" indent="0">
              <a:buNone/>
            </a:pPr>
            <a:r>
              <a:rPr lang="ru-RU" dirty="0" smtClean="0">
                <a:latin typeface="Times New Roman"/>
                <a:ea typeface="Times New Roman"/>
              </a:rPr>
              <a:t>не </a:t>
            </a:r>
            <a:r>
              <a:rPr lang="ru-RU" dirty="0">
                <a:latin typeface="Times New Roman"/>
                <a:ea typeface="Times New Roman"/>
              </a:rPr>
              <a:t>зачеркивать, </a:t>
            </a:r>
            <a:r>
              <a:rPr lang="ru-RU" dirty="0" smtClean="0">
                <a:latin typeface="Times New Roman"/>
                <a:ea typeface="Times New Roman"/>
              </a:rPr>
              <a:t>а </a:t>
            </a:r>
            <a:r>
              <a:rPr lang="ru-RU" dirty="0">
                <a:latin typeface="Times New Roman"/>
                <a:ea typeface="Times New Roman"/>
              </a:rPr>
              <a:t>стереть ее, </a:t>
            </a:r>
            <a:endParaRPr lang="ru-RU" dirty="0" smtClean="0">
              <a:latin typeface="Times New Roman"/>
              <a:ea typeface="Times New Roman"/>
            </a:endParaRPr>
          </a:p>
          <a:p>
            <a:pPr marL="0" indent="0">
              <a:buNone/>
            </a:pPr>
            <a:r>
              <a:rPr lang="ru-RU" dirty="0" smtClean="0">
                <a:latin typeface="Times New Roman"/>
                <a:ea typeface="Times New Roman"/>
              </a:rPr>
              <a:t>написать </a:t>
            </a:r>
            <a:r>
              <a:rPr lang="ru-RU" dirty="0">
                <a:latin typeface="Times New Roman"/>
                <a:ea typeface="Times New Roman"/>
              </a:rPr>
              <a:t>правильно.</a:t>
            </a:r>
            <a:endParaRPr lang="ru-RU" dirty="0"/>
          </a:p>
        </p:txBody>
      </p:sp>
      <p:pic>
        <p:nvPicPr>
          <p:cNvPr id="2050" name="Picture 2" descr="E:\логопед\школа\762 Т. ШКЛЯРОВА   ПРОПИСИ\обложка.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152" y="2564904"/>
            <a:ext cx="2673415" cy="3717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945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a:solidFill>
                  <a:srgbClr val="C00000"/>
                </a:solidFill>
                <a:latin typeface="Times New Roman"/>
                <a:ea typeface="Times New Roman"/>
                <a:cs typeface="Times New Roman"/>
              </a:rPr>
              <a:t>«Пропущенные буквы» («Пропущенные слоги»).</a:t>
            </a:r>
            <a:endParaRPr lang="ru-RU" sz="2800" dirty="0">
              <a:solidFill>
                <a:srgbClr val="C00000"/>
              </a:solidFill>
            </a:endParaRPr>
          </a:p>
        </p:txBody>
      </p:sp>
      <p:sp>
        <p:nvSpPr>
          <p:cNvPr id="3" name="Объект 2"/>
          <p:cNvSpPr>
            <a:spLocks noGrp="1"/>
          </p:cNvSpPr>
          <p:nvPr>
            <p:ph sz="quarter" idx="1"/>
          </p:nvPr>
        </p:nvSpPr>
        <p:spPr>
          <a:xfrm>
            <a:off x="457200" y="1412776"/>
            <a:ext cx="7467600" cy="5061176"/>
          </a:xfrm>
        </p:spPr>
        <p:txBody>
          <a:bodyPr>
            <a:normAutofit fontScale="92500" lnSpcReduction="10000"/>
          </a:bodyPr>
          <a:lstStyle/>
          <a:p>
            <a:pPr indent="0" algn="just">
              <a:lnSpc>
                <a:spcPct val="120000"/>
              </a:lnSpc>
              <a:spcAft>
                <a:spcPts val="0"/>
              </a:spcAft>
              <a:buNone/>
            </a:pPr>
            <a:r>
              <a:rPr lang="ru-RU" dirty="0" smtClean="0">
                <a:latin typeface="Times New Roman"/>
                <a:ea typeface="Times New Roman"/>
                <a:cs typeface="Times New Roman"/>
              </a:rPr>
              <a:t>Ребенку</a:t>
            </a:r>
            <a:r>
              <a:rPr lang="ru-RU" b="1" dirty="0" smtClean="0">
                <a:latin typeface="Times New Roman"/>
                <a:ea typeface="Times New Roman"/>
                <a:cs typeface="Times New Roman"/>
              </a:rPr>
              <a:t> </a:t>
            </a:r>
            <a:r>
              <a:rPr lang="ru-RU" dirty="0">
                <a:latin typeface="Times New Roman"/>
                <a:ea typeface="Times New Roman"/>
                <a:cs typeface="Times New Roman"/>
              </a:rPr>
              <a:t>дается текст с пропущенными буквами.</a:t>
            </a:r>
            <a:r>
              <a:rPr lang="ru-RU" b="1" dirty="0">
                <a:latin typeface="Times New Roman"/>
                <a:ea typeface="Times New Roman"/>
                <a:cs typeface="Times New Roman"/>
              </a:rPr>
              <a:t> </a:t>
            </a:r>
            <a:r>
              <a:rPr lang="ru-RU" dirty="0">
                <a:latin typeface="Times New Roman"/>
                <a:ea typeface="Times New Roman"/>
                <a:cs typeface="Times New Roman"/>
              </a:rPr>
              <a:t>Выполняя это упражнение, предлагается пользоваться текстом-подсказкой, где все пропущенные буквы на своих местах. </a:t>
            </a:r>
            <a:endParaRPr lang="ru-RU" dirty="0" smtClean="0">
              <a:latin typeface="Times New Roman"/>
              <a:ea typeface="Times New Roman"/>
              <a:cs typeface="Times New Roman"/>
            </a:endParaRPr>
          </a:p>
          <a:p>
            <a:pPr indent="0" algn="just">
              <a:lnSpc>
                <a:spcPct val="120000"/>
              </a:lnSpc>
              <a:spcAft>
                <a:spcPts val="0"/>
              </a:spcAft>
              <a:buNone/>
            </a:pPr>
            <a:endParaRPr lang="ru-RU" sz="2000" dirty="0">
              <a:latin typeface="Times New Roman"/>
              <a:ea typeface="Times New Roman"/>
              <a:cs typeface="Times New Roman"/>
            </a:endParaRPr>
          </a:p>
          <a:p>
            <a:pPr marL="0" lvl="0" indent="0" algn="ctr">
              <a:buClr>
                <a:srgbClr val="FE8637"/>
              </a:buClr>
              <a:buNone/>
            </a:pPr>
            <a:r>
              <a:rPr lang="ru-RU" b="1" dirty="0">
                <a:solidFill>
                  <a:srgbClr val="C00000"/>
                </a:solidFill>
                <a:latin typeface="Times New Roman"/>
              </a:rPr>
              <a:t>«МАГАЗИН»</a:t>
            </a:r>
          </a:p>
          <a:p>
            <a:pPr marL="0" lvl="0" indent="0">
              <a:buClr>
                <a:srgbClr val="FE8637"/>
              </a:buClr>
              <a:buNone/>
            </a:pPr>
            <a:r>
              <a:rPr lang="ru-RU" dirty="0">
                <a:solidFill>
                  <a:prstClr val="black"/>
                </a:solidFill>
                <a:latin typeface="Times New Roman"/>
              </a:rPr>
              <a:t>Рисуем определенный предмет, например, арбуз и затем продаем, рекламируя его:</a:t>
            </a:r>
          </a:p>
          <a:p>
            <a:pPr marL="0" lvl="0" indent="0">
              <a:buClr>
                <a:srgbClr val="FE8637"/>
              </a:buClr>
              <a:buNone/>
            </a:pPr>
            <a:r>
              <a:rPr lang="ru-RU" dirty="0">
                <a:solidFill>
                  <a:prstClr val="black"/>
                </a:solidFill>
                <a:latin typeface="Times New Roman"/>
              </a:rPr>
              <a:t>А – ароматный;</a:t>
            </a:r>
          </a:p>
          <a:p>
            <a:pPr marL="0" lvl="0" indent="0">
              <a:buClr>
                <a:srgbClr val="FE8637"/>
              </a:buClr>
              <a:buNone/>
            </a:pPr>
            <a:r>
              <a:rPr lang="ru-RU" dirty="0">
                <a:solidFill>
                  <a:prstClr val="black"/>
                </a:solidFill>
                <a:latin typeface="Times New Roman"/>
              </a:rPr>
              <a:t>Р – рубиновый;</a:t>
            </a:r>
          </a:p>
          <a:p>
            <a:pPr marL="0" lvl="0" indent="0">
              <a:buClr>
                <a:srgbClr val="FE8637"/>
              </a:buClr>
              <a:buNone/>
            </a:pPr>
            <a:r>
              <a:rPr lang="ru-RU" dirty="0">
                <a:solidFill>
                  <a:prstClr val="black"/>
                </a:solidFill>
                <a:latin typeface="Times New Roman"/>
              </a:rPr>
              <a:t>Б – большой;</a:t>
            </a:r>
          </a:p>
          <a:p>
            <a:pPr marL="0" lvl="0" indent="0">
              <a:buClr>
                <a:srgbClr val="FE8637"/>
              </a:buClr>
              <a:buNone/>
            </a:pPr>
            <a:r>
              <a:rPr lang="ru-RU" dirty="0">
                <a:solidFill>
                  <a:prstClr val="black"/>
                </a:solidFill>
                <a:latin typeface="Times New Roman"/>
              </a:rPr>
              <a:t>У – укатить домой!;</a:t>
            </a:r>
          </a:p>
          <a:p>
            <a:pPr marL="0" lvl="0" indent="0">
              <a:buClr>
                <a:srgbClr val="FE8637"/>
              </a:buClr>
              <a:buNone/>
            </a:pPr>
            <a:r>
              <a:rPr lang="ru-RU" dirty="0">
                <a:solidFill>
                  <a:prstClr val="black"/>
                </a:solidFill>
                <a:latin typeface="Times New Roman"/>
              </a:rPr>
              <a:t>З  - звонкий.</a:t>
            </a:r>
          </a:p>
          <a:p>
            <a:pPr indent="0" algn="just">
              <a:lnSpc>
                <a:spcPct val="120000"/>
              </a:lnSpc>
              <a:spcAft>
                <a:spcPts val="0"/>
              </a:spcAft>
              <a:buNone/>
            </a:pPr>
            <a:endParaRPr lang="ru-RU" sz="2000" dirty="0">
              <a:latin typeface="Calibri"/>
              <a:ea typeface="Times New Roman"/>
              <a:cs typeface="Times New Roman"/>
            </a:endParaRPr>
          </a:p>
          <a:p>
            <a:pPr marL="0" indent="0">
              <a:buNone/>
            </a:pPr>
            <a:endParaRPr lang="ru-RU" dirty="0"/>
          </a:p>
        </p:txBody>
      </p:sp>
    </p:spTree>
    <p:extLst>
      <p:ext uri="{BB962C8B-B14F-4D97-AF65-F5344CB8AC3E}">
        <p14:creationId xmlns:p14="http://schemas.microsoft.com/office/powerpoint/2010/main" val="3169678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62074"/>
          </a:xfrm>
        </p:spPr>
        <p:txBody>
          <a:bodyPr>
            <a:normAutofit/>
          </a:bodyPr>
          <a:lstStyle/>
          <a:p>
            <a:pPr algn="ctr"/>
            <a:r>
              <a:rPr lang="ru-RU" sz="2800" b="1" cap="none" dirty="0">
                <a:solidFill>
                  <a:srgbClr val="C00000"/>
                </a:solidFill>
                <a:latin typeface="Times New Roman"/>
                <a:ea typeface="Times New Roman"/>
                <a:cs typeface="+mn-cs"/>
              </a:rPr>
              <a:t>"Словесный мяч"</a:t>
            </a:r>
            <a:endParaRPr lang="ru-RU" sz="3200" dirty="0">
              <a:solidFill>
                <a:srgbClr val="C00000"/>
              </a:solidFill>
            </a:endParaRPr>
          </a:p>
        </p:txBody>
      </p:sp>
      <p:sp>
        <p:nvSpPr>
          <p:cNvPr id="3" name="Объект 2"/>
          <p:cNvSpPr>
            <a:spLocks noGrp="1"/>
          </p:cNvSpPr>
          <p:nvPr>
            <p:ph sz="quarter" idx="1"/>
          </p:nvPr>
        </p:nvSpPr>
        <p:spPr>
          <a:xfrm>
            <a:off x="457200" y="836712"/>
            <a:ext cx="7467600" cy="5637240"/>
          </a:xfrm>
        </p:spPr>
        <p:txBody>
          <a:bodyPr>
            <a:normAutofit lnSpcReduction="10000"/>
          </a:bodyPr>
          <a:lstStyle/>
          <a:p>
            <a:pPr indent="0" algn="just">
              <a:spcAft>
                <a:spcPts val="0"/>
              </a:spcAft>
              <a:buNone/>
            </a:pPr>
            <a:r>
              <a:rPr lang="ru-RU" kern="1400" dirty="0">
                <a:solidFill>
                  <a:srgbClr val="000000"/>
                </a:solidFill>
                <a:latin typeface="Times New Roman"/>
                <a:ea typeface="Times New Roman"/>
              </a:rPr>
              <a:t>Один игрок говорит слово, а второй должен продолжить, называя слово на последнюю букву прозвучавшего слова: автобу</a:t>
            </a:r>
            <a:r>
              <a:rPr lang="ru-RU" b="1" kern="1400" dirty="0">
                <a:solidFill>
                  <a:srgbClr val="000000"/>
                </a:solidFill>
                <a:latin typeface="Times New Roman"/>
                <a:ea typeface="Times New Roman"/>
              </a:rPr>
              <a:t>с</a:t>
            </a:r>
            <a:r>
              <a:rPr lang="ru-RU" kern="1400" dirty="0">
                <a:solidFill>
                  <a:srgbClr val="000000"/>
                </a:solidFill>
                <a:latin typeface="Times New Roman"/>
                <a:ea typeface="Times New Roman"/>
              </a:rPr>
              <a:t> - </a:t>
            </a:r>
            <a:r>
              <a:rPr lang="ru-RU" b="1" kern="1400" dirty="0">
                <a:solidFill>
                  <a:srgbClr val="000000"/>
                </a:solidFill>
                <a:latin typeface="Times New Roman"/>
                <a:ea typeface="Times New Roman"/>
              </a:rPr>
              <a:t>с</a:t>
            </a:r>
            <a:r>
              <a:rPr lang="ru-RU" kern="1400" dirty="0">
                <a:solidFill>
                  <a:srgbClr val="000000"/>
                </a:solidFill>
                <a:latin typeface="Times New Roman"/>
                <a:ea typeface="Times New Roman"/>
              </a:rPr>
              <a:t>лов</a:t>
            </a:r>
            <a:r>
              <a:rPr lang="ru-RU" b="1" kern="1400" dirty="0">
                <a:solidFill>
                  <a:srgbClr val="000000"/>
                </a:solidFill>
                <a:latin typeface="Times New Roman"/>
                <a:ea typeface="Times New Roman"/>
              </a:rPr>
              <a:t>о</a:t>
            </a:r>
            <a:r>
              <a:rPr lang="ru-RU" kern="1400" dirty="0">
                <a:solidFill>
                  <a:srgbClr val="000000"/>
                </a:solidFill>
                <a:latin typeface="Times New Roman"/>
                <a:ea typeface="Times New Roman"/>
              </a:rPr>
              <a:t> - </a:t>
            </a:r>
            <a:r>
              <a:rPr lang="ru-RU" b="1" kern="1400" dirty="0">
                <a:solidFill>
                  <a:srgbClr val="000000"/>
                </a:solidFill>
                <a:latin typeface="Times New Roman"/>
                <a:ea typeface="Times New Roman"/>
              </a:rPr>
              <a:t>о</a:t>
            </a:r>
            <a:r>
              <a:rPr lang="ru-RU" kern="1400" dirty="0">
                <a:solidFill>
                  <a:srgbClr val="000000"/>
                </a:solidFill>
                <a:latin typeface="Times New Roman"/>
                <a:ea typeface="Times New Roman"/>
              </a:rPr>
              <a:t>кно и т. д </a:t>
            </a:r>
            <a:endParaRPr lang="ru-RU" sz="1400" kern="1400" dirty="0">
              <a:solidFill>
                <a:srgbClr val="000000"/>
              </a:solidFill>
              <a:latin typeface="Arial"/>
              <a:ea typeface="Times New Roman"/>
            </a:endParaRPr>
          </a:p>
          <a:p>
            <a:pPr indent="0" algn="just">
              <a:spcAft>
                <a:spcPts val="0"/>
              </a:spcAft>
              <a:buNone/>
            </a:pPr>
            <a:r>
              <a:rPr lang="ru-RU" kern="1400" dirty="0">
                <a:solidFill>
                  <a:srgbClr val="000000"/>
                </a:solidFill>
                <a:latin typeface="Times New Roman"/>
                <a:ea typeface="Times New Roman"/>
              </a:rPr>
              <a:t>Усложнение: Называем слова не только на последнюю, но и </a:t>
            </a:r>
            <a:r>
              <a:rPr lang="ru-RU" kern="1400" dirty="0" smtClean="0">
                <a:solidFill>
                  <a:srgbClr val="000000"/>
                </a:solidFill>
                <a:latin typeface="Times New Roman"/>
                <a:ea typeface="Times New Roman"/>
              </a:rPr>
              <a:t>на </a:t>
            </a:r>
            <a:r>
              <a:rPr lang="ru-RU" kern="1400" dirty="0">
                <a:solidFill>
                  <a:srgbClr val="000000"/>
                </a:solidFill>
                <a:latin typeface="Times New Roman"/>
                <a:ea typeface="Times New Roman"/>
              </a:rPr>
              <a:t>вторую, на третью с конца и т. п</a:t>
            </a:r>
            <a:r>
              <a:rPr lang="ru-RU" kern="1400" dirty="0" smtClean="0">
                <a:solidFill>
                  <a:srgbClr val="000000"/>
                </a:solidFill>
                <a:latin typeface="Times New Roman"/>
                <a:ea typeface="Times New Roman"/>
              </a:rPr>
              <a:t>.</a:t>
            </a:r>
          </a:p>
          <a:p>
            <a:pPr indent="0" algn="just">
              <a:spcAft>
                <a:spcPts val="0"/>
              </a:spcAft>
              <a:buNone/>
            </a:pPr>
            <a:endParaRPr lang="ru-RU" sz="1400" kern="1400" dirty="0">
              <a:solidFill>
                <a:srgbClr val="000000"/>
              </a:solidFill>
              <a:latin typeface="Times New Roman"/>
              <a:ea typeface="Times New Roman"/>
            </a:endParaRPr>
          </a:p>
          <a:p>
            <a:pPr indent="0" algn="just">
              <a:spcAft>
                <a:spcPts val="0"/>
              </a:spcAft>
              <a:buNone/>
            </a:pPr>
            <a:endParaRPr lang="ru-RU" sz="1400" kern="1400" dirty="0" smtClean="0">
              <a:solidFill>
                <a:srgbClr val="000000"/>
              </a:solidFill>
              <a:latin typeface="Times New Roman"/>
              <a:ea typeface="Times New Roman"/>
            </a:endParaRPr>
          </a:p>
          <a:p>
            <a:pPr indent="0" algn="ctr">
              <a:spcAft>
                <a:spcPts val="0"/>
              </a:spcAft>
              <a:buNone/>
            </a:pPr>
            <a:r>
              <a:rPr lang="ru-RU" b="1" kern="1400" dirty="0" smtClean="0">
                <a:solidFill>
                  <a:srgbClr val="C00000"/>
                </a:solidFill>
                <a:latin typeface="Times New Roman"/>
                <a:ea typeface="Times New Roman"/>
              </a:rPr>
              <a:t>«ВИСЕЛИЦА» или «БАЛДА»</a:t>
            </a:r>
          </a:p>
          <a:p>
            <a:pPr indent="0">
              <a:spcAft>
                <a:spcPts val="0"/>
              </a:spcAft>
              <a:buNone/>
            </a:pPr>
            <a:r>
              <a:rPr lang="ru-RU" kern="1400" dirty="0" smtClean="0">
                <a:latin typeface="Times New Roman"/>
                <a:ea typeface="Times New Roman"/>
              </a:rPr>
              <a:t>Один игрок загадывает слово, указывая из какой оно области и обозначает первую и последнюю буквы, а пропущенные буквы-черточками. Другой игрок называет буквы, стараясь угадать пропущенные. Правильно названная буква ставиться водящим на свое место, а неверно названная превращается в элементы виселицы, либо в буквы слова «</a:t>
            </a:r>
            <a:r>
              <a:rPr lang="ru-RU" kern="1400" dirty="0" err="1" smtClean="0">
                <a:latin typeface="Times New Roman"/>
                <a:ea typeface="Times New Roman"/>
              </a:rPr>
              <a:t>балда</a:t>
            </a:r>
            <a:r>
              <a:rPr lang="ru-RU" kern="1400" dirty="0" smtClean="0">
                <a:latin typeface="Times New Roman"/>
                <a:ea typeface="Times New Roman"/>
              </a:rPr>
              <a:t>»</a:t>
            </a:r>
            <a:endParaRPr lang="ru-RU" sz="2000" kern="1400" dirty="0">
              <a:latin typeface="Arial"/>
              <a:ea typeface="Times New Roman"/>
            </a:endParaRPr>
          </a:p>
          <a:p>
            <a:pPr marL="0" indent="0">
              <a:buNone/>
            </a:pPr>
            <a:endParaRPr lang="ru-RU" dirty="0" smtClean="0"/>
          </a:p>
          <a:p>
            <a:pPr marL="0" indent="0">
              <a:buNone/>
            </a:pPr>
            <a:endParaRPr lang="ru-RU" dirty="0"/>
          </a:p>
        </p:txBody>
      </p:sp>
    </p:spTree>
    <p:extLst>
      <p:ext uri="{BB962C8B-B14F-4D97-AF65-F5344CB8AC3E}">
        <p14:creationId xmlns:p14="http://schemas.microsoft.com/office/powerpoint/2010/main" val="14767910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18058"/>
          </a:xfrm>
        </p:spPr>
        <p:txBody>
          <a:bodyPr>
            <a:noAutofit/>
          </a:bodyPr>
          <a:lstStyle/>
          <a:p>
            <a:pPr algn="ctr"/>
            <a:r>
              <a:rPr lang="ru-RU" sz="3200" b="1" dirty="0">
                <a:solidFill>
                  <a:srgbClr val="C00000"/>
                </a:solidFill>
                <a:latin typeface="Times New Roman"/>
                <a:ea typeface="Times New Roman"/>
              </a:rPr>
              <a:t>«Реши пример»</a:t>
            </a:r>
            <a:r>
              <a:rPr lang="ru-RU" sz="3200" dirty="0">
                <a:solidFill>
                  <a:srgbClr val="C00000"/>
                </a:solidFill>
                <a:latin typeface="Times New Roman"/>
                <a:ea typeface="Times New Roman"/>
              </a:rPr>
              <a:t> </a:t>
            </a:r>
            <a:endParaRPr lang="ru-RU" sz="3200" dirty="0">
              <a:solidFill>
                <a:srgbClr val="C00000"/>
              </a:solidFill>
            </a:endParaRPr>
          </a:p>
        </p:txBody>
      </p:sp>
      <p:sp>
        <p:nvSpPr>
          <p:cNvPr id="3" name="Объект 2"/>
          <p:cNvSpPr>
            <a:spLocks noGrp="1"/>
          </p:cNvSpPr>
          <p:nvPr>
            <p:ph sz="quarter" idx="1"/>
          </p:nvPr>
        </p:nvSpPr>
        <p:spPr>
          <a:xfrm>
            <a:off x="179512" y="764704"/>
            <a:ext cx="7683624" cy="5781256"/>
          </a:xfrm>
        </p:spPr>
        <p:txBody>
          <a:bodyPr>
            <a:normAutofit fontScale="92500" lnSpcReduction="20000"/>
          </a:bodyPr>
          <a:lstStyle/>
          <a:p>
            <a:pPr marL="0" indent="0">
              <a:buNone/>
            </a:pPr>
            <a:r>
              <a:rPr lang="ru-RU" dirty="0" smtClean="0">
                <a:latin typeface="Times New Roman"/>
                <a:ea typeface="Times New Roman"/>
              </a:rPr>
              <a:t>Игра </a:t>
            </a:r>
            <a:r>
              <a:rPr lang="ru-RU" dirty="0">
                <a:latin typeface="Times New Roman"/>
                <a:ea typeface="Times New Roman"/>
              </a:rPr>
              <a:t>помогает уточнить и дополнить </a:t>
            </a:r>
            <a:endParaRPr lang="ru-RU" dirty="0" smtClean="0">
              <a:latin typeface="Times New Roman"/>
              <a:ea typeface="Times New Roman"/>
            </a:endParaRPr>
          </a:p>
          <a:p>
            <a:pPr marL="0" indent="0">
              <a:buNone/>
            </a:pPr>
            <a:r>
              <a:rPr lang="ru-RU" dirty="0" smtClean="0">
                <a:latin typeface="Times New Roman"/>
                <a:ea typeface="Times New Roman"/>
              </a:rPr>
              <a:t>у </a:t>
            </a:r>
            <a:r>
              <a:rPr lang="ru-RU" dirty="0">
                <a:latin typeface="Times New Roman"/>
                <a:ea typeface="Times New Roman"/>
              </a:rPr>
              <a:t>детей знания о составе </a:t>
            </a:r>
            <a:r>
              <a:rPr lang="ru-RU" dirty="0" smtClean="0">
                <a:latin typeface="Times New Roman"/>
                <a:ea typeface="Times New Roman"/>
              </a:rPr>
              <a:t>слова</a:t>
            </a:r>
            <a:r>
              <a:rPr lang="ru-RU" dirty="0">
                <a:latin typeface="Times New Roman"/>
                <a:ea typeface="Times New Roman"/>
              </a:rPr>
              <a:t>:  </a:t>
            </a:r>
            <a:endParaRPr lang="ru-RU" dirty="0" smtClean="0">
              <a:latin typeface="Times New Roman"/>
              <a:ea typeface="Times New Roman"/>
            </a:endParaRPr>
          </a:p>
          <a:p>
            <a:pPr marL="0" indent="0">
              <a:buNone/>
            </a:pPr>
            <a:r>
              <a:rPr lang="ru-RU" dirty="0" smtClean="0">
                <a:latin typeface="Times New Roman"/>
                <a:ea typeface="Times New Roman"/>
              </a:rPr>
              <a:t>Дом </a:t>
            </a:r>
            <a:r>
              <a:rPr lang="ru-RU" dirty="0">
                <a:latin typeface="Times New Roman"/>
                <a:ea typeface="Times New Roman"/>
              </a:rPr>
              <a:t>+ </a:t>
            </a:r>
            <a:r>
              <a:rPr lang="ru-RU" dirty="0" err="1" smtClean="0">
                <a:latin typeface="Times New Roman"/>
                <a:ea typeface="Times New Roman"/>
              </a:rPr>
              <a:t>ик</a:t>
            </a:r>
            <a:r>
              <a:rPr lang="ru-RU" dirty="0" smtClean="0">
                <a:latin typeface="Times New Roman"/>
                <a:ea typeface="Times New Roman"/>
              </a:rPr>
              <a:t>;       </a:t>
            </a:r>
            <a:r>
              <a:rPr lang="ru-RU" dirty="0">
                <a:latin typeface="Times New Roman"/>
              </a:rPr>
              <a:t>Вы + ход </a:t>
            </a:r>
          </a:p>
          <a:p>
            <a:pPr marL="0" indent="0">
              <a:spcAft>
                <a:spcPts val="0"/>
              </a:spcAft>
              <a:buNone/>
            </a:pPr>
            <a:r>
              <a:rPr lang="ru-RU" dirty="0" err="1" smtClean="0">
                <a:latin typeface="Times New Roman"/>
                <a:ea typeface="Times New Roman"/>
              </a:rPr>
              <a:t>Пропо</a:t>
            </a:r>
            <a:r>
              <a:rPr lang="ru-RU" dirty="0" smtClean="0">
                <a:latin typeface="Times New Roman"/>
                <a:ea typeface="Times New Roman"/>
              </a:rPr>
              <a:t> – про + это - о </a:t>
            </a:r>
            <a:endParaRPr lang="ru-RU" dirty="0">
              <a:latin typeface="Times New Roman"/>
              <a:ea typeface="Times New Roman"/>
            </a:endParaRPr>
          </a:p>
          <a:p>
            <a:pPr marL="0" indent="0">
              <a:spcAft>
                <a:spcPts val="0"/>
              </a:spcAft>
              <a:buNone/>
            </a:pPr>
            <a:r>
              <a:rPr lang="ru-RU" dirty="0" smtClean="0">
                <a:latin typeface="Times New Roman"/>
                <a:ea typeface="Times New Roman"/>
              </a:rPr>
              <a:t>Сок – к + ночи – но + </a:t>
            </a:r>
            <a:r>
              <a:rPr lang="ru-RU" dirty="0" err="1" smtClean="0">
                <a:latin typeface="Times New Roman"/>
                <a:ea typeface="Times New Roman"/>
              </a:rPr>
              <a:t>ня</a:t>
            </a:r>
            <a:r>
              <a:rPr lang="ru-RU" dirty="0" smtClean="0">
                <a:latin typeface="Times New Roman"/>
                <a:ea typeface="Times New Roman"/>
              </a:rPr>
              <a:t> + </a:t>
            </a:r>
            <a:r>
              <a:rPr lang="ru-RU" dirty="0" err="1" smtClean="0">
                <a:latin typeface="Times New Roman"/>
                <a:ea typeface="Times New Roman"/>
              </a:rPr>
              <a:t>ет</a:t>
            </a:r>
            <a:r>
              <a:rPr lang="ru-RU" dirty="0" smtClean="0">
                <a:latin typeface="Times New Roman"/>
                <a:ea typeface="Times New Roman"/>
              </a:rPr>
              <a:t> </a:t>
            </a:r>
            <a:endParaRPr lang="ru-RU" dirty="0">
              <a:latin typeface="Times New Roman"/>
              <a:ea typeface="Times New Roman"/>
            </a:endParaRPr>
          </a:p>
          <a:p>
            <a:pPr marL="0" indent="0">
              <a:spcAft>
                <a:spcPts val="0"/>
              </a:spcAft>
              <a:buNone/>
            </a:pPr>
            <a:r>
              <a:rPr lang="ru-RU" dirty="0" smtClean="0">
                <a:latin typeface="Times New Roman"/>
                <a:ea typeface="Times New Roman"/>
              </a:rPr>
              <a:t>Кисти – </a:t>
            </a:r>
            <a:r>
              <a:rPr lang="ru-RU" dirty="0" err="1" smtClean="0">
                <a:latin typeface="Times New Roman"/>
                <a:ea typeface="Times New Roman"/>
              </a:rPr>
              <a:t>ки</a:t>
            </a:r>
            <a:r>
              <a:rPr lang="ru-RU" dirty="0" smtClean="0">
                <a:latin typeface="Times New Roman"/>
                <a:ea typeface="Times New Roman"/>
              </a:rPr>
              <a:t> + хор ы+ </a:t>
            </a:r>
            <a:r>
              <a:rPr lang="ru-RU" dirty="0" err="1" smtClean="0">
                <a:latin typeface="Times New Roman"/>
                <a:ea typeface="Times New Roman"/>
              </a:rPr>
              <a:t>тво</a:t>
            </a:r>
            <a:r>
              <a:rPr lang="ru-RU" dirty="0" smtClean="0">
                <a:latin typeface="Times New Roman"/>
                <a:ea typeface="Times New Roman"/>
              </a:rPr>
              <a:t> – </a:t>
            </a:r>
            <a:r>
              <a:rPr lang="ru-RU" dirty="0" err="1" smtClean="0">
                <a:latin typeface="Times New Roman"/>
                <a:ea typeface="Times New Roman"/>
              </a:rPr>
              <a:t>ры</a:t>
            </a:r>
            <a:r>
              <a:rPr lang="ru-RU" dirty="0" smtClean="0">
                <a:latin typeface="Times New Roman"/>
                <a:ea typeface="Times New Roman"/>
              </a:rPr>
              <a:t> + р + сени + е - се </a:t>
            </a:r>
            <a:endParaRPr lang="ru-RU" dirty="0">
              <a:latin typeface="Times New Roman"/>
              <a:ea typeface="Times New Roman"/>
            </a:endParaRPr>
          </a:p>
          <a:p>
            <a:pPr marL="0" indent="0">
              <a:buNone/>
            </a:pPr>
            <a:endParaRPr lang="ru-RU" sz="3000" b="1" cap="small" dirty="0" smtClean="0">
              <a:solidFill>
                <a:srgbClr val="C00000"/>
              </a:solidFill>
              <a:latin typeface="Times New Roman"/>
              <a:ea typeface="Times New Roman"/>
              <a:cs typeface="+mj-cs"/>
            </a:endParaRPr>
          </a:p>
          <a:p>
            <a:pPr marL="0" indent="0">
              <a:buNone/>
            </a:pPr>
            <a:endParaRPr lang="ru-RU" sz="3000" b="1" cap="small" dirty="0">
              <a:solidFill>
                <a:srgbClr val="C00000"/>
              </a:solidFill>
              <a:latin typeface="Times New Roman"/>
              <a:ea typeface="Times New Roman"/>
              <a:cs typeface="+mj-cs"/>
            </a:endParaRPr>
          </a:p>
          <a:p>
            <a:pPr marL="0" indent="0">
              <a:buNone/>
            </a:pPr>
            <a:r>
              <a:rPr lang="ru-RU" sz="3000" b="1" cap="small" dirty="0" smtClean="0">
                <a:solidFill>
                  <a:srgbClr val="C00000"/>
                </a:solidFill>
                <a:latin typeface="Times New Roman"/>
                <a:ea typeface="Times New Roman"/>
                <a:cs typeface="+mj-cs"/>
              </a:rPr>
              <a:t>Кроссворды, ребусы, </a:t>
            </a:r>
          </a:p>
          <a:p>
            <a:pPr marL="0" lvl="0" indent="0">
              <a:buClr>
                <a:srgbClr val="FE8637"/>
              </a:buClr>
              <a:buNone/>
            </a:pPr>
            <a:r>
              <a:rPr lang="ru-RU" b="1" dirty="0" smtClean="0">
                <a:solidFill>
                  <a:prstClr val="black"/>
                </a:solidFill>
                <a:latin typeface="Times New Roman"/>
                <a:ea typeface="Times New Roman"/>
              </a:rPr>
              <a:t>Такие </a:t>
            </a:r>
            <a:r>
              <a:rPr lang="ru-RU" b="1" dirty="0">
                <a:solidFill>
                  <a:prstClr val="black"/>
                </a:solidFill>
                <a:latin typeface="Times New Roman"/>
                <a:ea typeface="Times New Roman"/>
              </a:rPr>
              <a:t>игры со словами </a:t>
            </a:r>
            <a:r>
              <a:rPr lang="ru-RU" dirty="0">
                <a:solidFill>
                  <a:prstClr val="black"/>
                </a:solidFill>
                <a:latin typeface="Times New Roman"/>
                <a:ea typeface="Times New Roman"/>
              </a:rPr>
              <a:t>помогают </a:t>
            </a:r>
            <a:endParaRPr lang="ru-RU" dirty="0" smtClean="0">
              <a:solidFill>
                <a:prstClr val="black"/>
              </a:solidFill>
              <a:latin typeface="Times New Roman"/>
              <a:ea typeface="Times New Roman"/>
            </a:endParaRPr>
          </a:p>
          <a:p>
            <a:pPr marL="0" lvl="0" indent="0">
              <a:buClr>
                <a:srgbClr val="FE8637"/>
              </a:buClr>
              <a:buNone/>
            </a:pPr>
            <a:r>
              <a:rPr lang="ru-RU" dirty="0" smtClean="0">
                <a:solidFill>
                  <a:prstClr val="black"/>
                </a:solidFill>
                <a:latin typeface="Times New Roman"/>
                <a:ea typeface="Times New Roman"/>
              </a:rPr>
              <a:t>детям </a:t>
            </a:r>
            <a:r>
              <a:rPr lang="ru-RU" dirty="0">
                <a:solidFill>
                  <a:prstClr val="black"/>
                </a:solidFill>
                <a:latin typeface="Times New Roman"/>
                <a:ea typeface="Times New Roman"/>
              </a:rPr>
              <a:t>развивать мышление, </a:t>
            </a:r>
            <a:r>
              <a:rPr lang="ru-RU" dirty="0" smtClean="0">
                <a:solidFill>
                  <a:prstClr val="black"/>
                </a:solidFill>
                <a:latin typeface="Times New Roman"/>
                <a:ea typeface="Times New Roman"/>
              </a:rPr>
              <a:t>слуховое</a:t>
            </a:r>
          </a:p>
          <a:p>
            <a:pPr marL="0" lvl="0" indent="0">
              <a:buClr>
                <a:srgbClr val="FE8637"/>
              </a:buClr>
              <a:buNone/>
            </a:pPr>
            <a:r>
              <a:rPr lang="ru-RU" dirty="0" smtClean="0">
                <a:solidFill>
                  <a:prstClr val="black"/>
                </a:solidFill>
                <a:latin typeface="Times New Roman"/>
                <a:ea typeface="Times New Roman"/>
              </a:rPr>
              <a:t>и </a:t>
            </a:r>
            <a:r>
              <a:rPr lang="ru-RU" dirty="0">
                <a:solidFill>
                  <a:prstClr val="black"/>
                </a:solidFill>
                <a:latin typeface="Times New Roman"/>
                <a:ea typeface="Times New Roman"/>
              </a:rPr>
              <a:t>зрительное внимание и память, </a:t>
            </a:r>
            <a:endParaRPr lang="ru-RU" dirty="0" smtClean="0">
              <a:solidFill>
                <a:prstClr val="black"/>
              </a:solidFill>
              <a:latin typeface="Times New Roman"/>
              <a:ea typeface="Times New Roman"/>
            </a:endParaRPr>
          </a:p>
          <a:p>
            <a:pPr marL="0" lvl="0" indent="0">
              <a:buClr>
                <a:srgbClr val="FE8637"/>
              </a:buClr>
              <a:buNone/>
            </a:pPr>
            <a:r>
              <a:rPr lang="ru-RU" dirty="0" smtClean="0">
                <a:solidFill>
                  <a:prstClr val="black"/>
                </a:solidFill>
                <a:latin typeface="Times New Roman"/>
                <a:ea typeface="Times New Roman"/>
              </a:rPr>
              <a:t>навыки </a:t>
            </a:r>
            <a:r>
              <a:rPr lang="ru-RU" dirty="0">
                <a:solidFill>
                  <a:prstClr val="black"/>
                </a:solidFill>
                <a:latin typeface="Times New Roman"/>
                <a:ea typeface="Times New Roman"/>
              </a:rPr>
              <a:t>звукобуквенного анализа, </a:t>
            </a:r>
            <a:endParaRPr lang="ru-RU" dirty="0" smtClean="0">
              <a:solidFill>
                <a:prstClr val="black"/>
              </a:solidFill>
              <a:latin typeface="Times New Roman"/>
              <a:ea typeface="Times New Roman"/>
            </a:endParaRPr>
          </a:p>
          <a:p>
            <a:pPr marL="0" lvl="0" indent="0">
              <a:buClr>
                <a:srgbClr val="FE8637"/>
              </a:buClr>
              <a:buNone/>
            </a:pPr>
            <a:r>
              <a:rPr lang="ru-RU" dirty="0" smtClean="0">
                <a:solidFill>
                  <a:prstClr val="black"/>
                </a:solidFill>
                <a:latin typeface="Times New Roman"/>
                <a:ea typeface="Times New Roman"/>
              </a:rPr>
              <a:t>навыки </a:t>
            </a:r>
            <a:r>
              <a:rPr lang="ru-RU" dirty="0">
                <a:solidFill>
                  <a:prstClr val="black"/>
                </a:solidFill>
                <a:latin typeface="Times New Roman"/>
                <a:ea typeface="Times New Roman"/>
              </a:rPr>
              <a:t>письма</a:t>
            </a:r>
            <a:r>
              <a:rPr lang="ru-RU" dirty="0" smtClean="0">
                <a:solidFill>
                  <a:prstClr val="black"/>
                </a:solidFill>
                <a:latin typeface="Times New Roman"/>
                <a:ea typeface="Times New Roman"/>
              </a:rPr>
              <a:t>.</a:t>
            </a:r>
            <a:endParaRPr lang="ru-RU" sz="3000" b="1" cap="small" dirty="0" smtClean="0">
              <a:solidFill>
                <a:srgbClr val="C00000"/>
              </a:solidFill>
              <a:latin typeface="Times New Roman"/>
              <a:ea typeface="Times New Roman"/>
              <a:cs typeface="+mj-cs"/>
            </a:endParaRPr>
          </a:p>
          <a:p>
            <a:pPr marL="0" indent="0">
              <a:buNone/>
            </a:pPr>
            <a:r>
              <a:rPr lang="ru-RU" dirty="0" smtClean="0">
                <a:latin typeface="Times New Roman"/>
              </a:rPr>
              <a:t>Детские журналы «Непоседа», </a:t>
            </a:r>
          </a:p>
          <a:p>
            <a:pPr marL="0" indent="0">
              <a:buNone/>
            </a:pPr>
            <a:r>
              <a:rPr lang="ru-RU" dirty="0" smtClean="0">
                <a:latin typeface="Times New Roman"/>
              </a:rPr>
              <a:t>«</a:t>
            </a:r>
            <a:r>
              <a:rPr lang="ru-RU" dirty="0" err="1" smtClean="0">
                <a:latin typeface="Times New Roman"/>
              </a:rPr>
              <a:t>Кроссвордёнок</a:t>
            </a:r>
            <a:r>
              <a:rPr lang="ru-RU" dirty="0" smtClean="0">
                <a:latin typeface="Times New Roman"/>
              </a:rPr>
              <a:t>» и т.п.</a:t>
            </a:r>
          </a:p>
          <a:p>
            <a:pPr marL="0" indent="0" algn="ctr">
              <a:buNone/>
            </a:pPr>
            <a:endParaRPr lang="ru-RU" dirty="0" smtClean="0">
              <a:latin typeface="Times New Roman"/>
            </a:endParaRPr>
          </a:p>
        </p:txBody>
      </p:sp>
      <p:pic>
        <p:nvPicPr>
          <p:cNvPr id="1026" name="Picture 2" descr="E:\ДИСГРАФИЯ\Плигин словарные слова\обл.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84168" y="220719"/>
            <a:ext cx="2931883" cy="381642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логопед\школа\РЕБУСЫ+\ребусы обложка.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4005064"/>
            <a:ext cx="3903365" cy="2761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54333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066"/>
          </a:xfrm>
        </p:spPr>
        <p:txBody>
          <a:bodyPr>
            <a:normAutofit fontScale="90000"/>
          </a:bodyPr>
          <a:lstStyle/>
          <a:p>
            <a:pPr algn="ctr"/>
            <a:r>
              <a:rPr lang="ru-RU" b="1" dirty="0">
                <a:solidFill>
                  <a:srgbClr val="C00000"/>
                </a:solidFill>
                <a:latin typeface="Times New Roman"/>
                <a:ea typeface="Times New Roman"/>
                <a:cs typeface="Times New Roman"/>
              </a:rPr>
              <a:t>«Увеличь предложения»</a:t>
            </a:r>
            <a:endParaRPr lang="ru-RU" b="1" dirty="0">
              <a:solidFill>
                <a:srgbClr val="C00000"/>
              </a:solidFill>
            </a:endParaRPr>
          </a:p>
        </p:txBody>
      </p:sp>
      <p:sp>
        <p:nvSpPr>
          <p:cNvPr id="3" name="Объект 2"/>
          <p:cNvSpPr>
            <a:spLocks noGrp="1"/>
          </p:cNvSpPr>
          <p:nvPr>
            <p:ph sz="quarter" idx="1"/>
          </p:nvPr>
        </p:nvSpPr>
        <p:spPr>
          <a:xfrm>
            <a:off x="457200" y="764704"/>
            <a:ext cx="8003232" cy="5709248"/>
          </a:xfrm>
        </p:spPr>
        <p:txBody>
          <a:bodyPr>
            <a:normAutofit fontScale="92500" lnSpcReduction="20000"/>
          </a:bodyPr>
          <a:lstStyle/>
          <a:p>
            <a:pPr indent="0" algn="just">
              <a:lnSpc>
                <a:spcPct val="120000"/>
              </a:lnSpc>
              <a:spcAft>
                <a:spcPts val="0"/>
              </a:spcAft>
              <a:buNone/>
            </a:pPr>
            <a:r>
              <a:rPr lang="ru-RU" dirty="0" smtClean="0">
                <a:latin typeface="Times New Roman"/>
                <a:ea typeface="Times New Roman"/>
                <a:cs typeface="Times New Roman"/>
              </a:rPr>
              <a:t>Предложите </a:t>
            </a:r>
            <a:r>
              <a:rPr lang="ru-RU" dirty="0">
                <a:latin typeface="Times New Roman"/>
                <a:ea typeface="Times New Roman"/>
                <a:cs typeface="Times New Roman"/>
              </a:rPr>
              <a:t>ребенку прочитать </a:t>
            </a:r>
            <a:r>
              <a:rPr lang="ru-RU" dirty="0" smtClean="0">
                <a:latin typeface="Times New Roman"/>
                <a:ea typeface="Times New Roman"/>
                <a:cs typeface="Times New Roman"/>
              </a:rPr>
              <a:t>предложение, </a:t>
            </a:r>
            <a:r>
              <a:rPr lang="ru-RU" dirty="0">
                <a:latin typeface="Times New Roman"/>
                <a:ea typeface="Times New Roman"/>
                <a:cs typeface="Times New Roman"/>
              </a:rPr>
              <a:t>а потом увеличить его словами из разных частей речи (прилагательными, наречиями и т. д.). </a:t>
            </a:r>
            <a:r>
              <a:rPr lang="ru-RU" dirty="0" smtClean="0">
                <a:latin typeface="Times New Roman"/>
                <a:ea typeface="Times New Roman"/>
                <a:cs typeface="Times New Roman"/>
              </a:rPr>
              <a:t>Эта </a:t>
            </a:r>
            <a:r>
              <a:rPr lang="ru-RU" dirty="0">
                <a:latin typeface="Times New Roman"/>
                <a:ea typeface="Times New Roman"/>
                <a:cs typeface="Times New Roman"/>
              </a:rPr>
              <a:t>игра помогает закреплять знания детей о частях речи, умения согласовывать слова во фразе, совершенствовать навыки связной </a:t>
            </a:r>
            <a:r>
              <a:rPr lang="ru-RU" dirty="0" smtClean="0">
                <a:latin typeface="Times New Roman"/>
                <a:ea typeface="Times New Roman"/>
                <a:cs typeface="Times New Roman"/>
              </a:rPr>
              <a:t>речи.</a:t>
            </a:r>
          </a:p>
          <a:p>
            <a:pPr indent="0" algn="just">
              <a:lnSpc>
                <a:spcPct val="120000"/>
              </a:lnSpc>
              <a:spcAft>
                <a:spcPts val="0"/>
              </a:spcAft>
              <a:buNone/>
            </a:pPr>
            <a:endParaRPr lang="ru-RU" dirty="0" smtClean="0">
              <a:latin typeface="Times New Roman"/>
              <a:ea typeface="Times New Roman"/>
              <a:cs typeface="Times New Roman"/>
            </a:endParaRPr>
          </a:p>
          <a:p>
            <a:pPr indent="0" algn="ctr">
              <a:lnSpc>
                <a:spcPct val="120000"/>
              </a:lnSpc>
              <a:spcAft>
                <a:spcPts val="0"/>
              </a:spcAft>
              <a:buNone/>
            </a:pPr>
            <a:r>
              <a:rPr lang="ru-RU" sz="2700" b="1" cap="small" dirty="0">
                <a:solidFill>
                  <a:srgbClr val="C00000"/>
                </a:solidFill>
                <a:latin typeface="Times New Roman"/>
                <a:ea typeface="Times New Roman"/>
                <a:cs typeface="Times New Roman"/>
              </a:rPr>
              <a:t>«Измени слова по образцу» </a:t>
            </a:r>
            <a:br>
              <a:rPr lang="ru-RU" sz="2700" b="1" cap="small" dirty="0">
                <a:solidFill>
                  <a:srgbClr val="C00000"/>
                </a:solidFill>
                <a:latin typeface="Times New Roman"/>
                <a:ea typeface="Times New Roman"/>
                <a:cs typeface="Times New Roman"/>
              </a:rPr>
            </a:br>
            <a:r>
              <a:rPr lang="ru-RU" sz="2700" cap="small" dirty="0">
                <a:solidFill>
                  <a:srgbClr val="C00000"/>
                </a:solidFill>
                <a:latin typeface="Times New Roman"/>
                <a:ea typeface="Times New Roman"/>
                <a:cs typeface="Times New Roman"/>
              </a:rPr>
              <a:t>(игры на развитие лексико-грамматического строя</a:t>
            </a:r>
            <a:r>
              <a:rPr lang="ru-RU" sz="2700" cap="small" dirty="0" smtClean="0">
                <a:solidFill>
                  <a:srgbClr val="C00000"/>
                </a:solidFill>
                <a:latin typeface="Times New Roman"/>
                <a:ea typeface="Times New Roman"/>
                <a:cs typeface="Times New Roman"/>
              </a:rPr>
              <a:t>)</a:t>
            </a:r>
          </a:p>
          <a:p>
            <a:pPr lvl="0" indent="0" algn="just">
              <a:lnSpc>
                <a:spcPct val="120000"/>
              </a:lnSpc>
              <a:buClr>
                <a:srgbClr val="FE8637"/>
              </a:buClr>
              <a:buNone/>
            </a:pPr>
            <a:r>
              <a:rPr lang="ru-RU" dirty="0">
                <a:solidFill>
                  <a:prstClr val="black"/>
                </a:solidFill>
                <a:latin typeface="Times New Roman"/>
                <a:ea typeface="Times New Roman"/>
                <a:cs typeface="Times New Roman"/>
              </a:rPr>
              <a:t> «Назови ласково», «Один – много – нет», «Большой – маленький», «Какой – какая – какие», «Чей, Чья, Чьи» и т.д. Все измененные слова записываются ребенком  под внимательным контролем взрослого</a:t>
            </a:r>
            <a:r>
              <a:rPr lang="ru-RU" dirty="0" smtClean="0">
                <a:solidFill>
                  <a:prstClr val="black"/>
                </a:solidFill>
                <a:latin typeface="Times New Roman"/>
                <a:ea typeface="Times New Roman"/>
                <a:cs typeface="Times New Roman"/>
              </a:rPr>
              <a:t>.</a:t>
            </a:r>
            <a:endParaRPr lang="ru-RU" dirty="0">
              <a:latin typeface="Times New Roman"/>
              <a:ea typeface="Times New Roman"/>
              <a:cs typeface="Times New Roman"/>
            </a:endParaRPr>
          </a:p>
          <a:p>
            <a:pPr indent="0" algn="just">
              <a:lnSpc>
                <a:spcPct val="120000"/>
              </a:lnSpc>
              <a:spcAft>
                <a:spcPts val="0"/>
              </a:spcAft>
              <a:buNone/>
            </a:pPr>
            <a:endParaRPr lang="ru-RU" dirty="0">
              <a:latin typeface="Times New Roman"/>
              <a:ea typeface="Times New Roman"/>
              <a:cs typeface="Times New Roman"/>
            </a:endParaRPr>
          </a:p>
          <a:p>
            <a:pPr indent="0" algn="just">
              <a:lnSpc>
                <a:spcPct val="120000"/>
              </a:lnSpc>
              <a:spcAft>
                <a:spcPts val="0"/>
              </a:spcAft>
              <a:buNone/>
            </a:pPr>
            <a:r>
              <a:rPr lang="ru-RU" b="1" dirty="0" smtClean="0">
                <a:latin typeface="Times New Roman"/>
                <a:ea typeface="Times New Roman"/>
              </a:rPr>
              <a:t> </a:t>
            </a:r>
            <a:endParaRPr lang="ru-RU" dirty="0" smtClean="0">
              <a:latin typeface="Times New Roman"/>
              <a:ea typeface="Times New Roman"/>
              <a:cs typeface="Times New Roman"/>
            </a:endParaRPr>
          </a:p>
          <a:p>
            <a:pPr indent="0" algn="ctr">
              <a:lnSpc>
                <a:spcPct val="120000"/>
              </a:lnSpc>
              <a:spcAft>
                <a:spcPts val="0"/>
              </a:spcAft>
              <a:buNone/>
            </a:pPr>
            <a:endParaRPr lang="ru-RU" sz="2000" dirty="0">
              <a:latin typeface="Times New Roman"/>
              <a:ea typeface="Times New Roman"/>
              <a:cs typeface="Times New Roman"/>
            </a:endParaRPr>
          </a:p>
          <a:p>
            <a:pPr marL="0" indent="0">
              <a:buNone/>
            </a:pPr>
            <a:endParaRPr lang="ru-RU" dirty="0"/>
          </a:p>
        </p:txBody>
      </p:sp>
    </p:spTree>
    <p:extLst>
      <p:ext uri="{BB962C8B-B14F-4D97-AF65-F5344CB8AC3E}">
        <p14:creationId xmlns:p14="http://schemas.microsoft.com/office/powerpoint/2010/main" val="2566045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260648"/>
            <a:ext cx="7467600" cy="6213304"/>
          </a:xfrm>
        </p:spPr>
        <p:txBody>
          <a:bodyPr>
            <a:normAutofit fontScale="92500" lnSpcReduction="10000"/>
          </a:bodyPr>
          <a:lstStyle/>
          <a:p>
            <a:pPr lvl="0" indent="0" algn="ctr">
              <a:lnSpc>
                <a:spcPct val="120000"/>
              </a:lnSpc>
              <a:buClr>
                <a:srgbClr val="FE8637"/>
              </a:buClr>
              <a:buNone/>
            </a:pPr>
            <a:r>
              <a:rPr lang="ru-RU" sz="3000" b="1" dirty="0" smtClean="0">
                <a:solidFill>
                  <a:srgbClr val="C00000"/>
                </a:solidFill>
                <a:latin typeface="Times New Roman"/>
                <a:ea typeface="Times New Roman"/>
                <a:cs typeface="Times New Roman"/>
              </a:rPr>
              <a:t>«</a:t>
            </a:r>
            <a:r>
              <a:rPr lang="ru-RU" sz="3000" b="1" dirty="0">
                <a:solidFill>
                  <a:srgbClr val="C00000"/>
                </a:solidFill>
                <a:latin typeface="Times New Roman"/>
                <a:ea typeface="Times New Roman"/>
                <a:cs typeface="Times New Roman"/>
              </a:rPr>
              <a:t>Найди сходства», «Найди отличия», «Найти пару», </a:t>
            </a:r>
            <a:endParaRPr lang="ru-RU" sz="3000" b="1" dirty="0" smtClean="0">
              <a:solidFill>
                <a:srgbClr val="C00000"/>
              </a:solidFill>
              <a:latin typeface="Times New Roman"/>
              <a:ea typeface="Times New Roman"/>
              <a:cs typeface="Times New Roman"/>
            </a:endParaRPr>
          </a:p>
          <a:p>
            <a:pPr lvl="0" indent="0" algn="ctr">
              <a:lnSpc>
                <a:spcPct val="120000"/>
              </a:lnSpc>
              <a:buClr>
                <a:srgbClr val="FE8637"/>
              </a:buClr>
              <a:buNone/>
            </a:pPr>
            <a:r>
              <a:rPr lang="ru-RU" sz="3000" b="1" dirty="0" smtClean="0">
                <a:solidFill>
                  <a:srgbClr val="C00000"/>
                </a:solidFill>
                <a:latin typeface="Times New Roman"/>
                <a:ea typeface="Times New Roman"/>
                <a:cs typeface="Times New Roman"/>
              </a:rPr>
              <a:t>«</a:t>
            </a:r>
            <a:r>
              <a:rPr lang="ru-RU" sz="3000" b="1" dirty="0">
                <a:solidFill>
                  <a:srgbClr val="C00000"/>
                </a:solidFill>
                <a:latin typeface="Times New Roman"/>
                <a:ea typeface="Times New Roman"/>
                <a:cs typeface="Times New Roman"/>
              </a:rPr>
              <a:t>Найди, какие предметы спрятались»</a:t>
            </a:r>
            <a:r>
              <a:rPr lang="ru-RU" sz="3000" dirty="0">
                <a:solidFill>
                  <a:srgbClr val="C00000"/>
                </a:solidFill>
                <a:latin typeface="Times New Roman"/>
                <a:ea typeface="Times New Roman"/>
                <a:cs typeface="Times New Roman"/>
              </a:rPr>
              <a:t> </a:t>
            </a:r>
          </a:p>
          <a:p>
            <a:pPr lvl="0" indent="0" algn="just">
              <a:lnSpc>
                <a:spcPct val="120000"/>
              </a:lnSpc>
              <a:buClr>
                <a:srgbClr val="FE8637"/>
              </a:buClr>
              <a:buNone/>
            </a:pPr>
            <a:r>
              <a:rPr lang="ru-RU" sz="2200" dirty="0">
                <a:solidFill>
                  <a:prstClr val="black"/>
                </a:solidFill>
                <a:latin typeface="Times New Roman"/>
                <a:ea typeface="Times New Roman"/>
                <a:cs typeface="Times New Roman"/>
              </a:rPr>
              <a:t>на картинках и в словах. Такие  игры будут полезны для развития зрительного и слухового внимания</a:t>
            </a:r>
            <a:r>
              <a:rPr lang="ru-RU" sz="2200" dirty="0" smtClean="0">
                <a:solidFill>
                  <a:prstClr val="black"/>
                </a:solidFill>
                <a:latin typeface="Times New Roman"/>
                <a:ea typeface="Times New Roman"/>
                <a:cs typeface="Times New Roman"/>
              </a:rPr>
              <a:t>.</a:t>
            </a:r>
          </a:p>
          <a:p>
            <a:pPr lvl="0" indent="0" algn="just">
              <a:lnSpc>
                <a:spcPct val="120000"/>
              </a:lnSpc>
              <a:buClr>
                <a:srgbClr val="FE8637"/>
              </a:buClr>
              <a:buNone/>
            </a:pPr>
            <a:endParaRPr lang="ru-RU" sz="2200" dirty="0">
              <a:solidFill>
                <a:prstClr val="black"/>
              </a:solidFill>
              <a:latin typeface="Times New Roman"/>
              <a:ea typeface="Times New Roman"/>
              <a:cs typeface="Times New Roman"/>
            </a:endParaRPr>
          </a:p>
          <a:p>
            <a:pPr indent="0" algn="just">
              <a:spcAft>
                <a:spcPts val="0"/>
              </a:spcAft>
              <a:buNone/>
            </a:pPr>
            <a:r>
              <a:rPr lang="ru-RU" sz="2600" b="1" u="sng" dirty="0">
                <a:solidFill>
                  <a:srgbClr val="C00000"/>
                </a:solidFill>
                <a:latin typeface="Times New Roman"/>
                <a:ea typeface="Times New Roman"/>
              </a:rPr>
              <a:t>Упражнение  «Кулак-ребро-ладонь».</a:t>
            </a:r>
            <a:endParaRPr lang="ru-RU" sz="2600" b="1" dirty="0">
              <a:solidFill>
                <a:srgbClr val="C00000"/>
              </a:solidFill>
              <a:latin typeface="Times New Roman"/>
              <a:ea typeface="Times New Roman"/>
            </a:endParaRPr>
          </a:p>
          <a:p>
            <a:pPr indent="0" algn="just">
              <a:spcAft>
                <a:spcPts val="0"/>
              </a:spcAft>
              <a:buNone/>
            </a:pPr>
            <a:r>
              <a:rPr lang="ru-RU" sz="2000" dirty="0">
                <a:latin typeface="Times New Roman"/>
                <a:ea typeface="Times New Roman"/>
              </a:rPr>
              <a:t>Три положения на плоскости стола. Кулачок, затем ладонь ребром на столе, прямая ладонь на столе. Делать правой, левой рукой, затем синхронно. </a:t>
            </a:r>
          </a:p>
          <a:p>
            <a:pPr indent="0" algn="just">
              <a:spcAft>
                <a:spcPts val="0"/>
              </a:spcAft>
              <a:buNone/>
            </a:pPr>
            <a:r>
              <a:rPr lang="ru-RU" sz="2000" dirty="0">
                <a:latin typeface="Times New Roman"/>
                <a:ea typeface="Times New Roman"/>
              </a:rPr>
              <a:t> </a:t>
            </a:r>
          </a:p>
          <a:p>
            <a:pPr indent="0" algn="just">
              <a:spcAft>
                <a:spcPts val="0"/>
              </a:spcAft>
              <a:buNone/>
            </a:pPr>
            <a:r>
              <a:rPr lang="ru-RU" sz="3000" b="1" u="sng" dirty="0">
                <a:solidFill>
                  <a:srgbClr val="C00000"/>
                </a:solidFill>
                <a:latin typeface="Times New Roman"/>
                <a:ea typeface="Times New Roman"/>
              </a:rPr>
              <a:t>Упражнение  «Ухо-нос». </a:t>
            </a:r>
            <a:endParaRPr lang="ru-RU" sz="3000" b="1" dirty="0">
              <a:solidFill>
                <a:srgbClr val="C00000"/>
              </a:solidFill>
              <a:latin typeface="Times New Roman"/>
              <a:ea typeface="Times New Roman"/>
            </a:endParaRPr>
          </a:p>
          <a:p>
            <a:pPr indent="0" algn="just">
              <a:spcAft>
                <a:spcPts val="0"/>
              </a:spcAft>
              <a:buNone/>
            </a:pPr>
            <a:r>
              <a:rPr lang="ru-RU" sz="2000" dirty="0">
                <a:latin typeface="Times New Roman"/>
                <a:ea typeface="Times New Roman"/>
              </a:rPr>
              <a:t>Левой рукой взяться за кончик носа, а правой – за противоположное ухо. Отпустить, хлопнуть в ладоши и поменять положение рук наоборот. </a:t>
            </a:r>
          </a:p>
          <a:p>
            <a:pPr indent="0" algn="just">
              <a:spcAft>
                <a:spcPts val="0"/>
              </a:spcAft>
              <a:buNone/>
            </a:pPr>
            <a:r>
              <a:rPr lang="ru-RU" sz="2000" dirty="0">
                <a:latin typeface="Times New Roman"/>
                <a:ea typeface="Times New Roman"/>
              </a:rPr>
              <a:t> </a:t>
            </a:r>
          </a:p>
          <a:p>
            <a:pPr lvl="0" indent="0" algn="just">
              <a:lnSpc>
                <a:spcPct val="120000"/>
              </a:lnSpc>
              <a:buClr>
                <a:srgbClr val="FE8637"/>
              </a:buClr>
              <a:buNone/>
            </a:pPr>
            <a:endParaRPr lang="ru-RU" sz="2200" dirty="0">
              <a:solidFill>
                <a:prstClr val="black"/>
              </a:solidFill>
              <a:latin typeface="Times New Roman"/>
              <a:ea typeface="Times New Roman"/>
              <a:cs typeface="Times New Roman"/>
            </a:endParaRPr>
          </a:p>
          <a:p>
            <a:pPr indent="0" algn="just">
              <a:lnSpc>
                <a:spcPct val="120000"/>
              </a:lnSpc>
              <a:spcAft>
                <a:spcPts val="0"/>
              </a:spcAft>
              <a:buNone/>
            </a:pPr>
            <a:endParaRPr lang="ru-RU" sz="2000" dirty="0">
              <a:latin typeface="Calibri"/>
              <a:ea typeface="Times New Roman"/>
              <a:cs typeface="Times New Roman"/>
            </a:endParaRPr>
          </a:p>
          <a:p>
            <a:pPr marL="0" indent="0">
              <a:buNone/>
            </a:pPr>
            <a:endParaRPr lang="ru-RU" dirty="0"/>
          </a:p>
        </p:txBody>
      </p:sp>
    </p:spTree>
    <p:extLst>
      <p:ext uri="{BB962C8B-B14F-4D97-AF65-F5344CB8AC3E}">
        <p14:creationId xmlns:p14="http://schemas.microsoft.com/office/powerpoint/2010/main" val="1339130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467600" cy="634082"/>
          </a:xfrm>
        </p:spPr>
        <p:txBody>
          <a:bodyPr>
            <a:normAutofit/>
          </a:bodyPr>
          <a:lstStyle/>
          <a:p>
            <a:pPr lvl="0" algn="ctr"/>
            <a:r>
              <a:rPr lang="ru-RU" sz="2800" b="1" dirty="0">
                <a:solidFill>
                  <a:srgbClr val="C00000"/>
                </a:solidFill>
                <a:latin typeface="Times New Roman"/>
                <a:ea typeface="Times New Roman"/>
              </a:rPr>
              <a:t>«Лабиринты</a:t>
            </a:r>
            <a:r>
              <a:rPr lang="ru-RU" sz="2800" b="1" dirty="0" smtClean="0">
                <a:solidFill>
                  <a:srgbClr val="C00000"/>
                </a:solidFill>
                <a:latin typeface="Times New Roman"/>
                <a:ea typeface="Times New Roman"/>
              </a:rPr>
              <a:t>»</a:t>
            </a:r>
            <a:endParaRPr lang="ru-RU" dirty="0"/>
          </a:p>
        </p:txBody>
      </p:sp>
      <p:sp>
        <p:nvSpPr>
          <p:cNvPr id="3" name="Объект 2"/>
          <p:cNvSpPr>
            <a:spLocks noGrp="1"/>
          </p:cNvSpPr>
          <p:nvPr>
            <p:ph sz="quarter" idx="1"/>
          </p:nvPr>
        </p:nvSpPr>
        <p:spPr>
          <a:xfrm>
            <a:off x="457200" y="908720"/>
            <a:ext cx="7467600" cy="5565232"/>
          </a:xfrm>
        </p:spPr>
        <p:txBody>
          <a:bodyPr>
            <a:normAutofit lnSpcReduction="10000"/>
          </a:bodyPr>
          <a:lstStyle/>
          <a:p>
            <a:pPr lvl="0" indent="0">
              <a:lnSpc>
                <a:spcPct val="120000"/>
              </a:lnSpc>
              <a:buClr>
                <a:srgbClr val="FE8637"/>
              </a:buClr>
              <a:buNone/>
            </a:pPr>
            <a:r>
              <a:rPr lang="ru-RU" dirty="0" smtClean="0">
                <a:solidFill>
                  <a:prstClr val="black"/>
                </a:solidFill>
                <a:latin typeface="Times New Roman" panose="02020603050405020304" pitchFamily="18" charset="0"/>
                <a:ea typeface="Times New Roman"/>
                <a:cs typeface="Times New Roman" panose="02020603050405020304" pitchFamily="18" charset="0"/>
              </a:rPr>
              <a:t>Лабиринты </a:t>
            </a:r>
            <a:r>
              <a:rPr lang="ru-RU" dirty="0">
                <a:solidFill>
                  <a:prstClr val="black"/>
                </a:solidFill>
                <a:latin typeface="Times New Roman" panose="02020603050405020304" pitchFamily="18" charset="0"/>
                <a:ea typeface="Times New Roman"/>
                <a:cs typeface="Times New Roman" panose="02020603050405020304" pitchFamily="18" charset="0"/>
              </a:rPr>
              <a:t>хорошо развивают крупную моторику (движения руки и предплечья), внимание, безотрывную линию. Следите, чтобы ребенок изменял положение руки, а не листа бумаги. </a:t>
            </a:r>
            <a:endParaRPr lang="ru-RU" dirty="0" smtClean="0">
              <a:solidFill>
                <a:prstClr val="black"/>
              </a:solidFill>
              <a:latin typeface="Times New Roman" panose="02020603050405020304" pitchFamily="18" charset="0"/>
              <a:ea typeface="Times New Roman"/>
              <a:cs typeface="Times New Roman" panose="02020603050405020304" pitchFamily="18" charset="0"/>
            </a:endParaRPr>
          </a:p>
          <a:p>
            <a:pPr lvl="0" indent="0">
              <a:lnSpc>
                <a:spcPct val="120000"/>
              </a:lnSpc>
              <a:buClr>
                <a:srgbClr val="FE8637"/>
              </a:buClr>
              <a:buNone/>
            </a:pPr>
            <a:r>
              <a:rPr lang="ru-RU" b="1" dirty="0" smtClean="0">
                <a:solidFill>
                  <a:srgbClr val="C00000"/>
                </a:solidFill>
                <a:latin typeface="Times New Roman"/>
                <a:ea typeface="Times New Roman"/>
              </a:rPr>
              <a:t> </a:t>
            </a:r>
            <a:endParaRPr lang="ru-RU" dirty="0">
              <a:solidFill>
                <a:prstClr val="black"/>
              </a:solidFill>
              <a:latin typeface="Times New Roman" panose="02020603050405020304" pitchFamily="18" charset="0"/>
              <a:ea typeface="Times New Roman"/>
              <a:cs typeface="Times New Roman" panose="02020603050405020304" pitchFamily="18" charset="0"/>
            </a:endParaRPr>
          </a:p>
          <a:p>
            <a:pPr lvl="0" indent="0" algn="ctr">
              <a:lnSpc>
                <a:spcPct val="120000"/>
              </a:lnSpc>
              <a:buClr>
                <a:srgbClr val="FE8637"/>
              </a:buClr>
              <a:buNone/>
            </a:pPr>
            <a:r>
              <a:rPr lang="ru-RU" sz="3200" b="1" dirty="0">
                <a:solidFill>
                  <a:srgbClr val="C00000"/>
                </a:solidFill>
                <a:latin typeface="Times New Roman"/>
                <a:ea typeface="Times New Roman"/>
              </a:rPr>
              <a:t>«Графические диктанты</a:t>
            </a:r>
            <a:r>
              <a:rPr lang="ru-RU" sz="3200" b="1" dirty="0" smtClean="0">
                <a:solidFill>
                  <a:srgbClr val="C00000"/>
                </a:solidFill>
                <a:latin typeface="Times New Roman"/>
                <a:ea typeface="Times New Roman"/>
              </a:rPr>
              <a:t>» </a:t>
            </a:r>
          </a:p>
          <a:p>
            <a:pPr lvl="0" indent="0">
              <a:lnSpc>
                <a:spcPct val="120000"/>
              </a:lnSpc>
              <a:buClr>
                <a:srgbClr val="FE8637"/>
              </a:buClr>
              <a:buNone/>
            </a:pPr>
            <a:r>
              <a:rPr lang="ru-RU" dirty="0" smtClean="0">
                <a:latin typeface="Times New Roman"/>
                <a:ea typeface="Times New Roman"/>
              </a:rPr>
              <a:t>Дети </a:t>
            </a:r>
            <a:r>
              <a:rPr lang="ru-RU" dirty="0">
                <a:latin typeface="Times New Roman"/>
                <a:ea typeface="Times New Roman"/>
              </a:rPr>
              <a:t>сначала срисовывают изображения по клеточкам. Затем изображение срисовывается ребенком под диктовку взрослого. Такие диктанты совершенствуют мелкую моторику, развивают оптико-пространственные представления, зрительный </a:t>
            </a:r>
            <a:r>
              <a:rPr lang="ru-RU" dirty="0" err="1">
                <a:latin typeface="Times New Roman"/>
                <a:ea typeface="Times New Roman"/>
              </a:rPr>
              <a:t>гнозис</a:t>
            </a:r>
            <a:r>
              <a:rPr lang="ru-RU" dirty="0">
                <a:latin typeface="Times New Roman"/>
                <a:ea typeface="Times New Roman"/>
              </a:rPr>
              <a:t> (узнавание)</a:t>
            </a:r>
            <a:endParaRPr lang="ru-RU" dirty="0">
              <a:solidFill>
                <a:prstClr val="black"/>
              </a:solidFill>
              <a:latin typeface="Times New Roman" panose="02020603050405020304" pitchFamily="18" charset="0"/>
              <a:ea typeface="Times New Roman"/>
              <a:cs typeface="Times New Roman" panose="02020603050405020304" pitchFamily="18" charset="0"/>
            </a:endParaRPr>
          </a:p>
          <a:p>
            <a:endParaRPr lang="ru-RU" dirty="0"/>
          </a:p>
        </p:txBody>
      </p:sp>
    </p:spTree>
    <p:extLst>
      <p:ext uri="{BB962C8B-B14F-4D97-AF65-F5344CB8AC3E}">
        <p14:creationId xmlns:p14="http://schemas.microsoft.com/office/powerpoint/2010/main" val="29615786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normAutofit fontScale="90000"/>
          </a:bodyPr>
          <a:lstStyle/>
          <a:p>
            <a:pPr algn="ctr"/>
            <a:r>
              <a:rPr lang="ru-RU" sz="3200" dirty="0">
                <a:solidFill>
                  <a:srgbClr val="C00000"/>
                </a:solidFill>
                <a:latin typeface="Times New Roman"/>
                <a:ea typeface="Times New Roman"/>
              </a:rPr>
              <a:t>эффективный </a:t>
            </a:r>
            <a:r>
              <a:rPr lang="ru-RU" sz="3200" dirty="0" smtClean="0">
                <a:solidFill>
                  <a:srgbClr val="C00000"/>
                </a:solidFill>
                <a:latin typeface="Times New Roman"/>
                <a:ea typeface="Times New Roman"/>
              </a:rPr>
              <a:t>метод борьбы с ошибками -</a:t>
            </a:r>
            <a:r>
              <a:rPr lang="ru-RU" sz="3200" b="1" dirty="0" smtClean="0">
                <a:solidFill>
                  <a:srgbClr val="C00000"/>
                </a:solidFill>
                <a:latin typeface="Times New Roman"/>
                <a:ea typeface="Times New Roman"/>
              </a:rPr>
              <a:t>"орфографическое" чтение</a:t>
            </a:r>
            <a:endParaRPr lang="ru-RU" dirty="0">
              <a:solidFill>
                <a:srgbClr val="C00000"/>
              </a:solidFill>
            </a:endParaRPr>
          </a:p>
        </p:txBody>
      </p:sp>
      <p:sp>
        <p:nvSpPr>
          <p:cNvPr id="3" name="Объект 2"/>
          <p:cNvSpPr>
            <a:spLocks noGrp="1"/>
          </p:cNvSpPr>
          <p:nvPr>
            <p:ph sz="quarter" idx="1"/>
          </p:nvPr>
        </p:nvSpPr>
        <p:spPr>
          <a:xfrm>
            <a:off x="457200" y="1196752"/>
            <a:ext cx="8147248" cy="5400600"/>
          </a:xfrm>
        </p:spPr>
        <p:txBody>
          <a:bodyPr>
            <a:noAutofit/>
          </a:bodyPr>
          <a:lstStyle/>
          <a:p>
            <a:pPr marL="0" indent="0">
              <a:buNone/>
            </a:pPr>
            <a:r>
              <a:rPr lang="ru-RU" sz="2000" dirty="0">
                <a:latin typeface="Times New Roman"/>
                <a:ea typeface="Times New Roman"/>
              </a:rPr>
              <a:t>Предложите </a:t>
            </a:r>
            <a:r>
              <a:rPr lang="ru-RU" sz="2000" dirty="0" smtClean="0">
                <a:latin typeface="Times New Roman"/>
                <a:ea typeface="Times New Roman"/>
              </a:rPr>
              <a:t>ребенку  </a:t>
            </a:r>
            <a:r>
              <a:rPr lang="ru-RU" sz="2000" dirty="0">
                <a:latin typeface="Times New Roman"/>
                <a:ea typeface="Times New Roman"/>
              </a:rPr>
              <a:t>прочитать </a:t>
            </a:r>
            <a:r>
              <a:rPr lang="ru-RU" sz="2000" dirty="0" smtClean="0">
                <a:latin typeface="Times New Roman"/>
                <a:ea typeface="Times New Roman"/>
              </a:rPr>
              <a:t>вслух (</a:t>
            </a:r>
            <a:r>
              <a:rPr lang="ru-RU" sz="2000" dirty="0">
                <a:latin typeface="Times New Roman"/>
                <a:ea typeface="Times New Roman"/>
              </a:rPr>
              <a:t>для чтения лучше использовать </a:t>
            </a:r>
            <a:r>
              <a:rPr lang="ru-RU" sz="2000" dirty="0" smtClean="0">
                <a:latin typeface="Times New Roman"/>
                <a:ea typeface="Times New Roman"/>
              </a:rPr>
              <a:t>классику</a:t>
            </a:r>
            <a:r>
              <a:rPr lang="ru-RU" sz="2000" dirty="0" smtClean="0">
                <a:solidFill>
                  <a:srgbClr val="006400"/>
                </a:solidFill>
                <a:latin typeface="Times New Roman"/>
                <a:ea typeface="Times New Roman"/>
              </a:rPr>
              <a:t>)</a:t>
            </a:r>
            <a:r>
              <a:rPr lang="ru-RU" sz="2000" dirty="0" smtClean="0">
                <a:latin typeface="Times New Roman"/>
                <a:ea typeface="Times New Roman"/>
              </a:rPr>
              <a:t>, </a:t>
            </a:r>
            <a:r>
              <a:rPr lang="ru-RU" sz="2000" dirty="0">
                <a:latin typeface="Times New Roman"/>
                <a:ea typeface="Times New Roman"/>
              </a:rPr>
              <a:t>громко и четко, какой-либо текст не так, как мы обычно говорим, а так, как пишем. При этом ребенок должен разбить слово на слоги и проговорить его, подчеркивая и выделяя их, но достаточно быстро. А если слово простое, его можно прочесть быстро, не разбивая на слоги.</a:t>
            </a:r>
            <a:br>
              <a:rPr lang="ru-RU" sz="2000" dirty="0">
                <a:latin typeface="Times New Roman"/>
                <a:ea typeface="Times New Roman"/>
              </a:rPr>
            </a:br>
            <a:r>
              <a:rPr lang="ru-RU" sz="2000" dirty="0">
                <a:latin typeface="Times New Roman"/>
                <a:ea typeface="Times New Roman"/>
              </a:rPr>
              <a:t/>
            </a:r>
            <a:br>
              <a:rPr lang="ru-RU" sz="2000" dirty="0">
                <a:latin typeface="Times New Roman"/>
                <a:ea typeface="Times New Roman"/>
              </a:rPr>
            </a:br>
            <a:r>
              <a:rPr lang="ru-RU" sz="2000" dirty="0">
                <a:latin typeface="Times New Roman"/>
                <a:ea typeface="Times New Roman"/>
              </a:rPr>
              <a:t>      В этом случае одновременно работает зрительная, слуховая и моторная (</a:t>
            </a:r>
            <a:r>
              <a:rPr lang="ru-RU" sz="2000" dirty="0" smtClean="0">
                <a:latin typeface="Times New Roman"/>
                <a:ea typeface="Times New Roman"/>
              </a:rPr>
              <a:t>язык) </a:t>
            </a:r>
            <a:r>
              <a:rPr lang="ru-RU" sz="2000" dirty="0">
                <a:latin typeface="Times New Roman"/>
                <a:ea typeface="Times New Roman"/>
              </a:rPr>
              <a:t>память. Затем, когда ребенок сталкивается с этими словами на письме, он мысленно проговаривает их правильно, а следовательно, и правильно пишет. </a:t>
            </a:r>
            <a:endParaRPr lang="ru-RU" sz="2000" dirty="0" smtClean="0">
              <a:latin typeface="Times New Roman"/>
              <a:ea typeface="Times New Roman"/>
            </a:endParaRPr>
          </a:p>
          <a:p>
            <a:pPr marL="0" indent="0">
              <a:buNone/>
            </a:pPr>
            <a:r>
              <a:rPr lang="ru-RU" dirty="0">
                <a:solidFill>
                  <a:srgbClr val="006400"/>
                </a:solidFill>
                <a:latin typeface="Times New Roman"/>
                <a:ea typeface="Times New Roman"/>
              </a:rPr>
              <a:t>     </a:t>
            </a:r>
            <a:r>
              <a:rPr lang="ru-RU" sz="2000" dirty="0">
                <a:latin typeface="Times New Roman"/>
                <a:ea typeface="Times New Roman"/>
              </a:rPr>
              <a:t> С детьми в возрасте до десяти лет подобным образом можно заниматься </a:t>
            </a:r>
            <a:r>
              <a:rPr lang="ru-RU" sz="2000" dirty="0" smtClean="0">
                <a:latin typeface="Times New Roman"/>
                <a:ea typeface="Times New Roman"/>
              </a:rPr>
              <a:t>5-10 </a:t>
            </a:r>
            <a:r>
              <a:rPr lang="ru-RU" sz="2000" dirty="0">
                <a:latin typeface="Times New Roman"/>
                <a:ea typeface="Times New Roman"/>
              </a:rPr>
              <a:t>мин. Далее моторика уже не работает, и чтение не приносит должного результата. С детьми старше десяти лет можно заниматься чуть больше - примерно 15 мин</a:t>
            </a:r>
            <a:r>
              <a:rPr lang="ru-RU" sz="2000" dirty="0" smtClean="0">
                <a:latin typeface="Times New Roman"/>
                <a:ea typeface="Times New Roman"/>
              </a:rPr>
              <a:t>.</a:t>
            </a:r>
          </a:p>
          <a:p>
            <a:pPr marL="0" indent="0">
              <a:buNone/>
            </a:pPr>
            <a:r>
              <a:rPr lang="ru-RU" sz="2000" dirty="0">
                <a:latin typeface="Times New Roman"/>
                <a:ea typeface="Times New Roman"/>
              </a:rPr>
              <a:t>Аналогично нужно читать и блоки из 15-20 слов, подобранные в орфографическом словаре: громко, четко и не один раз.</a:t>
            </a:r>
            <a:endParaRPr lang="ru-RU" sz="2000" dirty="0">
              <a:latin typeface="Comic Sans MS"/>
            </a:endParaRPr>
          </a:p>
        </p:txBody>
      </p:sp>
    </p:spTree>
    <p:extLst>
      <p:ext uri="{BB962C8B-B14F-4D97-AF65-F5344CB8AC3E}">
        <p14:creationId xmlns:p14="http://schemas.microsoft.com/office/powerpoint/2010/main" val="15346809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7467600" cy="576064"/>
          </a:xfrm>
        </p:spPr>
        <p:txBody>
          <a:bodyPr>
            <a:normAutofit/>
          </a:bodyPr>
          <a:lstStyle/>
          <a:p>
            <a:pPr algn="ctr"/>
            <a:r>
              <a:rPr lang="ru-RU" b="1" dirty="0" smtClean="0">
                <a:solidFill>
                  <a:srgbClr val="C00000"/>
                </a:solidFill>
                <a:latin typeface="Times New Roman"/>
                <a:ea typeface="Calibri"/>
                <a:cs typeface="Times New Roman"/>
              </a:rPr>
              <a:t>Чем могут ещё помочь родители :</a:t>
            </a:r>
            <a:endParaRPr lang="ru-RU" b="1" dirty="0">
              <a:solidFill>
                <a:srgbClr val="C00000"/>
              </a:solidFill>
            </a:endParaRPr>
          </a:p>
        </p:txBody>
      </p:sp>
      <p:sp>
        <p:nvSpPr>
          <p:cNvPr id="3" name="Объект 2"/>
          <p:cNvSpPr>
            <a:spLocks noGrp="1"/>
          </p:cNvSpPr>
          <p:nvPr>
            <p:ph sz="quarter" idx="1"/>
          </p:nvPr>
        </p:nvSpPr>
        <p:spPr>
          <a:xfrm>
            <a:off x="323528" y="764704"/>
            <a:ext cx="8352928" cy="5904656"/>
          </a:xfrm>
        </p:spPr>
        <p:txBody>
          <a:bodyPr>
            <a:normAutofit fontScale="92500"/>
          </a:bodyPr>
          <a:lstStyle/>
          <a:p>
            <a:pPr marL="457200" lvl="0" indent="-457200">
              <a:lnSpc>
                <a:spcPct val="115000"/>
              </a:lnSpc>
              <a:spcAft>
                <a:spcPts val="1000"/>
              </a:spcAft>
              <a:buSzPts val="1000"/>
              <a:buFont typeface="+mj-lt"/>
              <a:buAutoNum type="arabicPeriod"/>
              <a:tabLst>
                <a:tab pos="457200" algn="l"/>
              </a:tabLst>
            </a:pPr>
            <a:r>
              <a:rPr lang="ru-RU" dirty="0" smtClean="0">
                <a:latin typeface="Times New Roman"/>
                <a:ea typeface="Times New Roman"/>
                <a:cs typeface="Times New Roman"/>
              </a:rPr>
              <a:t>Почаще </a:t>
            </a:r>
            <a:r>
              <a:rPr lang="ru-RU" dirty="0">
                <a:latin typeface="Times New Roman"/>
                <a:ea typeface="Times New Roman"/>
                <a:cs typeface="Times New Roman"/>
              </a:rPr>
              <a:t>гуляйте с ребёнком. Во время прогулок мозг насыщается кислородом, улучшается его работоспособность. Что </a:t>
            </a:r>
            <a:r>
              <a:rPr lang="ru-RU" dirty="0" smtClean="0">
                <a:latin typeface="Times New Roman"/>
                <a:ea typeface="Times New Roman"/>
                <a:cs typeface="Times New Roman"/>
              </a:rPr>
              <a:t>очень </a:t>
            </a:r>
            <a:r>
              <a:rPr lang="ru-RU" dirty="0">
                <a:latin typeface="Times New Roman"/>
                <a:ea typeface="Times New Roman"/>
                <a:cs typeface="Times New Roman"/>
              </a:rPr>
              <a:t>полезно для успешного обучения.</a:t>
            </a:r>
            <a:endParaRPr lang="ru-RU" sz="2000" dirty="0">
              <a:latin typeface="Calibri"/>
              <a:ea typeface="Calibri"/>
              <a:cs typeface="Times New Roman"/>
            </a:endParaRPr>
          </a:p>
          <a:p>
            <a:pPr marL="457200" lvl="0" indent="-457200">
              <a:lnSpc>
                <a:spcPct val="115000"/>
              </a:lnSpc>
              <a:spcAft>
                <a:spcPts val="1000"/>
              </a:spcAft>
              <a:buSzPts val="1000"/>
              <a:buFont typeface="+mj-lt"/>
              <a:buAutoNum type="arabicPeriod"/>
              <a:tabLst>
                <a:tab pos="457200" algn="l"/>
              </a:tabLst>
            </a:pPr>
            <a:r>
              <a:rPr lang="ru-RU" dirty="0">
                <a:latin typeface="Times New Roman"/>
                <a:ea typeface="Times New Roman"/>
                <a:cs typeface="Times New Roman"/>
              </a:rPr>
              <a:t>Отдайте ребёнка в спортивную секцию или на танцы. Спорт отлично учит  произвольной регуляции, развивает моторику, развивает внимание и скорость реакции.  А глубокое дыхание во время тренировок насыщает подкорку кислородом.</a:t>
            </a:r>
            <a:endParaRPr lang="ru-RU" sz="2000" dirty="0">
              <a:latin typeface="Calibri"/>
              <a:ea typeface="Calibri"/>
              <a:cs typeface="Times New Roman"/>
            </a:endParaRPr>
          </a:p>
          <a:p>
            <a:pPr marL="457200" lvl="0" indent="-457200">
              <a:lnSpc>
                <a:spcPct val="115000"/>
              </a:lnSpc>
              <a:spcAft>
                <a:spcPts val="1000"/>
              </a:spcAft>
              <a:buSzPts val="1000"/>
              <a:buFont typeface="+mj-lt"/>
              <a:buAutoNum type="arabicPeriod"/>
              <a:tabLst>
                <a:tab pos="457200" algn="l"/>
              </a:tabLst>
            </a:pPr>
            <a:r>
              <a:rPr lang="ru-RU" dirty="0">
                <a:latin typeface="Times New Roman"/>
                <a:ea typeface="Times New Roman"/>
                <a:cs typeface="Times New Roman"/>
              </a:rPr>
              <a:t>Занятие музыкой, в частности игра на фортепиано, развивает моторику рук и налаживает взаимодействие обоих полушарий мозга.</a:t>
            </a:r>
            <a:endParaRPr lang="ru-RU" sz="2000" dirty="0">
              <a:latin typeface="Calibri"/>
              <a:ea typeface="Calibri"/>
              <a:cs typeface="Times New Roman"/>
            </a:endParaRPr>
          </a:p>
          <a:p>
            <a:pPr marL="457200" lvl="0" indent="-457200">
              <a:lnSpc>
                <a:spcPct val="115000"/>
              </a:lnSpc>
              <a:spcAft>
                <a:spcPts val="1000"/>
              </a:spcAft>
              <a:buSzPts val="1000"/>
              <a:buFont typeface="+mj-lt"/>
              <a:buAutoNum type="arabicPeriod"/>
              <a:tabLst>
                <a:tab pos="457200" algn="l"/>
              </a:tabLst>
            </a:pPr>
            <a:r>
              <a:rPr lang="ru-RU" dirty="0">
                <a:latin typeface="Times New Roman"/>
                <a:ea typeface="Times New Roman"/>
                <a:cs typeface="Times New Roman"/>
              </a:rPr>
              <a:t>После школы почаще массируйте </a:t>
            </a:r>
            <a:r>
              <a:rPr lang="ru-RU" dirty="0" smtClean="0">
                <a:latin typeface="Times New Roman"/>
                <a:ea typeface="Times New Roman"/>
                <a:cs typeface="Times New Roman"/>
              </a:rPr>
              <a:t>ребёнку </a:t>
            </a:r>
            <a:r>
              <a:rPr lang="ru-RU" dirty="0">
                <a:latin typeface="Times New Roman"/>
                <a:ea typeface="Times New Roman"/>
                <a:cs typeface="Times New Roman"/>
              </a:rPr>
              <a:t>шейную и затылочную область.</a:t>
            </a:r>
            <a:endParaRPr lang="ru-RU" sz="2000" dirty="0">
              <a:latin typeface="Calibri"/>
              <a:ea typeface="Calibri"/>
              <a:cs typeface="Times New Roman"/>
            </a:endParaRPr>
          </a:p>
          <a:p>
            <a:endParaRPr lang="ru-RU" dirty="0"/>
          </a:p>
        </p:txBody>
      </p:sp>
    </p:spTree>
    <p:extLst>
      <p:ext uri="{BB962C8B-B14F-4D97-AF65-F5344CB8AC3E}">
        <p14:creationId xmlns:p14="http://schemas.microsoft.com/office/powerpoint/2010/main" val="4091673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1"/>
            <a:ext cx="8568952" cy="720080"/>
          </a:xfrm>
        </p:spPr>
        <p:txBody>
          <a:bodyPr>
            <a:normAutofit fontScale="90000"/>
          </a:bodyPr>
          <a:lstStyle/>
          <a:p>
            <a:pPr algn="ctr"/>
            <a:r>
              <a:rPr lang="ru-RU" sz="2400" b="1" dirty="0" smtClean="0">
                <a:solidFill>
                  <a:srgbClr val="FF0000"/>
                </a:solidFill>
              </a:rPr>
              <a:t>Основные, наиболее часто встречающиеся  проблемы:</a:t>
            </a:r>
            <a:endParaRPr lang="ru-RU" sz="2400" b="1" dirty="0">
              <a:solidFill>
                <a:srgbClr val="FF0000"/>
              </a:solidFill>
            </a:endParaRPr>
          </a:p>
        </p:txBody>
      </p:sp>
      <p:sp>
        <p:nvSpPr>
          <p:cNvPr id="3" name="Объект 2"/>
          <p:cNvSpPr>
            <a:spLocks noGrp="1"/>
          </p:cNvSpPr>
          <p:nvPr>
            <p:ph sz="quarter" idx="1"/>
          </p:nvPr>
        </p:nvSpPr>
        <p:spPr>
          <a:xfrm>
            <a:off x="251520" y="980728"/>
            <a:ext cx="8712968" cy="5688631"/>
          </a:xfrm>
        </p:spPr>
        <p:txBody>
          <a:bodyPr>
            <a:normAutofit lnSpcReduction="10000"/>
          </a:bodyPr>
          <a:lstStyle/>
          <a:p>
            <a:r>
              <a:rPr lang="ru-RU" dirty="0" err="1" smtClean="0"/>
              <a:t>Несформированность</a:t>
            </a:r>
            <a:r>
              <a:rPr lang="ru-RU" dirty="0" smtClean="0"/>
              <a:t> образа буквы и образа слова, пропуск и путаница букв, слогов;</a:t>
            </a:r>
          </a:p>
          <a:p>
            <a:r>
              <a:rPr lang="ru-RU" dirty="0" smtClean="0"/>
              <a:t>Нечитаемый почерк;</a:t>
            </a:r>
          </a:p>
          <a:p>
            <a:r>
              <a:rPr lang="ru-RU" dirty="0" smtClean="0"/>
              <a:t>Незнание основных орфографических правил и обилие ошибок «на правило»;</a:t>
            </a:r>
          </a:p>
          <a:p>
            <a:r>
              <a:rPr lang="ru-RU" dirty="0" smtClean="0"/>
              <a:t>Несоответствие между знаниями правил и письмом, т.е. неумение применить правило в процессе письма;</a:t>
            </a:r>
          </a:p>
          <a:p>
            <a:r>
              <a:rPr lang="ru-RU" dirty="0" smtClean="0"/>
              <a:t>Неумение составлять связные, логичные тексты;</a:t>
            </a:r>
          </a:p>
          <a:p>
            <a:r>
              <a:rPr lang="ru-RU" dirty="0" smtClean="0"/>
              <a:t>Нелюбовь и даже ненависть к чтению;</a:t>
            </a:r>
          </a:p>
          <a:p>
            <a:r>
              <a:rPr lang="ru-RU" dirty="0" smtClean="0"/>
              <a:t>Негативное отношение к урокам русского языка;</a:t>
            </a:r>
          </a:p>
          <a:p>
            <a:pPr marL="0" indent="0">
              <a:buNone/>
            </a:pPr>
            <a:endParaRPr lang="ru-RU" dirty="0"/>
          </a:p>
          <a:p>
            <a:pPr marL="0" indent="0">
              <a:buNone/>
            </a:pPr>
            <a:r>
              <a:rPr lang="ru-RU" dirty="0" smtClean="0"/>
              <a:t>В большинстве случаев эти проблемы образуют целый комплекс. Чтобы распутать этот клубок, прежде всего необходимо понять, </a:t>
            </a:r>
            <a:r>
              <a:rPr lang="ru-RU" i="1" u="sng" dirty="0" smtClean="0">
                <a:solidFill>
                  <a:srgbClr val="FF0000"/>
                </a:solidFill>
              </a:rPr>
              <a:t>из каких аспектов складывается грамотность</a:t>
            </a:r>
            <a:r>
              <a:rPr lang="ru-RU" dirty="0" smtClean="0"/>
              <a:t>.</a:t>
            </a:r>
            <a:endParaRPr lang="ru-RU" dirty="0"/>
          </a:p>
        </p:txBody>
      </p:sp>
    </p:spTree>
    <p:extLst>
      <p:ext uri="{BB962C8B-B14F-4D97-AF65-F5344CB8AC3E}">
        <p14:creationId xmlns:p14="http://schemas.microsoft.com/office/powerpoint/2010/main" val="389486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260648"/>
            <a:ext cx="8147248" cy="6213304"/>
          </a:xfrm>
        </p:spPr>
        <p:txBody>
          <a:bodyPr>
            <a:normAutofit/>
          </a:bodyPr>
          <a:lstStyle/>
          <a:p>
            <a:pPr marL="457200" indent="-457200">
              <a:lnSpc>
                <a:spcPct val="115000"/>
              </a:lnSpc>
              <a:spcAft>
                <a:spcPts val="1000"/>
              </a:spcAft>
              <a:buFont typeface="+mj-lt"/>
              <a:buAutoNum type="arabicPeriod" startAt="5"/>
            </a:pPr>
            <a:r>
              <a:rPr lang="ru-RU" dirty="0" smtClean="0">
                <a:latin typeface="Times New Roman"/>
                <a:ea typeface="Calibri"/>
                <a:cs typeface="Times New Roman"/>
              </a:rPr>
              <a:t>Если </a:t>
            </a:r>
            <a:r>
              <a:rPr lang="ru-RU" dirty="0">
                <a:latin typeface="Times New Roman"/>
                <a:ea typeface="Calibri"/>
                <a:cs typeface="Times New Roman"/>
              </a:rPr>
              <a:t>ребенку задали </a:t>
            </a:r>
            <a:r>
              <a:rPr lang="ru-RU" dirty="0" smtClean="0">
                <a:latin typeface="Times New Roman"/>
                <a:ea typeface="Calibri"/>
                <a:cs typeface="Times New Roman"/>
              </a:rPr>
              <a:t> прочитать </a:t>
            </a:r>
            <a:r>
              <a:rPr lang="ru-RU" dirty="0">
                <a:latin typeface="Times New Roman"/>
                <a:ea typeface="Calibri"/>
                <a:cs typeface="Times New Roman"/>
              </a:rPr>
              <a:t>текст или много писать, то разбейте текст на части и задание выполняйте в несколько приемов. </a:t>
            </a:r>
            <a:endParaRPr lang="ru-RU" sz="2000" dirty="0">
              <a:latin typeface="Calibri"/>
              <a:ea typeface="Calibri"/>
              <a:cs typeface="Times New Roman"/>
            </a:endParaRPr>
          </a:p>
          <a:p>
            <a:pPr marL="457200" indent="-457200">
              <a:lnSpc>
                <a:spcPct val="115000"/>
              </a:lnSpc>
              <a:spcAft>
                <a:spcPts val="1000"/>
              </a:spcAft>
              <a:buFont typeface="+mj-lt"/>
              <a:buAutoNum type="arabicPeriod" startAt="5"/>
            </a:pPr>
            <a:r>
              <a:rPr lang="ru-RU" dirty="0" smtClean="0">
                <a:latin typeface="Times New Roman"/>
                <a:ea typeface="Calibri"/>
                <a:cs typeface="Times New Roman"/>
              </a:rPr>
              <a:t>Не </a:t>
            </a:r>
            <a:r>
              <a:rPr lang="ru-RU" dirty="0">
                <a:latin typeface="Times New Roman"/>
                <a:ea typeface="Calibri"/>
                <a:cs typeface="Times New Roman"/>
              </a:rPr>
              <a:t>заставляйте ребенка переписывать много раз домашние задания, это не только нанесет вред здоровью ребенка, но и поселит в нем неуверенность, а также увеличит количество ошибок. </a:t>
            </a:r>
            <a:endParaRPr lang="ru-RU" sz="2000" dirty="0">
              <a:latin typeface="Calibri"/>
              <a:ea typeface="Calibri"/>
              <a:cs typeface="Times New Roman"/>
            </a:endParaRPr>
          </a:p>
          <a:p>
            <a:pPr marL="457200" indent="-457200">
              <a:lnSpc>
                <a:spcPct val="115000"/>
              </a:lnSpc>
              <a:spcAft>
                <a:spcPts val="1000"/>
              </a:spcAft>
              <a:buFont typeface="+mj-lt"/>
              <a:buAutoNum type="arabicPeriod" startAt="7"/>
            </a:pPr>
            <a:r>
              <a:rPr lang="ru-RU" dirty="0" smtClean="0">
                <a:latin typeface="Times New Roman"/>
                <a:ea typeface="Calibri"/>
                <a:cs typeface="Times New Roman"/>
              </a:rPr>
              <a:t>Хвалите </a:t>
            </a:r>
            <a:r>
              <a:rPr lang="ru-RU" dirty="0">
                <a:latin typeface="Times New Roman"/>
                <a:ea typeface="Calibri"/>
                <a:cs typeface="Times New Roman"/>
              </a:rPr>
              <a:t>своего ребенка за каждый достигнутый успех.</a:t>
            </a:r>
            <a:endParaRPr lang="ru-RU" sz="2000" dirty="0">
              <a:latin typeface="Calibri"/>
              <a:ea typeface="Calibri"/>
              <a:cs typeface="Times New Roman"/>
            </a:endParaRPr>
          </a:p>
          <a:p>
            <a:pPr marL="228600" indent="-228600">
              <a:buFont typeface="+mj-lt"/>
              <a:buAutoNum type="arabicPeriod" startAt="7"/>
            </a:pPr>
            <a:endParaRPr lang="ru-RU" sz="1200" dirty="0">
              <a:solidFill>
                <a:srgbClr val="000000"/>
              </a:solidFill>
              <a:latin typeface="Comic Sans MS"/>
            </a:endParaRPr>
          </a:p>
          <a:p>
            <a:pPr marL="457200" marR="1200" indent="-457200">
              <a:lnSpc>
                <a:spcPct val="110000"/>
              </a:lnSpc>
              <a:buFont typeface="+mj-lt"/>
              <a:buAutoNum type="arabicPeriod" startAt="7"/>
            </a:pPr>
            <a:r>
              <a:rPr lang="ru-RU" dirty="0">
                <a:latin typeface="Times New Roman" panose="02020603050405020304" pitchFamily="18" charset="0"/>
                <a:cs typeface="Times New Roman" panose="02020603050405020304" pitchFamily="18" charset="0"/>
              </a:rPr>
              <a:t>НЕ ПРЕДЛАГАЙТЕ ДЕТЯМ ИСПРАВЛЯТЬ </a:t>
            </a:r>
            <a:r>
              <a:rPr lang="ru-RU" dirty="0" smtClean="0">
                <a:latin typeface="Times New Roman" panose="02020603050405020304" pitchFamily="18" charset="0"/>
                <a:cs typeface="Times New Roman" panose="02020603050405020304" pitchFamily="18" charset="0"/>
              </a:rPr>
              <a:t>ОШИБКИ. Необходимо искоренить </a:t>
            </a:r>
            <a:r>
              <a:rPr lang="ru-RU" dirty="0">
                <a:latin typeface="Times New Roman" panose="02020603050405020304" pitchFamily="18" charset="0"/>
                <a:cs typeface="Times New Roman" panose="02020603050405020304" pitchFamily="18" charset="0"/>
              </a:rPr>
              <a:t>саму мысль о том, что при письме можно </a:t>
            </a:r>
            <a:r>
              <a:rPr lang="ru-RU" dirty="0" smtClean="0">
                <a:latin typeface="Times New Roman" panose="02020603050405020304" pitchFamily="18" charset="0"/>
                <a:cs typeface="Times New Roman" panose="02020603050405020304" pitchFamily="18" charset="0"/>
              </a:rPr>
              <a:t>допускать ошибки.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71702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994122"/>
          </a:xfrm>
        </p:spPr>
        <p:txBody>
          <a:bodyPr>
            <a:normAutofit fontScale="90000"/>
          </a:bodyPr>
          <a:lstStyle/>
          <a:p>
            <a:pPr algn="ctr"/>
            <a:r>
              <a:rPr lang="ru-RU" sz="3200" b="1" dirty="0">
                <a:solidFill>
                  <a:srgbClr val="C00000"/>
                </a:solidFill>
                <a:latin typeface="Times New Roman"/>
              </a:rPr>
              <a:t>Хитрости в выборе канцелярских принадлежностей </a:t>
            </a:r>
            <a:endParaRPr lang="ru-RU" b="1" dirty="0">
              <a:solidFill>
                <a:srgbClr val="C00000"/>
              </a:solidFill>
            </a:endParaRPr>
          </a:p>
        </p:txBody>
      </p:sp>
      <p:sp>
        <p:nvSpPr>
          <p:cNvPr id="3" name="Объект 2"/>
          <p:cNvSpPr>
            <a:spLocks noGrp="1"/>
          </p:cNvSpPr>
          <p:nvPr>
            <p:ph sz="quarter" idx="1"/>
          </p:nvPr>
        </p:nvSpPr>
        <p:spPr/>
        <p:txBody>
          <a:bodyPr/>
          <a:lstStyle/>
          <a:p>
            <a:endParaRPr lang="ru-RU" sz="1400" dirty="0">
              <a:solidFill>
                <a:srgbClr val="000000"/>
              </a:solidFill>
              <a:latin typeface="Times New Roman"/>
            </a:endParaRPr>
          </a:p>
          <a:p>
            <a:r>
              <a:rPr lang="ru-RU" dirty="0" smtClean="0">
                <a:latin typeface="Comic Sans MS"/>
              </a:rPr>
              <a:t>Место </a:t>
            </a:r>
            <a:r>
              <a:rPr lang="ru-RU" dirty="0">
                <a:latin typeface="Comic Sans MS"/>
              </a:rPr>
              <a:t>«хватки» ручки </a:t>
            </a:r>
            <a:endParaRPr lang="ru-RU" dirty="0" smtClean="0">
              <a:latin typeface="Comic Sans MS"/>
            </a:endParaRPr>
          </a:p>
          <a:p>
            <a:pPr marL="0" indent="0">
              <a:buNone/>
            </a:pPr>
            <a:r>
              <a:rPr lang="ru-RU" dirty="0" smtClean="0">
                <a:latin typeface="Comic Sans MS"/>
              </a:rPr>
              <a:t>или </a:t>
            </a:r>
            <a:r>
              <a:rPr lang="ru-RU" dirty="0">
                <a:latin typeface="Comic Sans MS"/>
              </a:rPr>
              <a:t>карандаша </a:t>
            </a:r>
            <a:r>
              <a:rPr lang="ru-RU" dirty="0" smtClean="0">
                <a:latin typeface="Comic Sans MS"/>
              </a:rPr>
              <a:t>должно</a:t>
            </a:r>
          </a:p>
          <a:p>
            <a:pPr marL="0" indent="0">
              <a:buNone/>
            </a:pPr>
            <a:r>
              <a:rPr lang="ru-RU" dirty="0" smtClean="0">
                <a:latin typeface="Comic Sans MS"/>
              </a:rPr>
              <a:t>быть </a:t>
            </a:r>
            <a:r>
              <a:rPr lang="ru-RU" dirty="0">
                <a:latin typeface="Comic Sans MS"/>
              </a:rPr>
              <a:t>покрыто рёбрышками </a:t>
            </a:r>
            <a:endParaRPr lang="ru-RU" dirty="0" smtClean="0">
              <a:latin typeface="Comic Sans MS"/>
            </a:endParaRPr>
          </a:p>
          <a:p>
            <a:pPr marL="0" indent="0">
              <a:buNone/>
            </a:pPr>
            <a:r>
              <a:rPr lang="ru-RU" dirty="0" smtClean="0">
                <a:latin typeface="Comic Sans MS"/>
              </a:rPr>
              <a:t>или </a:t>
            </a:r>
            <a:r>
              <a:rPr lang="ru-RU" dirty="0">
                <a:latin typeface="Comic Sans MS"/>
              </a:rPr>
              <a:t>пупырышками. </a:t>
            </a:r>
          </a:p>
          <a:p>
            <a:r>
              <a:rPr lang="ru-RU" dirty="0">
                <a:latin typeface="Comic Sans MS"/>
              </a:rPr>
              <a:t>Корпус ручки должен быть </a:t>
            </a:r>
            <a:endParaRPr lang="ru-RU" dirty="0" smtClean="0">
              <a:latin typeface="Comic Sans MS"/>
            </a:endParaRPr>
          </a:p>
          <a:p>
            <a:pPr marL="0" indent="0">
              <a:buNone/>
            </a:pPr>
            <a:r>
              <a:rPr lang="ru-RU" dirty="0" smtClean="0">
                <a:latin typeface="Comic Sans MS"/>
              </a:rPr>
              <a:t>трёхгранным</a:t>
            </a:r>
            <a:r>
              <a:rPr lang="ru-RU" dirty="0">
                <a:latin typeface="Comic Sans MS"/>
              </a:rPr>
              <a:t>, </a:t>
            </a:r>
            <a:endParaRPr lang="ru-RU" dirty="0" smtClean="0">
              <a:latin typeface="Comic Sans MS"/>
            </a:endParaRPr>
          </a:p>
          <a:p>
            <a:pPr marL="0" indent="0">
              <a:buNone/>
            </a:pPr>
            <a:r>
              <a:rPr lang="ru-RU" dirty="0" smtClean="0">
                <a:latin typeface="Comic Sans MS"/>
              </a:rPr>
              <a:t>карандаша </a:t>
            </a:r>
            <a:r>
              <a:rPr lang="ru-RU" dirty="0">
                <a:latin typeface="Comic Sans MS"/>
              </a:rPr>
              <a:t>– шестигранным. </a:t>
            </a:r>
          </a:p>
          <a:p>
            <a:r>
              <a:rPr lang="ru-RU" dirty="0">
                <a:latin typeface="Comic Sans MS"/>
              </a:rPr>
              <a:t>Предпочтительнее </a:t>
            </a:r>
            <a:endParaRPr lang="ru-RU" dirty="0" smtClean="0">
              <a:latin typeface="Comic Sans MS"/>
            </a:endParaRPr>
          </a:p>
          <a:p>
            <a:pPr marL="0" indent="0">
              <a:buNone/>
            </a:pPr>
            <a:r>
              <a:rPr lang="ru-RU" dirty="0" smtClean="0">
                <a:latin typeface="Comic Sans MS"/>
              </a:rPr>
              <a:t>пользоваться </a:t>
            </a:r>
            <a:r>
              <a:rPr lang="ru-RU" dirty="0" err="1">
                <a:latin typeface="Comic Sans MS"/>
              </a:rPr>
              <a:t>гелевыми</a:t>
            </a:r>
            <a:r>
              <a:rPr lang="ru-RU" dirty="0">
                <a:latin typeface="Comic Sans MS"/>
              </a:rPr>
              <a:t> </a:t>
            </a:r>
            <a:r>
              <a:rPr lang="ru-RU" dirty="0" smtClean="0">
                <a:latin typeface="Comic Sans MS"/>
              </a:rPr>
              <a:t>ручками.</a:t>
            </a:r>
            <a:endParaRPr lang="ru-RU" dirty="0">
              <a:latin typeface="Comic Sans MS"/>
            </a:endParaRPr>
          </a:p>
          <a:p>
            <a:endParaRPr lang="ru-RU"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21416" y="1340768"/>
            <a:ext cx="2376264" cy="251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8184" y="3803629"/>
            <a:ext cx="2275134" cy="2446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778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18058"/>
          </a:xfrm>
        </p:spPr>
        <p:txBody>
          <a:bodyPr>
            <a:noAutofit/>
          </a:bodyPr>
          <a:lstStyle/>
          <a:p>
            <a:pPr algn="ctr"/>
            <a:r>
              <a:rPr lang="ru-RU" sz="3600" b="1" dirty="0" smtClean="0">
                <a:solidFill>
                  <a:srgbClr val="C00000"/>
                </a:solidFill>
                <a:latin typeface="Times New Roman"/>
                <a:ea typeface="Calibri"/>
                <a:cs typeface="Times New Roman"/>
              </a:rPr>
              <a:t>нельзя!!!</a:t>
            </a:r>
            <a:endParaRPr lang="ru-RU" sz="3600" dirty="0">
              <a:solidFill>
                <a:srgbClr val="C00000"/>
              </a:solidFill>
            </a:endParaRPr>
          </a:p>
        </p:txBody>
      </p:sp>
      <p:sp>
        <p:nvSpPr>
          <p:cNvPr id="3" name="Объект 2"/>
          <p:cNvSpPr>
            <a:spLocks noGrp="1"/>
          </p:cNvSpPr>
          <p:nvPr>
            <p:ph sz="quarter" idx="1"/>
          </p:nvPr>
        </p:nvSpPr>
        <p:spPr>
          <a:xfrm>
            <a:off x="251520" y="692696"/>
            <a:ext cx="8496944" cy="5781256"/>
          </a:xfrm>
        </p:spPr>
        <p:txBody>
          <a:bodyPr>
            <a:normAutofit/>
          </a:bodyPr>
          <a:lstStyle/>
          <a:p>
            <a:pPr marL="0" indent="0">
              <a:lnSpc>
                <a:spcPct val="115000"/>
              </a:lnSpc>
              <a:spcAft>
                <a:spcPts val="1000"/>
              </a:spcAft>
              <a:buNone/>
            </a:pPr>
            <a:r>
              <a:rPr lang="ru-RU" dirty="0" smtClean="0">
                <a:latin typeface="Times New Roman"/>
                <a:ea typeface="Calibri"/>
                <a:cs typeface="Times New Roman"/>
              </a:rPr>
              <a:t>1. Раздражаться </a:t>
            </a:r>
            <a:r>
              <a:rPr lang="ru-RU" dirty="0">
                <a:latin typeface="Times New Roman"/>
                <a:ea typeface="Calibri"/>
                <a:cs typeface="Times New Roman"/>
              </a:rPr>
              <a:t>и  ругать ребенка за его ошибки бессмысленно</a:t>
            </a:r>
            <a:r>
              <a:rPr lang="ru-RU" dirty="0" smtClean="0">
                <a:latin typeface="Times New Roman"/>
                <a:ea typeface="Calibri"/>
                <a:cs typeface="Times New Roman"/>
              </a:rPr>
              <a:t>.</a:t>
            </a:r>
          </a:p>
          <a:p>
            <a:pPr marL="0" indent="0">
              <a:lnSpc>
                <a:spcPct val="115000"/>
              </a:lnSpc>
              <a:spcAft>
                <a:spcPts val="1000"/>
              </a:spcAft>
              <a:buNone/>
            </a:pPr>
            <a:r>
              <a:rPr lang="ru-RU" dirty="0" smtClean="0">
                <a:latin typeface="Times New Roman"/>
                <a:ea typeface="Calibri"/>
                <a:cs typeface="Times New Roman"/>
              </a:rPr>
              <a:t> 2</a:t>
            </a:r>
            <a:r>
              <a:rPr lang="ru-RU" dirty="0">
                <a:latin typeface="Times New Roman"/>
                <a:ea typeface="Calibri"/>
                <a:cs typeface="Times New Roman"/>
              </a:rPr>
              <a:t>. </a:t>
            </a:r>
            <a:r>
              <a:rPr lang="ru-RU" dirty="0" smtClean="0">
                <a:latin typeface="Times New Roman"/>
                <a:ea typeface="Calibri"/>
                <a:cs typeface="Times New Roman"/>
              </a:rPr>
              <a:t>Стремиться устранить </a:t>
            </a:r>
            <a:r>
              <a:rPr lang="ru-RU" dirty="0">
                <a:latin typeface="Times New Roman"/>
                <a:ea typeface="Calibri"/>
                <a:cs typeface="Times New Roman"/>
              </a:rPr>
              <a:t>все недостатки письма сразу. </a:t>
            </a:r>
            <a:r>
              <a:rPr lang="ru-RU" i="1" dirty="0">
                <a:latin typeface="Times New Roman"/>
                <a:ea typeface="Calibri"/>
                <a:cs typeface="Times New Roman"/>
              </a:rPr>
              <a:t>Если Вы поставили цель научить писать ребенка без ошибок, то не обращайте внимания на некрасивый почерк. Ребенок на первых порах должен сосредоточиться на чем-то одном.</a:t>
            </a:r>
            <a:endParaRPr lang="ru-RU" sz="2000" i="1" dirty="0">
              <a:latin typeface="Calibri"/>
              <a:ea typeface="Calibri"/>
              <a:cs typeface="Times New Roman"/>
            </a:endParaRPr>
          </a:p>
          <a:p>
            <a:pPr marL="0" indent="0">
              <a:lnSpc>
                <a:spcPct val="115000"/>
              </a:lnSpc>
              <a:spcAft>
                <a:spcPts val="1000"/>
              </a:spcAft>
              <a:buNone/>
            </a:pPr>
            <a:r>
              <a:rPr lang="ru-RU" dirty="0">
                <a:latin typeface="Times New Roman"/>
                <a:ea typeface="Calibri"/>
                <a:cs typeface="Times New Roman"/>
              </a:rPr>
              <a:t>3. </a:t>
            </a:r>
            <a:r>
              <a:rPr lang="ru-RU" dirty="0" smtClean="0">
                <a:latin typeface="Times New Roman"/>
                <a:ea typeface="Calibri"/>
                <a:cs typeface="Times New Roman"/>
              </a:rPr>
              <a:t>Наказывать чтением. </a:t>
            </a:r>
            <a:r>
              <a:rPr lang="ru-RU" i="1" dirty="0" smtClean="0">
                <a:latin typeface="Times New Roman"/>
                <a:ea typeface="Calibri"/>
                <a:cs typeface="Times New Roman"/>
              </a:rPr>
              <a:t>Это может отбить </a:t>
            </a:r>
            <a:r>
              <a:rPr lang="ru-RU" i="1" dirty="0">
                <a:latin typeface="Times New Roman"/>
                <a:ea typeface="Calibri"/>
                <a:cs typeface="Times New Roman"/>
              </a:rPr>
              <a:t>желание читать и узнавать из книг что-то интересное. </a:t>
            </a:r>
            <a:endParaRPr lang="ru-RU" sz="2000" i="1" dirty="0">
              <a:latin typeface="Calibri"/>
              <a:ea typeface="Calibri"/>
              <a:cs typeface="Times New Roman"/>
            </a:endParaRPr>
          </a:p>
          <a:p>
            <a:pPr marL="0" indent="0">
              <a:lnSpc>
                <a:spcPct val="115000"/>
              </a:lnSpc>
              <a:spcAft>
                <a:spcPts val="1000"/>
              </a:spcAft>
              <a:buNone/>
            </a:pPr>
            <a:r>
              <a:rPr lang="ru-RU" dirty="0">
                <a:latin typeface="Times New Roman"/>
                <a:ea typeface="Calibri"/>
                <a:cs typeface="Times New Roman"/>
              </a:rPr>
              <a:t>4. Увлекаться бесконечными диктантами. </a:t>
            </a:r>
            <a:r>
              <a:rPr lang="ru-RU" i="1" dirty="0">
                <a:latin typeface="Times New Roman"/>
                <a:ea typeface="Calibri"/>
                <a:cs typeface="Times New Roman"/>
              </a:rPr>
              <a:t>Лучше написать одно предложение (понятное ребенку) в день, проработать каждое слово, написать его правильно с проговариванием и внимательно проверить. Но делать это каждый день. </a:t>
            </a:r>
            <a:endParaRPr lang="ru-RU" i="1" dirty="0"/>
          </a:p>
        </p:txBody>
      </p:sp>
    </p:spTree>
    <p:extLst>
      <p:ext uri="{BB962C8B-B14F-4D97-AF65-F5344CB8AC3E}">
        <p14:creationId xmlns:p14="http://schemas.microsoft.com/office/powerpoint/2010/main" val="682563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066"/>
          </a:xfrm>
        </p:spPr>
        <p:txBody>
          <a:bodyPr>
            <a:normAutofit fontScale="90000"/>
          </a:bodyPr>
          <a:lstStyle/>
          <a:p>
            <a:r>
              <a:rPr lang="ru-RU" b="1" dirty="0">
                <a:solidFill>
                  <a:srgbClr val="C00000"/>
                </a:solidFill>
                <a:latin typeface="Times New Roman"/>
                <a:ea typeface="Times New Roman"/>
                <a:cs typeface="Times New Roman"/>
              </a:rPr>
              <a:t>Рекомендуемая литература для родителей</a:t>
            </a:r>
            <a:r>
              <a:rPr lang="ru-RU" b="1" dirty="0" smtClean="0">
                <a:solidFill>
                  <a:srgbClr val="C00000"/>
                </a:solidFill>
                <a:latin typeface="Times New Roman"/>
                <a:ea typeface="Times New Roman"/>
                <a:cs typeface="Times New Roman"/>
              </a:rPr>
              <a:t>.</a:t>
            </a:r>
            <a:endParaRPr lang="ru-RU" dirty="0">
              <a:solidFill>
                <a:srgbClr val="C00000"/>
              </a:solidFill>
            </a:endParaRPr>
          </a:p>
        </p:txBody>
      </p:sp>
      <p:sp>
        <p:nvSpPr>
          <p:cNvPr id="3" name="Объект 2"/>
          <p:cNvSpPr>
            <a:spLocks noGrp="1"/>
          </p:cNvSpPr>
          <p:nvPr>
            <p:ph sz="quarter" idx="1"/>
          </p:nvPr>
        </p:nvSpPr>
        <p:spPr>
          <a:xfrm>
            <a:off x="179512" y="764704"/>
            <a:ext cx="8507288" cy="5976664"/>
          </a:xfrm>
        </p:spPr>
        <p:txBody>
          <a:bodyPr>
            <a:normAutofit fontScale="85000" lnSpcReduction="20000"/>
          </a:bodyPr>
          <a:lstStyle/>
          <a:p>
            <a:pPr marL="0" indent="0" algn="just">
              <a:lnSpc>
                <a:spcPct val="120000"/>
              </a:lnSpc>
              <a:spcAft>
                <a:spcPts val="0"/>
              </a:spcAft>
              <a:buNone/>
            </a:pPr>
            <a:r>
              <a:rPr lang="ru-RU" b="1" dirty="0" smtClean="0">
                <a:latin typeface="Times New Roman"/>
                <a:ea typeface="Times New Roman"/>
                <a:cs typeface="Times New Roman"/>
              </a:rPr>
              <a:t>1</a:t>
            </a:r>
            <a:r>
              <a:rPr lang="ru-RU" b="1" dirty="0">
                <a:latin typeface="Times New Roman"/>
                <a:ea typeface="Times New Roman"/>
                <a:cs typeface="Times New Roman"/>
              </a:rPr>
              <a:t>. </a:t>
            </a:r>
            <a:r>
              <a:rPr lang="ru-RU" dirty="0">
                <a:latin typeface="Times New Roman"/>
                <a:ea typeface="Times New Roman"/>
                <a:cs typeface="Times New Roman"/>
              </a:rPr>
              <a:t>Ануфриев А.Ф., Костромина С.Н.</a:t>
            </a:r>
            <a:r>
              <a:rPr lang="ru-RU" b="1" dirty="0">
                <a:latin typeface="Times New Roman"/>
                <a:ea typeface="Times New Roman"/>
                <a:cs typeface="Times New Roman"/>
              </a:rPr>
              <a:t> </a:t>
            </a:r>
            <a:r>
              <a:rPr lang="ru-RU" dirty="0">
                <a:latin typeface="Times New Roman"/>
                <a:ea typeface="Times New Roman"/>
                <a:cs typeface="Times New Roman"/>
              </a:rPr>
              <a:t>"Как преодолеть трудности в обучении детей".</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Calibri"/>
                <a:ea typeface="Times New Roman"/>
                <a:cs typeface="Times New Roman"/>
              </a:rPr>
              <a:t>2. </a:t>
            </a:r>
            <a:r>
              <a:rPr lang="ru-RU" dirty="0" smtClean="0">
                <a:latin typeface="Times New Roman" panose="02020603050405020304" pitchFamily="18" charset="0"/>
                <a:ea typeface="Times New Roman"/>
                <a:cs typeface="Times New Roman" panose="02020603050405020304" pitchFamily="18" charset="0"/>
              </a:rPr>
              <a:t>Токарь</a:t>
            </a:r>
            <a:r>
              <a:rPr lang="ru-RU" b="1" dirty="0" smtClean="0">
                <a:latin typeface="Times New Roman" panose="02020603050405020304" pitchFamily="18" charset="0"/>
                <a:ea typeface="Times New Roman"/>
                <a:cs typeface="Times New Roman" panose="02020603050405020304" pitchFamily="18" charset="0"/>
              </a:rPr>
              <a:t> </a:t>
            </a:r>
            <a:r>
              <a:rPr lang="ru-RU" dirty="0" smtClean="0">
                <a:latin typeface="Times New Roman" panose="02020603050405020304" pitchFamily="18" charset="0"/>
                <a:ea typeface="Times New Roman"/>
                <a:cs typeface="Times New Roman" panose="02020603050405020304" pitchFamily="18" charset="0"/>
              </a:rPr>
              <a:t>И.Е. Сборник упражнений по предупреждению и устранений нарушений письменной речи у учащихся 2-4 классов</a:t>
            </a:r>
            <a:endParaRPr lang="ru-RU" sz="2000" dirty="0">
              <a:latin typeface="Times New Roman" panose="02020603050405020304" pitchFamily="18" charset="0"/>
              <a:ea typeface="Times New Roman"/>
              <a:cs typeface="Times New Roman" panose="02020603050405020304" pitchFamily="18" charset="0"/>
            </a:endParaRPr>
          </a:p>
          <a:p>
            <a:pPr marL="0" indent="0" algn="just">
              <a:lnSpc>
                <a:spcPct val="120000"/>
              </a:lnSpc>
              <a:spcAft>
                <a:spcPts val="0"/>
              </a:spcAft>
              <a:buNone/>
            </a:pPr>
            <a:r>
              <a:rPr lang="ru-RU" b="1" dirty="0">
                <a:latin typeface="Times New Roman"/>
                <a:ea typeface="Times New Roman"/>
                <a:cs typeface="Times New Roman"/>
              </a:rPr>
              <a:t>3.</a:t>
            </a:r>
            <a:r>
              <a:rPr lang="ru-RU" dirty="0">
                <a:latin typeface="Times New Roman"/>
                <a:ea typeface="Times New Roman"/>
                <a:cs typeface="Times New Roman"/>
              </a:rPr>
              <a:t> </a:t>
            </a:r>
            <a:r>
              <a:rPr lang="ru-RU" dirty="0" err="1">
                <a:latin typeface="Times New Roman"/>
                <a:ea typeface="Times New Roman"/>
                <a:cs typeface="Times New Roman"/>
              </a:rPr>
              <a:t>Ефименкова</a:t>
            </a:r>
            <a:r>
              <a:rPr lang="ru-RU" dirty="0">
                <a:latin typeface="Times New Roman"/>
                <a:ea typeface="Times New Roman"/>
                <a:cs typeface="Times New Roman"/>
              </a:rPr>
              <a:t> Л.Н., </a:t>
            </a:r>
            <a:r>
              <a:rPr lang="ru-RU" dirty="0" err="1">
                <a:latin typeface="Times New Roman"/>
                <a:ea typeface="Times New Roman"/>
                <a:cs typeface="Times New Roman"/>
              </a:rPr>
              <a:t>Садовникова</a:t>
            </a:r>
            <a:r>
              <a:rPr lang="ru-RU" dirty="0">
                <a:latin typeface="Times New Roman"/>
                <a:ea typeface="Times New Roman"/>
                <a:cs typeface="Times New Roman"/>
              </a:rPr>
              <a:t> И.Н. «Исправление и предупреждение </a:t>
            </a:r>
            <a:r>
              <a:rPr lang="ru-RU" dirty="0" err="1">
                <a:latin typeface="Times New Roman"/>
                <a:ea typeface="Times New Roman"/>
                <a:cs typeface="Times New Roman"/>
              </a:rPr>
              <a:t>дисграфии</a:t>
            </a:r>
            <a:r>
              <a:rPr lang="ru-RU" dirty="0">
                <a:latin typeface="Times New Roman"/>
                <a:ea typeface="Times New Roman"/>
                <a:cs typeface="Times New Roman"/>
              </a:rPr>
              <a:t> у детей».</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Times New Roman"/>
                <a:ea typeface="Times New Roman"/>
                <a:cs typeface="Times New Roman"/>
              </a:rPr>
              <a:t>4. </a:t>
            </a:r>
            <a:r>
              <a:rPr lang="ru-RU" dirty="0">
                <a:latin typeface="Times New Roman"/>
                <a:ea typeface="Times New Roman"/>
                <a:cs typeface="Times New Roman"/>
              </a:rPr>
              <a:t>Дмитриев С.Д., Дмитриев В.С. «Занимательная коррекция письменной речи. Сборник упражнений».</a:t>
            </a:r>
            <a:r>
              <a:rPr lang="ru-RU" b="1" dirty="0">
                <a:latin typeface="Times New Roman"/>
                <a:ea typeface="Times New Roman"/>
                <a:cs typeface="Times New Roman"/>
              </a:rPr>
              <a:t> </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Times New Roman"/>
                <a:ea typeface="Times New Roman"/>
                <a:cs typeface="Times New Roman"/>
              </a:rPr>
              <a:t>5. </a:t>
            </a:r>
            <a:r>
              <a:rPr lang="ru-RU" dirty="0">
                <a:latin typeface="Times New Roman"/>
                <a:ea typeface="Times New Roman"/>
                <a:cs typeface="Times New Roman"/>
              </a:rPr>
              <a:t>Калинина И.Л.</a:t>
            </a:r>
            <a:r>
              <a:rPr lang="ru-RU" b="1" dirty="0">
                <a:latin typeface="Times New Roman"/>
                <a:ea typeface="Times New Roman"/>
                <a:cs typeface="Times New Roman"/>
              </a:rPr>
              <a:t> «</a:t>
            </a:r>
            <a:r>
              <a:rPr lang="ru-RU" dirty="0">
                <a:latin typeface="Times New Roman"/>
                <a:ea typeface="Times New Roman"/>
                <a:cs typeface="Times New Roman"/>
              </a:rPr>
              <a:t>Сборник упражнений по письму для учащихся 1 класса».</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Times New Roman"/>
                <a:ea typeface="Times New Roman"/>
                <a:cs typeface="Times New Roman"/>
              </a:rPr>
              <a:t>6.</a:t>
            </a:r>
            <a:r>
              <a:rPr lang="ru-RU" dirty="0">
                <a:latin typeface="Times New Roman"/>
                <a:ea typeface="Times New Roman"/>
                <a:cs typeface="Times New Roman"/>
              </a:rPr>
              <a:t> Лукашенко М. Л., Свободина Н. Г.</a:t>
            </a:r>
            <a:r>
              <a:rPr lang="ru-RU" b="1" dirty="0">
                <a:latin typeface="Times New Roman"/>
                <a:ea typeface="Times New Roman"/>
                <a:cs typeface="Times New Roman"/>
              </a:rPr>
              <a:t> </a:t>
            </a:r>
            <a:r>
              <a:rPr lang="ru-RU" dirty="0">
                <a:latin typeface="Times New Roman"/>
                <a:ea typeface="Times New Roman"/>
                <a:cs typeface="Times New Roman"/>
              </a:rPr>
              <a:t>«</a:t>
            </a:r>
            <a:r>
              <a:rPr lang="ru-RU" dirty="0" err="1">
                <a:latin typeface="Times New Roman"/>
                <a:ea typeface="Times New Roman"/>
                <a:cs typeface="Times New Roman"/>
              </a:rPr>
              <a:t>Дисграфия</a:t>
            </a:r>
            <a:r>
              <a:rPr lang="ru-RU" dirty="0">
                <a:latin typeface="Times New Roman"/>
                <a:ea typeface="Times New Roman"/>
                <a:cs typeface="Times New Roman"/>
              </a:rPr>
              <a:t>. Исправление ошибок при письме».</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Times New Roman"/>
                <a:ea typeface="Times New Roman"/>
                <a:cs typeface="Times New Roman"/>
              </a:rPr>
              <a:t>7. </a:t>
            </a:r>
            <a:r>
              <a:rPr lang="ru-RU" dirty="0" err="1">
                <a:latin typeface="Times New Roman"/>
                <a:ea typeface="Times New Roman"/>
                <a:cs typeface="Times New Roman"/>
              </a:rPr>
              <a:t>Яровская</a:t>
            </a:r>
            <a:r>
              <a:rPr lang="ru-RU" dirty="0">
                <a:latin typeface="Times New Roman"/>
                <a:ea typeface="Times New Roman"/>
                <a:cs typeface="Times New Roman"/>
              </a:rPr>
              <a:t> О. Н.  «Дидактические игры для занятий логопеда со школьниками 7 – 11 лет».</a:t>
            </a:r>
            <a:endParaRPr lang="ru-RU" sz="2000" dirty="0">
              <a:latin typeface="Calibri"/>
              <a:ea typeface="Times New Roman"/>
              <a:cs typeface="Times New Roman"/>
            </a:endParaRPr>
          </a:p>
          <a:p>
            <a:pPr marL="0" indent="0" algn="just">
              <a:lnSpc>
                <a:spcPct val="120000"/>
              </a:lnSpc>
              <a:spcAft>
                <a:spcPts val="0"/>
              </a:spcAft>
              <a:buNone/>
            </a:pPr>
            <a:r>
              <a:rPr lang="ru-RU" b="1" dirty="0">
                <a:latin typeface="Times New Roman"/>
                <a:ea typeface="Times New Roman"/>
                <a:cs typeface="Times New Roman"/>
              </a:rPr>
              <a:t>8. </a:t>
            </a:r>
            <a:r>
              <a:rPr lang="ru-RU" dirty="0" err="1">
                <a:latin typeface="Times New Roman"/>
                <a:ea typeface="Times New Roman"/>
                <a:cs typeface="Times New Roman"/>
              </a:rPr>
              <a:t>Яровская</a:t>
            </a:r>
            <a:r>
              <a:rPr lang="ru-RU" dirty="0">
                <a:latin typeface="Times New Roman"/>
                <a:ea typeface="Times New Roman"/>
                <a:cs typeface="Times New Roman"/>
              </a:rPr>
              <a:t> О. Н. «Занимательные задания логопеда для школьников 3 – 4 классов</a:t>
            </a:r>
            <a:r>
              <a:rPr lang="ru-RU" dirty="0" smtClean="0">
                <a:latin typeface="Times New Roman"/>
                <a:ea typeface="Times New Roman"/>
                <a:cs typeface="Times New Roman"/>
              </a:rPr>
              <a:t>».</a:t>
            </a:r>
          </a:p>
          <a:p>
            <a:pPr marL="0" indent="0">
              <a:spcAft>
                <a:spcPts val="0"/>
              </a:spcAft>
              <a:buNone/>
            </a:pPr>
            <a:r>
              <a:rPr lang="ru-RU" sz="1800" b="1" dirty="0" smtClean="0">
                <a:latin typeface="Times New Roman"/>
                <a:ea typeface="Times New Roman"/>
                <a:cs typeface="Times New Roman"/>
              </a:rPr>
              <a:t>9. </a:t>
            </a:r>
            <a:r>
              <a:rPr lang="ru-RU" sz="1800" dirty="0" err="1">
                <a:latin typeface="Times New Roman"/>
                <a:ea typeface="Calibri"/>
                <a:cs typeface="Times New Roman"/>
              </a:rPr>
              <a:t>Ефименкова</a:t>
            </a:r>
            <a:r>
              <a:rPr lang="ru-RU" sz="1800" dirty="0">
                <a:latin typeface="Times New Roman"/>
                <a:ea typeface="Calibri"/>
                <a:cs typeface="Times New Roman"/>
              </a:rPr>
              <a:t> Л.Н. Коррекция устной и письменной речи учащихся начальных классов. </a:t>
            </a:r>
            <a:endParaRPr lang="ru-RU" sz="1800" dirty="0" smtClean="0">
              <a:latin typeface="Times New Roman"/>
              <a:ea typeface="Calibri"/>
              <a:cs typeface="Times New Roman"/>
            </a:endParaRPr>
          </a:p>
          <a:p>
            <a:pPr marL="0" indent="0">
              <a:spcAft>
                <a:spcPts val="0"/>
              </a:spcAft>
              <a:buNone/>
            </a:pPr>
            <a:r>
              <a:rPr lang="ru-RU" sz="1800" b="1" dirty="0" smtClean="0">
                <a:latin typeface="Times New Roman"/>
                <a:ea typeface="Times New Roman"/>
                <a:cs typeface="Times New Roman"/>
              </a:rPr>
              <a:t>10.</a:t>
            </a:r>
            <a:r>
              <a:rPr lang="ru-RU" sz="1800" b="1" dirty="0">
                <a:latin typeface="Times New Roman"/>
                <a:ea typeface="Times New Roman"/>
              </a:rPr>
              <a:t>  </a:t>
            </a:r>
            <a:r>
              <a:rPr lang="ru-RU" sz="1800" dirty="0" smtClean="0">
                <a:latin typeface="Times New Roman"/>
                <a:ea typeface="Times New Roman"/>
              </a:rPr>
              <a:t>Юрова </a:t>
            </a:r>
            <a:r>
              <a:rPr lang="ru-RU" sz="1800" dirty="0">
                <a:latin typeface="Times New Roman"/>
                <a:ea typeface="Times New Roman"/>
              </a:rPr>
              <a:t>Е. В. </a:t>
            </a:r>
            <a:r>
              <a:rPr lang="ru-RU" sz="1800" dirty="0" smtClean="0">
                <a:latin typeface="Times New Roman"/>
                <a:ea typeface="Times New Roman"/>
              </a:rPr>
              <a:t> 200 </a:t>
            </a:r>
            <a:r>
              <a:rPr lang="ru-RU" sz="1800" dirty="0">
                <a:latin typeface="Times New Roman"/>
                <a:ea typeface="Times New Roman"/>
              </a:rPr>
              <a:t>упражнений для развития письменной </a:t>
            </a:r>
            <a:r>
              <a:rPr lang="ru-RU" sz="1800" dirty="0" smtClean="0">
                <a:latin typeface="Times New Roman"/>
                <a:ea typeface="Times New Roman"/>
              </a:rPr>
              <a:t>речи.</a:t>
            </a:r>
            <a:endParaRPr lang="ru-RU" sz="1800" dirty="0">
              <a:latin typeface="Times New Roman"/>
              <a:ea typeface="Times New Roman"/>
            </a:endParaRPr>
          </a:p>
          <a:p>
            <a:pPr marL="0" indent="0">
              <a:spcAft>
                <a:spcPts val="0"/>
              </a:spcAft>
              <a:buNone/>
            </a:pPr>
            <a:endParaRPr lang="ru-RU" sz="2000" b="1" dirty="0">
              <a:latin typeface="Calibri"/>
              <a:ea typeface="Times New Roman"/>
              <a:cs typeface="Times New Roman"/>
            </a:endParaRPr>
          </a:p>
          <a:p>
            <a:endParaRPr lang="ru-RU" dirty="0"/>
          </a:p>
        </p:txBody>
      </p:sp>
    </p:spTree>
    <p:extLst>
      <p:ext uri="{BB962C8B-B14F-4D97-AF65-F5344CB8AC3E}">
        <p14:creationId xmlns:p14="http://schemas.microsoft.com/office/powerpoint/2010/main" val="17180210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логопед\школа\Чистякова\Чистякова О. 20 занятий по русскому языку для предупреждения дисграфии. 1 класс\00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162922"/>
            <a:ext cx="2793671" cy="36251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логопед\школа\Чистякова\Чистякова О.В. 30 занятий по русскому языку для предупреждения дисграфии. 2 класс\00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81576" y="67851"/>
            <a:ext cx="2498140" cy="32453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логопед\школа\Чистякова\Чистякова О.В. 30 занятий по русскому языку для предупреждения дисграфии. 3-4 классы PDF\00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99792" y="109986"/>
            <a:ext cx="2415812" cy="3150245"/>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Отсканировано%201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051720" y="3228822"/>
            <a:ext cx="3063884" cy="344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940152" y="3090182"/>
            <a:ext cx="2768764" cy="3557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9670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Интернет-ресурсы в помощь родителям:</a:t>
            </a:r>
            <a:endParaRPr lang="ru-RU" dirty="0"/>
          </a:p>
        </p:txBody>
      </p:sp>
      <p:sp>
        <p:nvSpPr>
          <p:cNvPr id="3" name="Объект 2"/>
          <p:cNvSpPr>
            <a:spLocks noGrp="1"/>
          </p:cNvSpPr>
          <p:nvPr>
            <p:ph sz="quarter" idx="1"/>
          </p:nvPr>
        </p:nvSpPr>
        <p:spPr/>
        <p:txBody>
          <a:bodyPr>
            <a:normAutofit/>
          </a:bodyPr>
          <a:lstStyle/>
          <a:p>
            <a:r>
              <a:rPr lang="ru-RU" sz="3600" b="1" dirty="0" smtClean="0">
                <a:solidFill>
                  <a:srgbClr val="C00000"/>
                </a:solidFill>
                <a:latin typeface="Times New Roman"/>
                <a:ea typeface="Times New Roman"/>
                <a:hlinkClick r:id="rId2"/>
              </a:rPr>
              <a:t>  </a:t>
            </a:r>
            <a:r>
              <a:rPr lang="en-US" sz="3600" b="1" dirty="0" smtClean="0">
                <a:solidFill>
                  <a:srgbClr val="C00000"/>
                </a:solidFill>
                <a:latin typeface="Times New Roman"/>
                <a:ea typeface="Times New Roman"/>
                <a:hlinkClick r:id="rId2"/>
              </a:rPr>
              <a:t>www.solnet.ee</a:t>
            </a:r>
            <a:endParaRPr lang="ru-RU" sz="3600" b="1" dirty="0" smtClean="0">
              <a:solidFill>
                <a:srgbClr val="C00000"/>
              </a:solidFill>
              <a:latin typeface="Times New Roman"/>
              <a:ea typeface="Times New Roman"/>
            </a:endParaRPr>
          </a:p>
          <a:p>
            <a:r>
              <a:rPr lang="ru-RU" sz="3600" b="1" u="sng" dirty="0" smtClean="0">
                <a:solidFill>
                  <a:schemeClr val="accent1">
                    <a:lumMod val="75000"/>
                  </a:schemeClr>
                </a:solidFill>
              </a:rPr>
              <a:t>  </a:t>
            </a:r>
            <a:r>
              <a:rPr lang="en-US" sz="3600" b="1" u="sng" dirty="0" smtClean="0">
                <a:solidFill>
                  <a:schemeClr val="accent1">
                    <a:lumMod val="75000"/>
                  </a:schemeClr>
                </a:solidFill>
              </a:rPr>
              <a:t>mersibo.ru</a:t>
            </a:r>
            <a:endParaRPr lang="ru-RU" sz="3600" b="1" u="sng" dirty="0">
              <a:solidFill>
                <a:schemeClr val="accent1">
                  <a:lumMod val="75000"/>
                </a:schemeClr>
              </a:solidFill>
            </a:endParaRPr>
          </a:p>
        </p:txBody>
      </p:sp>
    </p:spTree>
    <p:extLst>
      <p:ext uri="{BB962C8B-B14F-4D97-AF65-F5344CB8AC3E}">
        <p14:creationId xmlns:p14="http://schemas.microsoft.com/office/powerpoint/2010/main" val="1455275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404664"/>
            <a:ext cx="7467600" cy="6069288"/>
          </a:xfrm>
        </p:spPr>
        <p:txBody>
          <a:bodyPr/>
          <a:lstStyle/>
          <a:p>
            <a:pPr marL="0" indent="0" algn="just">
              <a:spcAft>
                <a:spcPts val="0"/>
              </a:spcAft>
              <a:buNone/>
            </a:pPr>
            <a:r>
              <a:rPr lang="ru-RU" sz="4800" b="1" dirty="0">
                <a:solidFill>
                  <a:srgbClr val="C00000"/>
                </a:solidFill>
                <a:latin typeface="Times New Roman"/>
                <a:ea typeface="Calibri"/>
              </a:rPr>
              <a:t>Помните</a:t>
            </a:r>
            <a:r>
              <a:rPr lang="ru-RU" dirty="0">
                <a:latin typeface="Times New Roman"/>
                <a:ea typeface="Calibri"/>
              </a:rPr>
              <a:t>: </a:t>
            </a:r>
            <a:r>
              <a:rPr lang="ru-RU" sz="3200" dirty="0">
                <a:latin typeface="Times New Roman"/>
                <a:ea typeface="Calibri"/>
              </a:rPr>
              <a:t>обучение грамоте – ответственный период в жизни ребенка. И то, насколько благополучно он будет проходить,  во многом зависит от вас, вашего терпения, доброжелательности. Проявите истинный интерес ко всему, что связано с вашим ребенком. </a:t>
            </a:r>
            <a:endParaRPr lang="ru-RU" sz="3200" dirty="0" smtClean="0">
              <a:latin typeface="Times New Roman"/>
              <a:ea typeface="Calibri"/>
            </a:endParaRPr>
          </a:p>
          <a:p>
            <a:pPr marL="0" indent="0" algn="just">
              <a:spcAft>
                <a:spcPts val="0"/>
              </a:spcAft>
              <a:buNone/>
            </a:pPr>
            <a:endParaRPr lang="ru-RU" dirty="0">
              <a:latin typeface="Times New Roman"/>
            </a:endParaRPr>
          </a:p>
          <a:p>
            <a:pPr marL="0" indent="0" algn="ctr">
              <a:spcAft>
                <a:spcPts val="0"/>
              </a:spcAft>
              <a:buNone/>
            </a:pPr>
            <a:r>
              <a:rPr lang="ru-RU" sz="4800" b="1" dirty="0" smtClean="0">
                <a:solidFill>
                  <a:srgbClr val="C00000"/>
                </a:solidFill>
                <a:latin typeface="Times New Roman"/>
              </a:rPr>
              <a:t>Успехов вам!!!</a:t>
            </a:r>
            <a:endParaRPr lang="ru-RU" sz="4800" b="1" dirty="0">
              <a:solidFill>
                <a:srgbClr val="C00000"/>
              </a:solidFill>
            </a:endParaRPr>
          </a:p>
        </p:txBody>
      </p:sp>
    </p:spTree>
    <p:extLst>
      <p:ext uri="{BB962C8B-B14F-4D97-AF65-F5344CB8AC3E}">
        <p14:creationId xmlns:p14="http://schemas.microsoft.com/office/powerpoint/2010/main" val="1268256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lstStyle/>
          <a:p>
            <a:pPr algn="r"/>
            <a:r>
              <a:rPr lang="ru-RU" dirty="0" smtClean="0">
                <a:solidFill>
                  <a:srgbClr val="C00000"/>
                </a:solidFill>
                <a:latin typeface="Comic Sans MS" panose="030F0702030302020204" pitchFamily="66" charset="0"/>
              </a:rPr>
              <a:t>ДРУЖЕСКИЙ  СОВЕТ</a:t>
            </a:r>
            <a:endParaRPr lang="ru-RU" dirty="0">
              <a:solidFill>
                <a:srgbClr val="C00000"/>
              </a:solidFill>
              <a:latin typeface="Comic Sans MS" panose="030F0702030302020204" pitchFamily="66" charset="0"/>
            </a:endParaRPr>
          </a:p>
        </p:txBody>
      </p:sp>
      <p:sp>
        <p:nvSpPr>
          <p:cNvPr id="3" name="Объект 2"/>
          <p:cNvSpPr>
            <a:spLocks noGrp="1"/>
          </p:cNvSpPr>
          <p:nvPr>
            <p:ph sz="quarter" idx="1"/>
          </p:nvPr>
        </p:nvSpPr>
        <p:spPr>
          <a:xfrm>
            <a:off x="467544" y="1484784"/>
            <a:ext cx="8208912" cy="4968552"/>
          </a:xfrm>
        </p:spPr>
        <p:txBody>
          <a:bodyPr/>
          <a:lstStyle/>
          <a:p>
            <a:pPr marL="0" indent="0">
              <a:buNone/>
            </a:pPr>
            <a:endParaRPr lang="ru-RU" b="1" dirty="0">
              <a:latin typeface="Comic Sans MS" panose="030F0702030302020204" pitchFamily="66" charset="0"/>
            </a:endParaRPr>
          </a:p>
          <a:p>
            <a:pPr marL="0" indent="0">
              <a:buNone/>
            </a:pPr>
            <a:endParaRPr lang="ru-RU" b="1" dirty="0" smtClean="0">
              <a:latin typeface="Comic Sans MS" panose="030F0702030302020204" pitchFamily="66" charset="0"/>
            </a:endParaRPr>
          </a:p>
          <a:p>
            <a:r>
              <a:rPr lang="ru-RU" sz="3200" b="1" dirty="0">
                <a:latin typeface="Comic Sans MS" panose="030F0702030302020204" pitchFamily="66" charset="0"/>
              </a:rPr>
              <a:t>Лучше сделать и жалеть…чем жалеть, что не сделал</a:t>
            </a:r>
            <a:r>
              <a:rPr lang="ru-RU" sz="3200" b="1" dirty="0" smtClean="0">
                <a:latin typeface="Comic Sans MS" panose="030F0702030302020204" pitchFamily="66" charset="0"/>
              </a:rPr>
              <a:t>!</a:t>
            </a:r>
          </a:p>
          <a:p>
            <a:pPr marL="0" indent="0">
              <a:buNone/>
            </a:pPr>
            <a:endParaRPr lang="ru-RU" sz="3200" b="1" dirty="0">
              <a:latin typeface="Comic Sans MS" panose="030F0702030302020204" pitchFamily="66" charset="0"/>
            </a:endParaRPr>
          </a:p>
          <a:p>
            <a:pPr marL="0" indent="0">
              <a:buNone/>
            </a:pPr>
            <a:endParaRPr lang="ru-RU" sz="3200" b="1" dirty="0" smtClean="0">
              <a:latin typeface="Comic Sans MS" panose="030F0702030302020204" pitchFamily="66" charset="0"/>
            </a:endParaRPr>
          </a:p>
          <a:p>
            <a:pPr marL="0" indent="0">
              <a:buNone/>
            </a:pPr>
            <a:r>
              <a:rPr lang="ru-RU" sz="3200" b="1" dirty="0" smtClean="0">
                <a:latin typeface="Comic Sans MS" panose="030F0702030302020204" pitchFamily="66" charset="0"/>
              </a:rPr>
              <a:t> Поэтому… (ответ см. на следующем слайде)</a:t>
            </a:r>
            <a:endParaRPr lang="ru-RU" sz="3200" b="1" dirty="0">
              <a:latin typeface="Comic Sans MS" panose="030F0702030302020204" pitchFamily="66" charset="0"/>
            </a:endParaRP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15616" y="260648"/>
            <a:ext cx="1133475" cy="105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867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a:ext>
            </a:extLst>
          </a:blip>
          <a:srcRect/>
          <a:stretch>
            <a:fillRect/>
          </a:stretch>
        </p:blipFill>
        <p:spPr bwMode="auto">
          <a:xfrm>
            <a:off x="1259632" y="1052736"/>
            <a:ext cx="6253923" cy="3633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938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b="1" dirty="0" smtClean="0">
                <a:solidFill>
                  <a:srgbClr val="C00000"/>
                </a:solidFill>
              </a:rPr>
              <a:t>ПАЗЛЫ УСПЕХА</a:t>
            </a:r>
            <a:endParaRPr lang="ru-RU" b="1" dirty="0">
              <a:solidFill>
                <a:srgbClr val="C00000"/>
              </a:solidFill>
            </a:endParaRPr>
          </a:p>
        </p:txBody>
      </p:sp>
      <p:sp>
        <p:nvSpPr>
          <p:cNvPr id="3" name="Объект 2"/>
          <p:cNvSpPr>
            <a:spLocks noGrp="1"/>
          </p:cNvSpPr>
          <p:nvPr>
            <p:ph sz="quarter" idx="1"/>
          </p:nvPr>
        </p:nvSpPr>
        <p:spPr>
          <a:xfrm>
            <a:off x="457200" y="1052736"/>
            <a:ext cx="8147248" cy="5421216"/>
          </a:xfrm>
        </p:spPr>
        <p:txBody>
          <a:bodyPr/>
          <a:lstStyle/>
          <a:p>
            <a:pPr marL="0" indent="0">
              <a:buNone/>
            </a:pPr>
            <a:endParaRPr lang="ru-RU" dirty="0"/>
          </a:p>
        </p:txBody>
      </p:sp>
      <p:sp>
        <p:nvSpPr>
          <p:cNvPr id="6" name="Овал 5"/>
          <p:cNvSpPr/>
          <p:nvPr/>
        </p:nvSpPr>
        <p:spPr>
          <a:xfrm>
            <a:off x="2483768" y="908720"/>
            <a:ext cx="3816424"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rPr>
              <a:t>ГРАМОТНОСТЬ</a:t>
            </a:r>
            <a:endParaRPr lang="ru-RU" b="1" dirty="0">
              <a:solidFill>
                <a:schemeClr val="tx1"/>
              </a:solidFill>
            </a:endParaRPr>
          </a:p>
        </p:txBody>
      </p:sp>
      <p:sp>
        <p:nvSpPr>
          <p:cNvPr id="7" name="Скругленный прямоугольник 6"/>
          <p:cNvSpPr/>
          <p:nvPr/>
        </p:nvSpPr>
        <p:spPr>
          <a:xfrm>
            <a:off x="323528" y="2060848"/>
            <a:ext cx="3960440"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Нейропсихологический аспект </a:t>
            </a:r>
            <a:r>
              <a:rPr lang="ru-RU" sz="2000" dirty="0" smtClean="0">
                <a:solidFill>
                  <a:schemeClr val="tx1"/>
                </a:solidFill>
              </a:rPr>
              <a:t>(достаточное развитие психических функций,</a:t>
            </a:r>
            <a:r>
              <a:rPr lang="ru-RU" sz="2000" b="1" dirty="0" smtClean="0">
                <a:solidFill>
                  <a:schemeClr val="tx1"/>
                </a:solidFill>
              </a:rPr>
              <a:t> </a:t>
            </a:r>
            <a:r>
              <a:rPr lang="ru-RU" dirty="0" smtClean="0">
                <a:solidFill>
                  <a:schemeClr val="tx1"/>
                </a:solidFill>
              </a:rPr>
              <a:t>необходимых для того, чтобы писать)</a:t>
            </a:r>
            <a:endParaRPr lang="ru-RU" dirty="0">
              <a:solidFill>
                <a:schemeClr val="tx1"/>
              </a:solidFill>
            </a:endParaRPr>
          </a:p>
        </p:txBody>
      </p:sp>
      <p:sp>
        <p:nvSpPr>
          <p:cNvPr id="8" name="Скругленный прямоугольник 7"/>
          <p:cNvSpPr/>
          <p:nvPr/>
        </p:nvSpPr>
        <p:spPr>
          <a:xfrm>
            <a:off x="4716016" y="2060848"/>
            <a:ext cx="4032448" cy="16857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Социально-педагогический аспект</a:t>
            </a:r>
          </a:p>
          <a:p>
            <a:pPr algn="ctr"/>
            <a:r>
              <a:rPr lang="ru-RU" dirty="0" smtClean="0">
                <a:solidFill>
                  <a:schemeClr val="tx1"/>
                </a:solidFill>
              </a:rPr>
              <a:t>(характер общения ребенка со взрослыми, отношение в семье к чтению)</a:t>
            </a:r>
            <a:endParaRPr lang="ru-RU" dirty="0">
              <a:solidFill>
                <a:schemeClr val="tx1"/>
              </a:solidFill>
            </a:endParaRPr>
          </a:p>
        </p:txBody>
      </p:sp>
      <p:sp>
        <p:nvSpPr>
          <p:cNvPr id="9" name="Скругленный прямоугольник 8"/>
          <p:cNvSpPr/>
          <p:nvPr/>
        </p:nvSpPr>
        <p:spPr>
          <a:xfrm>
            <a:off x="2105726" y="4149080"/>
            <a:ext cx="4914546"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Психологический аспект</a:t>
            </a:r>
          </a:p>
          <a:p>
            <a:pPr algn="ctr"/>
            <a:r>
              <a:rPr lang="ru-RU" sz="2000" dirty="0" smtClean="0">
                <a:solidFill>
                  <a:schemeClr val="tx1"/>
                </a:solidFill>
              </a:rPr>
              <a:t>(уровень мотивации ребенка к занятиям письмом, чтением, к обучению вообще)</a:t>
            </a:r>
            <a:endParaRPr lang="ru-RU" sz="2000" dirty="0">
              <a:solidFill>
                <a:schemeClr val="tx1"/>
              </a:solidFill>
            </a:endParaRPr>
          </a:p>
        </p:txBody>
      </p:sp>
      <p:cxnSp>
        <p:nvCxnSpPr>
          <p:cNvPr id="11" name="Прямая со стрелкой 10"/>
          <p:cNvCxnSpPr>
            <a:stCxn id="6" idx="5"/>
          </p:cNvCxnSpPr>
          <p:nvPr/>
        </p:nvCxnSpPr>
        <p:spPr>
          <a:xfrm>
            <a:off x="5741290" y="1689209"/>
            <a:ext cx="897238" cy="3716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flipH="1">
            <a:off x="2483768" y="1689209"/>
            <a:ext cx="504056" cy="3716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stCxn id="6" idx="4"/>
          </p:cNvCxnSpPr>
          <p:nvPr/>
        </p:nvCxnSpPr>
        <p:spPr>
          <a:xfrm>
            <a:off x="4391980" y="1823120"/>
            <a:ext cx="0" cy="23259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763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noAutofit/>
          </a:bodyPr>
          <a:lstStyle/>
          <a:p>
            <a:pPr algn="ctr"/>
            <a:r>
              <a:rPr lang="ru-RU" sz="2400" b="1" dirty="0">
                <a:solidFill>
                  <a:srgbClr val="C00000"/>
                </a:solidFill>
                <a:latin typeface="Times New Roman"/>
                <a:ea typeface="Calibri"/>
                <a:cs typeface="Times New Roman"/>
              </a:rPr>
              <a:t>что должен сделать ребёнок, чтобы писать без ошибок</a:t>
            </a:r>
            <a:r>
              <a:rPr lang="ru-RU" sz="2400" b="1" dirty="0" smtClean="0">
                <a:solidFill>
                  <a:srgbClr val="C00000"/>
                </a:solidFill>
                <a:latin typeface="Times New Roman"/>
                <a:ea typeface="Calibri"/>
                <a:cs typeface="Times New Roman"/>
              </a:rPr>
              <a:t>?</a:t>
            </a:r>
            <a:endParaRPr lang="ru-RU" sz="2000" dirty="0">
              <a:solidFill>
                <a:srgbClr val="C00000"/>
              </a:solidFill>
            </a:endParaRPr>
          </a:p>
        </p:txBody>
      </p:sp>
      <p:sp>
        <p:nvSpPr>
          <p:cNvPr id="3" name="Объект 2"/>
          <p:cNvSpPr>
            <a:spLocks noGrp="1"/>
          </p:cNvSpPr>
          <p:nvPr>
            <p:ph sz="quarter" idx="1"/>
          </p:nvPr>
        </p:nvSpPr>
        <p:spPr>
          <a:xfrm>
            <a:off x="457200" y="980728"/>
            <a:ext cx="8291264" cy="5616624"/>
          </a:xfrm>
        </p:spPr>
        <p:txBody>
          <a:bodyPr>
            <a:normAutofit lnSpcReduction="10000"/>
          </a:bodyPr>
          <a:lstStyle/>
          <a:p>
            <a:pPr marL="342900" lvl="0" indent="-342900">
              <a:lnSpc>
                <a:spcPct val="115000"/>
              </a:lnSpc>
              <a:spcAft>
                <a:spcPts val="0"/>
              </a:spcAft>
              <a:buFont typeface="+mj-lt"/>
              <a:buAutoNum type="arabicPeriod"/>
            </a:pPr>
            <a:r>
              <a:rPr lang="ru-RU" dirty="0" smtClean="0">
                <a:latin typeface="Times New Roman"/>
                <a:ea typeface="Calibri"/>
                <a:cs typeface="Times New Roman"/>
              </a:rPr>
              <a:t>Прослушать, проговорить слово.</a:t>
            </a:r>
            <a:endParaRPr lang="ru-RU" dirty="0">
              <a:latin typeface="Calibri"/>
              <a:ea typeface="Calibri"/>
              <a:cs typeface="Times New Roman"/>
            </a:endParaRPr>
          </a:p>
          <a:p>
            <a:pPr marL="342900" lvl="0" indent="-342900">
              <a:lnSpc>
                <a:spcPct val="115000"/>
              </a:lnSpc>
              <a:spcAft>
                <a:spcPts val="0"/>
              </a:spcAft>
              <a:buFont typeface="+mj-lt"/>
              <a:buAutoNum type="arabicPeriod"/>
            </a:pPr>
            <a:r>
              <a:rPr lang="ru-RU" dirty="0" smtClean="0">
                <a:latin typeface="Times New Roman"/>
                <a:ea typeface="Calibri"/>
                <a:cs typeface="Times New Roman"/>
              </a:rPr>
              <a:t>Определить какие звуки услышал в слове. </a:t>
            </a:r>
            <a:endParaRPr lang="ru-RU" dirty="0">
              <a:latin typeface="Calibri"/>
              <a:ea typeface="Calibri"/>
              <a:cs typeface="Times New Roman"/>
            </a:endParaRPr>
          </a:p>
          <a:p>
            <a:pPr marL="342900" lvl="0" indent="-342900">
              <a:lnSpc>
                <a:spcPct val="115000"/>
              </a:lnSpc>
              <a:spcAft>
                <a:spcPts val="0"/>
              </a:spcAft>
              <a:buFont typeface="+mj-lt"/>
              <a:buAutoNum type="arabicPeriod"/>
            </a:pPr>
            <a:r>
              <a:rPr lang="ru-RU" dirty="0">
                <a:latin typeface="Times New Roman"/>
                <a:ea typeface="Calibri"/>
                <a:cs typeface="Times New Roman"/>
              </a:rPr>
              <a:t>Потом вспомнить, </a:t>
            </a:r>
            <a:r>
              <a:rPr lang="ru-RU" dirty="0" smtClean="0">
                <a:latin typeface="Times New Roman"/>
                <a:ea typeface="Calibri"/>
                <a:cs typeface="Times New Roman"/>
              </a:rPr>
              <a:t>какими буквами эти звуки обозначаются</a:t>
            </a:r>
            <a:r>
              <a:rPr lang="ru-RU" dirty="0">
                <a:latin typeface="Times New Roman"/>
                <a:ea typeface="Calibri"/>
                <a:cs typeface="Times New Roman"/>
              </a:rPr>
              <a:t>. </a:t>
            </a:r>
            <a:endParaRPr lang="ru-RU" dirty="0">
              <a:latin typeface="Calibri"/>
              <a:ea typeface="Calibri"/>
              <a:cs typeface="Times New Roman"/>
            </a:endParaRPr>
          </a:p>
          <a:p>
            <a:pPr marL="342900" lvl="0" indent="-342900">
              <a:lnSpc>
                <a:spcPct val="115000"/>
              </a:lnSpc>
              <a:spcAft>
                <a:spcPts val="0"/>
              </a:spcAft>
              <a:buFont typeface="+mj-lt"/>
              <a:buAutoNum type="arabicPeriod"/>
            </a:pPr>
            <a:r>
              <a:rPr lang="ru-RU" dirty="0">
                <a:latin typeface="Times New Roman"/>
                <a:ea typeface="Calibri"/>
                <a:cs typeface="Times New Roman"/>
              </a:rPr>
              <a:t>Затем представить, как же </a:t>
            </a:r>
            <a:r>
              <a:rPr lang="ru-RU" dirty="0" smtClean="0">
                <a:latin typeface="Times New Roman"/>
                <a:ea typeface="Calibri"/>
                <a:cs typeface="Times New Roman"/>
              </a:rPr>
              <a:t>эти буквы выглядят</a:t>
            </a:r>
            <a:r>
              <a:rPr lang="ru-RU" dirty="0">
                <a:latin typeface="Times New Roman"/>
                <a:ea typeface="Calibri"/>
                <a:cs typeface="Times New Roman"/>
              </a:rPr>
              <a:t>, как </a:t>
            </a:r>
            <a:r>
              <a:rPr lang="ru-RU" dirty="0" smtClean="0">
                <a:latin typeface="Times New Roman"/>
                <a:ea typeface="Calibri"/>
                <a:cs typeface="Times New Roman"/>
              </a:rPr>
              <a:t>их элементы </a:t>
            </a:r>
            <a:r>
              <a:rPr lang="ru-RU" dirty="0">
                <a:latin typeface="Times New Roman"/>
                <a:ea typeface="Calibri"/>
                <a:cs typeface="Times New Roman"/>
              </a:rPr>
              <a:t>располагаются в пространстве. </a:t>
            </a:r>
            <a:endParaRPr lang="ru-RU" dirty="0">
              <a:latin typeface="Calibri"/>
              <a:ea typeface="Calibri"/>
              <a:cs typeface="Times New Roman"/>
            </a:endParaRPr>
          </a:p>
          <a:p>
            <a:pPr marL="342900" lvl="0" indent="-342900">
              <a:lnSpc>
                <a:spcPct val="115000"/>
              </a:lnSpc>
              <a:spcAft>
                <a:spcPts val="0"/>
              </a:spcAft>
              <a:buFont typeface="+mj-lt"/>
              <a:buAutoNum type="arabicPeriod"/>
            </a:pPr>
            <a:r>
              <a:rPr lang="ru-RU" dirty="0">
                <a:latin typeface="Times New Roman"/>
                <a:ea typeface="Calibri"/>
                <a:cs typeface="Times New Roman"/>
              </a:rPr>
              <a:t>После этого мозг "даёт команду" руке, которая выполняет правильные движения ручкой.</a:t>
            </a:r>
            <a:endParaRPr lang="ru-RU" dirty="0">
              <a:latin typeface="Calibri"/>
              <a:ea typeface="Calibri"/>
              <a:cs typeface="Times New Roman"/>
            </a:endParaRPr>
          </a:p>
          <a:p>
            <a:pPr marL="342900" lvl="0" indent="-342900">
              <a:lnSpc>
                <a:spcPct val="115000"/>
              </a:lnSpc>
              <a:spcAft>
                <a:spcPts val="1000"/>
              </a:spcAft>
              <a:buFont typeface="+mj-lt"/>
              <a:buAutoNum type="arabicPeriod"/>
            </a:pPr>
            <a:r>
              <a:rPr lang="ru-RU" dirty="0">
                <a:latin typeface="Times New Roman"/>
                <a:ea typeface="Calibri"/>
                <a:cs typeface="Times New Roman"/>
              </a:rPr>
              <a:t>Параллельно школьник должен вспомнить, какое же правило нужно в этот момент применить на письме.</a:t>
            </a:r>
            <a:endParaRPr lang="ru-RU" dirty="0">
              <a:latin typeface="Calibri"/>
              <a:ea typeface="Calibri"/>
              <a:cs typeface="Times New Roman"/>
            </a:endParaRPr>
          </a:p>
          <a:p>
            <a:pPr marL="0" indent="0" algn="ctr">
              <a:lnSpc>
                <a:spcPct val="115000"/>
              </a:lnSpc>
              <a:spcAft>
                <a:spcPts val="1000"/>
              </a:spcAft>
              <a:buNone/>
            </a:pPr>
            <a:r>
              <a:rPr lang="ru-RU" b="1" i="1" dirty="0">
                <a:solidFill>
                  <a:srgbClr val="C00000"/>
                </a:solidFill>
                <a:latin typeface="Times New Roman"/>
                <a:ea typeface="Calibri"/>
                <a:cs typeface="Times New Roman"/>
              </a:rPr>
              <a:t>Если на каком-то этапе возникает сбой, процесс прерывается,  ребёнок начинает писать с </a:t>
            </a:r>
            <a:r>
              <a:rPr lang="ru-RU" b="1" i="1" dirty="0" smtClean="0">
                <a:solidFill>
                  <a:srgbClr val="C00000"/>
                </a:solidFill>
                <a:latin typeface="Times New Roman"/>
                <a:ea typeface="Calibri"/>
                <a:cs typeface="Times New Roman"/>
              </a:rPr>
              <a:t>ошибками</a:t>
            </a:r>
            <a:endParaRPr lang="ru-RU" b="1" i="1" dirty="0">
              <a:solidFill>
                <a:srgbClr val="C00000"/>
              </a:solidFill>
              <a:latin typeface="Calibri"/>
              <a:ea typeface="Calibri"/>
              <a:cs typeface="Times New Roman"/>
            </a:endParaRPr>
          </a:p>
        </p:txBody>
      </p:sp>
    </p:spTree>
    <p:extLst>
      <p:ext uri="{BB962C8B-B14F-4D97-AF65-F5344CB8AC3E}">
        <p14:creationId xmlns:p14="http://schemas.microsoft.com/office/powerpoint/2010/main" val="15636201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066"/>
          </a:xfrm>
        </p:spPr>
        <p:txBody>
          <a:bodyPr>
            <a:normAutofit fontScale="90000"/>
          </a:bodyPr>
          <a:lstStyle/>
          <a:p>
            <a:r>
              <a:rPr lang="ru-RU" b="1" dirty="0" smtClean="0">
                <a:solidFill>
                  <a:srgbClr val="C00000"/>
                </a:solidFill>
              </a:rPr>
              <a:t>Причины возникающих трудностей</a:t>
            </a:r>
            <a:endParaRPr lang="ru-RU" b="1" dirty="0">
              <a:solidFill>
                <a:srgbClr val="C00000"/>
              </a:solidFill>
            </a:endParaRPr>
          </a:p>
        </p:txBody>
      </p:sp>
      <p:sp>
        <p:nvSpPr>
          <p:cNvPr id="3" name="Объект 2"/>
          <p:cNvSpPr>
            <a:spLocks noGrp="1"/>
          </p:cNvSpPr>
          <p:nvPr>
            <p:ph sz="quarter" idx="1"/>
          </p:nvPr>
        </p:nvSpPr>
        <p:spPr>
          <a:xfrm>
            <a:off x="457200" y="764704"/>
            <a:ext cx="8219256" cy="5709248"/>
          </a:xfrm>
        </p:spPr>
        <p:txBody>
          <a:bodyPr/>
          <a:lstStyle/>
          <a:p>
            <a:pPr fontAlgn="base">
              <a:spcBef>
                <a:spcPct val="20000"/>
              </a:spcBef>
              <a:spcAft>
                <a:spcPct val="0"/>
              </a:spcAft>
              <a:buClr>
                <a:srgbClr val="003366"/>
              </a:buClr>
              <a:buSzPct val="75000"/>
              <a:buFont typeface="Wingdings" panose="05000000000000000000" pitchFamily="2" charset="2"/>
              <a:buChar char="Ø"/>
            </a:pPr>
            <a:r>
              <a:rPr lang="ru-RU" altLang="ru-RU" sz="2800" kern="0" dirty="0">
                <a:latin typeface="Times New Roman" pitchFamily="18" charset="0"/>
              </a:rPr>
              <a:t>патологии беременности, родов, </a:t>
            </a:r>
            <a:r>
              <a:rPr lang="ru-RU" altLang="ru-RU" sz="2800" kern="0" dirty="0" smtClean="0">
                <a:latin typeface="Times New Roman" pitchFamily="18" charset="0"/>
              </a:rPr>
              <a:t>асфиксии,</a:t>
            </a: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детские </a:t>
            </a:r>
            <a:r>
              <a:rPr lang="ru-RU" altLang="ru-RU" sz="2800" kern="0" dirty="0">
                <a:latin typeface="Times New Roman" pitchFamily="18" charset="0"/>
              </a:rPr>
              <a:t>инфекции, </a:t>
            </a:r>
            <a:endParaRPr lang="ru-RU" altLang="ru-RU" sz="2800" kern="0" dirty="0" smtClean="0">
              <a:latin typeface="Times New Roman" pitchFamily="18" charset="0"/>
            </a:endParaRP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длительные </a:t>
            </a:r>
            <a:r>
              <a:rPr lang="ru-RU" altLang="ru-RU" sz="2800" kern="0" dirty="0">
                <a:latin typeface="Times New Roman" pitchFamily="18" charset="0"/>
              </a:rPr>
              <a:t>соматические </a:t>
            </a:r>
            <a:r>
              <a:rPr lang="ru-RU" altLang="ru-RU" sz="2800" kern="0" dirty="0" smtClean="0">
                <a:latin typeface="Times New Roman" pitchFamily="18" charset="0"/>
              </a:rPr>
              <a:t>заболевания.</a:t>
            </a: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неправильная </a:t>
            </a:r>
            <a:r>
              <a:rPr lang="ru-RU" altLang="ru-RU" sz="2800" kern="0" dirty="0">
                <a:latin typeface="Times New Roman" pitchFamily="18" charset="0"/>
              </a:rPr>
              <a:t>речь окружающих, </a:t>
            </a:r>
            <a:endParaRPr lang="ru-RU" altLang="ru-RU" sz="2800" kern="0" dirty="0" smtClean="0">
              <a:latin typeface="Times New Roman" pitchFamily="18" charset="0"/>
            </a:endParaRP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дефицит </a:t>
            </a:r>
            <a:r>
              <a:rPr lang="ru-RU" altLang="ru-RU" sz="2800" kern="0" dirty="0">
                <a:latin typeface="Times New Roman" pitchFamily="18" charset="0"/>
              </a:rPr>
              <a:t>речевых контактов, </a:t>
            </a:r>
            <a:endParaRPr lang="ru-RU" altLang="ru-RU" sz="2800" kern="0" dirty="0" smtClean="0">
              <a:latin typeface="Times New Roman" pitchFamily="18" charset="0"/>
            </a:endParaRP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двуязычие </a:t>
            </a:r>
            <a:r>
              <a:rPr lang="ru-RU" altLang="ru-RU" sz="2800" kern="0" dirty="0">
                <a:latin typeface="Times New Roman" pitchFamily="18" charset="0"/>
              </a:rPr>
              <a:t>в семье, </a:t>
            </a:r>
            <a:endParaRPr lang="ru-RU" altLang="ru-RU" sz="2800" kern="0" dirty="0" smtClean="0">
              <a:latin typeface="Times New Roman" pitchFamily="18" charset="0"/>
            </a:endParaRPr>
          </a:p>
          <a:p>
            <a:pPr fontAlgn="base">
              <a:spcBef>
                <a:spcPct val="20000"/>
              </a:spcBef>
              <a:spcAft>
                <a:spcPct val="0"/>
              </a:spcAft>
              <a:buClr>
                <a:srgbClr val="003366"/>
              </a:buClr>
              <a:buSzPct val="75000"/>
              <a:buFont typeface="Wingdings" panose="05000000000000000000" pitchFamily="2" charset="2"/>
              <a:buChar char="Ø"/>
            </a:pPr>
            <a:r>
              <a:rPr lang="ru-RU" altLang="ru-RU" sz="2800" kern="0" dirty="0" smtClean="0">
                <a:latin typeface="Times New Roman" pitchFamily="18" charset="0"/>
              </a:rPr>
              <a:t>недостаточное </a:t>
            </a:r>
            <a:r>
              <a:rPr lang="ru-RU" altLang="ru-RU" sz="2800" kern="0" dirty="0">
                <a:latin typeface="Times New Roman" pitchFamily="18" charset="0"/>
              </a:rPr>
              <a:t>внимание к речевому развитию ребенка со стороны </a:t>
            </a:r>
            <a:r>
              <a:rPr lang="ru-RU" altLang="ru-RU" sz="2800" kern="0" dirty="0" smtClean="0">
                <a:latin typeface="Times New Roman" pitchFamily="18" charset="0"/>
              </a:rPr>
              <a:t>взрослых,</a:t>
            </a:r>
          </a:p>
          <a:p>
            <a:pPr fontAlgn="base">
              <a:spcBef>
                <a:spcPct val="20000"/>
              </a:spcBef>
              <a:spcAft>
                <a:spcPct val="0"/>
              </a:spcAft>
              <a:buClr>
                <a:srgbClr val="003366"/>
              </a:buClr>
              <a:buSzPct val="75000"/>
              <a:buFont typeface="Wingdings" panose="05000000000000000000" pitchFamily="2" charset="2"/>
              <a:buChar char="Ø"/>
            </a:pPr>
            <a:r>
              <a:rPr lang="ru-RU" sz="2800" dirty="0" smtClean="0">
                <a:latin typeface="Times New Roman"/>
                <a:ea typeface="Times New Roman"/>
              </a:rPr>
              <a:t>обусловлены </a:t>
            </a:r>
            <a:r>
              <a:rPr lang="ru-RU" sz="2800" dirty="0">
                <a:latin typeface="Times New Roman"/>
                <a:ea typeface="Times New Roman"/>
              </a:rPr>
              <a:t>органическим повреждением зон головного мозга, принимающих участие в процессе письма. </a:t>
            </a:r>
            <a:r>
              <a:rPr lang="ru-RU" altLang="ru-RU" sz="2800" kern="0" dirty="0" smtClean="0">
                <a:latin typeface="Arial"/>
              </a:rPr>
              <a:t> </a:t>
            </a:r>
            <a:endParaRPr lang="ru-RU" altLang="ru-RU" sz="2800" kern="0" dirty="0">
              <a:latin typeface="Arial"/>
            </a:endParaRPr>
          </a:p>
          <a:p>
            <a:pPr marL="0" indent="0">
              <a:buNone/>
            </a:pPr>
            <a:endParaRPr lang="ru-RU" dirty="0"/>
          </a:p>
        </p:txBody>
      </p:sp>
    </p:spTree>
    <p:extLst>
      <p:ext uri="{BB962C8B-B14F-4D97-AF65-F5344CB8AC3E}">
        <p14:creationId xmlns:p14="http://schemas.microsoft.com/office/powerpoint/2010/main" val="2675904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467600" cy="648072"/>
          </a:xfrm>
        </p:spPr>
        <p:txBody>
          <a:bodyPr>
            <a:normAutofit fontScale="90000"/>
          </a:bodyPr>
          <a:lstStyle/>
          <a:p>
            <a:r>
              <a:rPr lang="ru-RU" b="1" dirty="0">
                <a:solidFill>
                  <a:srgbClr val="C00000"/>
                </a:solidFill>
                <a:latin typeface="Times New Roman"/>
                <a:ea typeface="Calibri"/>
                <a:cs typeface="Times New Roman"/>
              </a:rPr>
              <a:t>На что нужно обратить особое внимание</a:t>
            </a:r>
            <a:r>
              <a:rPr lang="ru-RU" b="1" dirty="0" smtClean="0">
                <a:solidFill>
                  <a:srgbClr val="C00000"/>
                </a:solidFill>
                <a:latin typeface="Times New Roman"/>
                <a:ea typeface="Calibri"/>
                <a:cs typeface="Times New Roman"/>
              </a:rPr>
              <a:t>:</a:t>
            </a:r>
            <a:endParaRPr lang="ru-RU" dirty="0">
              <a:solidFill>
                <a:srgbClr val="C00000"/>
              </a:solidFill>
            </a:endParaRPr>
          </a:p>
        </p:txBody>
      </p:sp>
      <p:sp>
        <p:nvSpPr>
          <p:cNvPr id="3" name="Объект 2"/>
          <p:cNvSpPr>
            <a:spLocks noGrp="1"/>
          </p:cNvSpPr>
          <p:nvPr>
            <p:ph sz="quarter" idx="1"/>
          </p:nvPr>
        </p:nvSpPr>
        <p:spPr>
          <a:xfrm>
            <a:off x="179512" y="764704"/>
            <a:ext cx="8568952" cy="5976664"/>
          </a:xfrm>
        </p:spPr>
        <p:txBody>
          <a:bodyPr>
            <a:normAutofit lnSpcReduction="10000"/>
          </a:bodyPr>
          <a:lstStyle/>
          <a:p>
            <a:pPr marL="0" indent="0">
              <a:lnSpc>
                <a:spcPct val="115000"/>
              </a:lnSpc>
              <a:spcAft>
                <a:spcPts val="1000"/>
              </a:spcAft>
              <a:buNone/>
            </a:pPr>
            <a:r>
              <a:rPr lang="ru-RU" dirty="0" smtClean="0">
                <a:latin typeface="Times New Roman"/>
                <a:ea typeface="Calibri"/>
                <a:cs typeface="Times New Roman"/>
              </a:rPr>
              <a:t>1</a:t>
            </a:r>
            <a:r>
              <a:rPr lang="ru-RU" sz="2900" dirty="0">
                <a:latin typeface="Times New Roman"/>
                <a:ea typeface="Calibri"/>
                <a:cs typeface="Times New Roman"/>
              </a:rPr>
              <a:t>. Если Ваш ребенок левша или переученный правша.</a:t>
            </a:r>
            <a:endParaRPr lang="ru-RU" sz="2600" dirty="0">
              <a:latin typeface="Calibri"/>
              <a:ea typeface="Calibri"/>
              <a:cs typeface="Times New Roman"/>
            </a:endParaRPr>
          </a:p>
          <a:p>
            <a:pPr marL="0" indent="0">
              <a:lnSpc>
                <a:spcPct val="115000"/>
              </a:lnSpc>
              <a:spcAft>
                <a:spcPts val="1000"/>
              </a:spcAft>
              <a:buNone/>
            </a:pPr>
            <a:r>
              <a:rPr lang="ru-RU" sz="2900" dirty="0">
                <a:latin typeface="Times New Roman"/>
                <a:ea typeface="Calibri"/>
                <a:cs typeface="Times New Roman"/>
              </a:rPr>
              <a:t>2. Если Ваш ребенок посещал логопедическую </a:t>
            </a:r>
            <a:r>
              <a:rPr lang="ru-RU" sz="2900" dirty="0" smtClean="0">
                <a:latin typeface="Times New Roman"/>
                <a:ea typeface="Calibri"/>
                <a:cs typeface="Times New Roman"/>
              </a:rPr>
              <a:t>группу, занимался до школы с логопедом.</a:t>
            </a:r>
            <a:endParaRPr lang="ru-RU" sz="2600" dirty="0">
              <a:latin typeface="Calibri"/>
              <a:ea typeface="Calibri"/>
              <a:cs typeface="Times New Roman"/>
            </a:endParaRPr>
          </a:p>
          <a:p>
            <a:pPr marL="0" indent="0">
              <a:lnSpc>
                <a:spcPct val="115000"/>
              </a:lnSpc>
              <a:spcAft>
                <a:spcPts val="1000"/>
              </a:spcAft>
              <a:buNone/>
            </a:pPr>
            <a:r>
              <a:rPr lang="ru-RU" sz="2900" dirty="0">
                <a:latin typeface="Times New Roman"/>
                <a:ea typeface="Calibri"/>
                <a:cs typeface="Times New Roman"/>
              </a:rPr>
              <a:t>3. Если в семье говорят на двух или более языках.</a:t>
            </a:r>
            <a:endParaRPr lang="ru-RU" sz="2600" dirty="0">
              <a:latin typeface="Calibri"/>
              <a:ea typeface="Calibri"/>
              <a:cs typeface="Times New Roman"/>
            </a:endParaRPr>
          </a:p>
          <a:p>
            <a:pPr marL="0" lvl="0" indent="0" fontAlgn="base">
              <a:lnSpc>
                <a:spcPct val="90000"/>
              </a:lnSpc>
              <a:spcBef>
                <a:spcPct val="20000"/>
              </a:spcBef>
              <a:spcAft>
                <a:spcPct val="0"/>
              </a:spcAft>
              <a:buClr>
                <a:srgbClr val="003366"/>
              </a:buClr>
              <a:buSzPct val="75000"/>
              <a:buNone/>
            </a:pPr>
            <a:r>
              <a:rPr lang="ru-RU" sz="2900" dirty="0">
                <a:latin typeface="Times New Roman"/>
                <a:ea typeface="Calibri"/>
                <a:cs typeface="Times New Roman"/>
              </a:rPr>
              <a:t>4. Если Ваш ребенок слишком рано пошел в </a:t>
            </a:r>
            <a:r>
              <a:rPr lang="ru-RU" sz="2900" dirty="0" smtClean="0">
                <a:latin typeface="Times New Roman"/>
                <a:ea typeface="Calibri"/>
                <a:cs typeface="Times New Roman"/>
              </a:rPr>
              <a:t>школу или имело место </a:t>
            </a:r>
            <a:r>
              <a:rPr lang="ru-RU" altLang="ru-RU" sz="2800" kern="0" dirty="0" smtClean="0">
                <a:latin typeface="Times New Roman" pitchFamily="18" charset="0"/>
              </a:rPr>
              <a:t>неоправданно раннее </a:t>
            </a:r>
            <a:r>
              <a:rPr lang="ru-RU" altLang="ru-RU" sz="2800" kern="0" dirty="0">
                <a:latin typeface="Times New Roman" pitchFamily="18" charset="0"/>
              </a:rPr>
              <a:t>обучение </a:t>
            </a:r>
            <a:r>
              <a:rPr lang="ru-RU" altLang="ru-RU" sz="2800" kern="0" dirty="0" smtClean="0">
                <a:latin typeface="Times New Roman" pitchFamily="18" charset="0"/>
              </a:rPr>
              <a:t>грамоте.  Происходит </a:t>
            </a:r>
            <a:r>
              <a:rPr lang="ru-RU" altLang="ru-RU" sz="2800" kern="0" dirty="0">
                <a:latin typeface="Times New Roman" pitchFamily="18" charset="0"/>
              </a:rPr>
              <a:t>это в тех случаях, когда у ребенка еще не наступила </a:t>
            </a:r>
            <a:r>
              <a:rPr lang="ru-RU" altLang="ru-RU" sz="2800" u="sng" kern="0" dirty="0">
                <a:latin typeface="Times New Roman" pitchFamily="18" charset="0"/>
              </a:rPr>
              <a:t>психологическая готовность </a:t>
            </a:r>
            <a:r>
              <a:rPr lang="ru-RU" altLang="ru-RU" sz="2800" kern="0" dirty="0">
                <a:latin typeface="Times New Roman" pitchFamily="18" charset="0"/>
              </a:rPr>
              <a:t>к такому обучению.</a:t>
            </a:r>
          </a:p>
          <a:p>
            <a:pPr marL="0" indent="0">
              <a:lnSpc>
                <a:spcPct val="115000"/>
              </a:lnSpc>
              <a:spcAft>
                <a:spcPts val="1000"/>
              </a:spcAft>
              <a:buNone/>
            </a:pPr>
            <a:r>
              <a:rPr lang="ru-RU" sz="2900" dirty="0" smtClean="0">
                <a:latin typeface="Times New Roman"/>
                <a:ea typeface="Calibri"/>
                <a:cs typeface="Times New Roman"/>
              </a:rPr>
              <a:t>5</a:t>
            </a:r>
            <a:r>
              <a:rPr lang="ru-RU" sz="2900" dirty="0">
                <a:latin typeface="Times New Roman"/>
                <a:ea typeface="Calibri"/>
                <a:cs typeface="Times New Roman"/>
              </a:rPr>
              <a:t>. Если у Вашего ребенка есть проблемы с памятью, вниманием</a:t>
            </a:r>
            <a:r>
              <a:rPr lang="ru-RU" sz="2900" dirty="0" smtClean="0">
                <a:latin typeface="Times New Roman"/>
                <a:ea typeface="Calibri"/>
                <a:cs typeface="Times New Roman"/>
              </a:rPr>
              <a:t>.</a:t>
            </a:r>
            <a:endParaRPr lang="ru-RU" sz="2600" dirty="0">
              <a:latin typeface="Calibri"/>
              <a:ea typeface="Calibri"/>
              <a:cs typeface="Times New Roman"/>
            </a:endParaRPr>
          </a:p>
          <a:p>
            <a:pPr marL="0" indent="0">
              <a:buNone/>
            </a:pPr>
            <a:endParaRPr lang="ru-RU" dirty="0"/>
          </a:p>
        </p:txBody>
      </p:sp>
    </p:spTree>
    <p:extLst>
      <p:ext uri="{BB962C8B-B14F-4D97-AF65-F5344CB8AC3E}">
        <p14:creationId xmlns:p14="http://schemas.microsoft.com/office/powerpoint/2010/main" val="1110341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467600" cy="576064"/>
          </a:xfrm>
        </p:spPr>
        <p:txBody>
          <a:bodyPr>
            <a:normAutofit/>
          </a:bodyPr>
          <a:lstStyle/>
          <a:p>
            <a:pPr algn="ctr"/>
            <a:r>
              <a:rPr lang="ru-RU" altLang="ru-RU" sz="2800" b="1" kern="0" cap="none" dirty="0">
                <a:solidFill>
                  <a:srgbClr val="C00000"/>
                </a:solidFill>
                <a:latin typeface="Times New Roman" pitchFamily="18" charset="0"/>
              </a:rPr>
              <a:t>Распространенные </a:t>
            </a:r>
            <a:r>
              <a:rPr lang="ru-RU" altLang="ru-RU" sz="2800" b="1" kern="0" cap="none" dirty="0" smtClean="0">
                <a:solidFill>
                  <a:srgbClr val="C00000"/>
                </a:solidFill>
                <a:latin typeface="Times New Roman" pitchFamily="18" charset="0"/>
              </a:rPr>
              <a:t> ошибки</a:t>
            </a:r>
            <a:endParaRPr lang="ru-RU" dirty="0">
              <a:solidFill>
                <a:srgbClr val="C00000"/>
              </a:solidFill>
            </a:endParaRPr>
          </a:p>
        </p:txBody>
      </p:sp>
      <p:sp>
        <p:nvSpPr>
          <p:cNvPr id="3" name="Объект 2"/>
          <p:cNvSpPr>
            <a:spLocks noGrp="1"/>
          </p:cNvSpPr>
          <p:nvPr>
            <p:ph sz="quarter" idx="1"/>
          </p:nvPr>
        </p:nvSpPr>
        <p:spPr>
          <a:xfrm>
            <a:off x="179512" y="764704"/>
            <a:ext cx="8496944" cy="5832648"/>
          </a:xfrm>
        </p:spPr>
        <p:txBody>
          <a:bodyPr>
            <a:normAutofit fontScale="92500"/>
          </a:bodyPr>
          <a:lstStyle/>
          <a:p>
            <a:pPr marL="342900" lvl="0" indent="-342900" fontAlgn="base">
              <a:lnSpc>
                <a:spcPct val="80000"/>
              </a:lnSpc>
              <a:spcBef>
                <a:spcPct val="20000"/>
              </a:spcBef>
              <a:spcAft>
                <a:spcPct val="0"/>
              </a:spcAft>
              <a:buClr>
                <a:srgbClr val="003366"/>
              </a:buClr>
              <a:buSzPct val="75000"/>
              <a:buNone/>
            </a:pPr>
            <a:r>
              <a:rPr lang="ru-RU" altLang="ru-RU" b="1" i="1" kern="0" dirty="0">
                <a:latin typeface="Times New Roman" pitchFamily="18" charset="0"/>
              </a:rPr>
              <a:t>1. Искаженное написание букв:</a:t>
            </a:r>
            <a:endParaRPr lang="ru-RU" altLang="ru-RU" kern="0" dirty="0">
              <a:latin typeface="Times New Roman" pitchFamily="18" charset="0"/>
            </a:endParaRP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a:t>
            </a:r>
            <a:r>
              <a:rPr lang="ru-RU" altLang="ru-RU" kern="0" dirty="0" err="1">
                <a:latin typeface="Times New Roman" pitchFamily="18" charset="0"/>
              </a:rPr>
              <a:t>недописывание</a:t>
            </a:r>
            <a:r>
              <a:rPr lang="ru-RU" altLang="ru-RU" kern="0" dirty="0">
                <a:latin typeface="Times New Roman" pitchFamily="18" charset="0"/>
              </a:rPr>
              <a:t> элементов букв (связано с недоучетом их количества): Л вместо М; Х вместо Ж , И вместо У;</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добавление лишних элементов;</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смешение букв по оптическому сходству: б-п, т-п, а-о, е-з, д-у.</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зеркальное написание букв.</a:t>
            </a:r>
            <a:endParaRPr lang="ru-RU" altLang="ru-RU" b="1" i="1" kern="0" dirty="0">
              <a:latin typeface="Times New Roman" pitchFamily="18" charset="0"/>
            </a:endParaRPr>
          </a:p>
          <a:p>
            <a:pPr marL="342900" lvl="0" indent="-342900" fontAlgn="base">
              <a:lnSpc>
                <a:spcPct val="80000"/>
              </a:lnSpc>
              <a:spcBef>
                <a:spcPct val="20000"/>
              </a:spcBef>
              <a:spcAft>
                <a:spcPct val="0"/>
              </a:spcAft>
              <a:buClr>
                <a:srgbClr val="003366"/>
              </a:buClr>
              <a:buSzPct val="75000"/>
              <a:buNone/>
            </a:pPr>
            <a:r>
              <a:rPr lang="ru-RU" altLang="ru-RU" b="1" i="1" kern="0" dirty="0">
                <a:latin typeface="Times New Roman" pitchFamily="18" charset="0"/>
              </a:rPr>
              <a:t>2. Искажения структуры слова:</a:t>
            </a:r>
            <a:endParaRPr lang="ru-RU" altLang="ru-RU" kern="0" dirty="0">
              <a:latin typeface="Times New Roman" pitchFamily="18" charset="0"/>
            </a:endParaRP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Пропуски букв, слогов. Например: </a:t>
            </a:r>
            <a:r>
              <a:rPr lang="ru-RU" altLang="ru-RU" kern="0" dirty="0" err="1">
                <a:latin typeface="Times New Roman" pitchFamily="18" charset="0"/>
              </a:rPr>
              <a:t>прта</a:t>
            </a:r>
            <a:r>
              <a:rPr lang="ru-RU" altLang="ru-RU" kern="0" dirty="0">
                <a:latin typeface="Times New Roman" pitchFamily="18" charset="0"/>
              </a:rPr>
              <a:t> – парта, </a:t>
            </a:r>
            <a:r>
              <a:rPr lang="ru-RU" altLang="ru-RU" kern="0" dirty="0" err="1">
                <a:latin typeface="Times New Roman" pitchFamily="18" charset="0"/>
              </a:rPr>
              <a:t>моко</a:t>
            </a:r>
            <a:r>
              <a:rPr lang="ru-RU" altLang="ru-RU" kern="0" dirty="0">
                <a:latin typeface="Times New Roman" pitchFamily="18" charset="0"/>
              </a:rPr>
              <a:t> – молоко</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a:t>
            </a:r>
            <a:r>
              <a:rPr lang="ru-RU" altLang="ru-RU" kern="0" dirty="0" err="1">
                <a:latin typeface="Times New Roman" pitchFamily="18" charset="0"/>
              </a:rPr>
              <a:t>недописывание</a:t>
            </a:r>
            <a:r>
              <a:rPr lang="ru-RU" altLang="ru-RU" kern="0" dirty="0">
                <a:latin typeface="Times New Roman" pitchFamily="18" charset="0"/>
              </a:rPr>
              <a:t> слов. Н: </a:t>
            </a:r>
            <a:r>
              <a:rPr lang="ru-RU" altLang="ru-RU" kern="0" dirty="0" err="1">
                <a:latin typeface="Times New Roman" pitchFamily="18" charset="0"/>
              </a:rPr>
              <a:t>весёлы</a:t>
            </a:r>
            <a:r>
              <a:rPr lang="ru-RU" altLang="ru-RU" kern="0" dirty="0">
                <a:latin typeface="Times New Roman" pitchFamily="18" charset="0"/>
              </a:rPr>
              <a:t> (весёлый)</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добавления букв, слогов;</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повторение букв, слогов</a:t>
            </a:r>
            <a:endParaRPr lang="ru-RU" altLang="ru-RU" b="1" i="1" kern="0" dirty="0">
              <a:latin typeface="Times New Roman" pitchFamily="18" charset="0"/>
            </a:endParaRPr>
          </a:p>
          <a:p>
            <a:pPr marL="342900" lvl="0" indent="-342900" fontAlgn="base">
              <a:lnSpc>
                <a:spcPct val="80000"/>
              </a:lnSpc>
              <a:spcBef>
                <a:spcPct val="20000"/>
              </a:spcBef>
              <a:spcAft>
                <a:spcPct val="0"/>
              </a:spcAft>
              <a:buClr>
                <a:srgbClr val="003366"/>
              </a:buClr>
              <a:buSzPct val="75000"/>
              <a:buNone/>
            </a:pPr>
            <a:r>
              <a:rPr lang="ru-RU" altLang="ru-RU" b="1" i="1" kern="0" dirty="0">
                <a:latin typeface="Times New Roman" pitchFamily="18" charset="0"/>
              </a:rPr>
              <a:t>3. Ошибки, вызванные нарушенным произношением, ребенок пишет то, что говорит: лука (рука), сапка (шапка).</a:t>
            </a:r>
          </a:p>
          <a:p>
            <a:pPr marL="342900" lvl="0" indent="-342900" fontAlgn="base">
              <a:lnSpc>
                <a:spcPct val="80000"/>
              </a:lnSpc>
              <a:spcBef>
                <a:spcPct val="20000"/>
              </a:spcBef>
              <a:spcAft>
                <a:spcPct val="0"/>
              </a:spcAft>
              <a:buClr>
                <a:srgbClr val="003366"/>
              </a:buClr>
              <a:buSzPct val="75000"/>
              <a:buNone/>
            </a:pPr>
            <a:r>
              <a:rPr lang="ru-RU" altLang="ru-RU" b="1" i="1" kern="0" dirty="0">
                <a:latin typeface="Times New Roman" pitchFamily="18" charset="0"/>
              </a:rPr>
              <a:t>4. Искажения структуры предложения:</a:t>
            </a:r>
            <a:endParaRPr lang="ru-RU" altLang="ru-RU" kern="0" dirty="0">
              <a:latin typeface="Times New Roman" pitchFamily="18" charset="0"/>
            </a:endParaRP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раздельное написание слова;</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слитное написание слов;</a:t>
            </a:r>
          </a:p>
          <a:p>
            <a:pPr marL="0" lvl="0" indent="0" fontAlgn="base">
              <a:lnSpc>
                <a:spcPct val="80000"/>
              </a:lnSpc>
              <a:spcBef>
                <a:spcPct val="20000"/>
              </a:spcBef>
              <a:spcAft>
                <a:spcPct val="0"/>
              </a:spcAft>
              <a:buClr>
                <a:srgbClr val="003366"/>
              </a:buClr>
              <a:buSzPct val="75000"/>
              <a:buNone/>
            </a:pPr>
            <a:r>
              <a:rPr lang="ru-RU" altLang="ru-RU" kern="0" dirty="0">
                <a:latin typeface="Times New Roman" pitchFamily="18" charset="0"/>
              </a:rPr>
              <a:t>– повторения слов.</a:t>
            </a:r>
          </a:p>
          <a:p>
            <a:pPr marL="0" indent="0">
              <a:buNone/>
            </a:pPr>
            <a:endParaRPr lang="ru-RU" dirty="0"/>
          </a:p>
        </p:txBody>
      </p:sp>
    </p:spTree>
    <p:extLst>
      <p:ext uri="{BB962C8B-B14F-4D97-AF65-F5344CB8AC3E}">
        <p14:creationId xmlns:p14="http://schemas.microsoft.com/office/powerpoint/2010/main" val="1599685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323528" y="188640"/>
            <a:ext cx="8496944" cy="6552728"/>
          </a:xfrm>
        </p:spPr>
        <p:txBody>
          <a:bodyPr>
            <a:normAutofit fontScale="62500" lnSpcReduction="20000"/>
          </a:bodyPr>
          <a:lstStyle/>
          <a:p>
            <a:pPr marL="0" indent="0" algn="just">
              <a:spcAft>
                <a:spcPts val="0"/>
              </a:spcAft>
              <a:buNone/>
            </a:pPr>
            <a:r>
              <a:rPr lang="ru-RU" dirty="0">
                <a:latin typeface="Times New Roman"/>
                <a:ea typeface="Calibri"/>
                <a:cs typeface="Times New Roman"/>
              </a:rPr>
              <a:t>Н</a:t>
            </a:r>
            <a:r>
              <a:rPr lang="ru-RU" dirty="0" smtClean="0">
                <a:latin typeface="Times New Roman"/>
                <a:ea typeface="Calibri"/>
                <a:cs typeface="Times New Roman"/>
              </a:rPr>
              <a:t>еобходимо </a:t>
            </a:r>
            <a:r>
              <a:rPr lang="ru-RU" dirty="0">
                <a:latin typeface="Times New Roman"/>
                <a:ea typeface="Calibri"/>
                <a:cs typeface="Times New Roman"/>
              </a:rPr>
              <a:t>заниматься </a:t>
            </a:r>
            <a:r>
              <a:rPr lang="ru-RU" b="1" i="1" dirty="0">
                <a:latin typeface="Times New Roman"/>
                <a:ea typeface="Calibri"/>
                <a:cs typeface="Times New Roman"/>
              </a:rPr>
              <a:t>каждый </a:t>
            </a:r>
            <a:r>
              <a:rPr lang="ru-RU" b="1" i="1" dirty="0" smtClean="0">
                <a:latin typeface="Times New Roman"/>
                <a:ea typeface="Calibri"/>
                <a:cs typeface="Times New Roman"/>
              </a:rPr>
              <a:t>день</a:t>
            </a:r>
            <a:r>
              <a:rPr lang="ru-RU" dirty="0" smtClean="0">
                <a:latin typeface="Times New Roman"/>
                <a:ea typeface="Calibri"/>
                <a:cs typeface="Times New Roman"/>
              </a:rPr>
              <a:t> (10-15 мин).</a:t>
            </a:r>
            <a:endParaRPr lang="ru-RU" sz="2000" dirty="0">
              <a:latin typeface="Calibri"/>
              <a:ea typeface="Calibri"/>
              <a:cs typeface="Times New Roman"/>
            </a:endParaRPr>
          </a:p>
          <a:p>
            <a:pPr marL="0" indent="0" algn="just">
              <a:buNone/>
            </a:pPr>
            <a:r>
              <a:rPr lang="ru-RU" dirty="0">
                <a:latin typeface="Times New Roman"/>
                <a:ea typeface="Calibri"/>
                <a:cs typeface="Times New Roman"/>
              </a:rPr>
              <a:t>Очень важен положительный настрой ребенка на занятие. Убедите его, что такие занятия, необходимы ребенку для того, что бы он вырос </a:t>
            </a:r>
            <a:r>
              <a:rPr lang="ru-RU" b="1" i="1" dirty="0">
                <a:latin typeface="Times New Roman"/>
                <a:ea typeface="Calibri"/>
                <a:cs typeface="Times New Roman"/>
              </a:rPr>
              <a:t>грамотным</a:t>
            </a:r>
            <a:r>
              <a:rPr lang="ru-RU" dirty="0">
                <a:latin typeface="Times New Roman"/>
                <a:ea typeface="Calibri"/>
                <a:cs typeface="Times New Roman"/>
              </a:rPr>
              <a:t> и успешным </a:t>
            </a:r>
            <a:r>
              <a:rPr lang="ru-RU" b="1" i="1" dirty="0">
                <a:latin typeface="Times New Roman"/>
                <a:ea typeface="Calibri"/>
                <a:cs typeface="Times New Roman"/>
              </a:rPr>
              <a:t>человеком</a:t>
            </a:r>
            <a:r>
              <a:rPr lang="ru-RU" dirty="0">
                <a:latin typeface="Times New Roman"/>
                <a:ea typeface="Calibri"/>
                <a:cs typeface="Times New Roman"/>
              </a:rPr>
              <a:t> в будущем. Ведь для того, что бы чего-то достичь в жизни, необходимо уметь грамотно читать и писать.</a:t>
            </a:r>
            <a:endParaRPr lang="ru-RU" sz="2000" dirty="0">
              <a:latin typeface="Calibri"/>
              <a:ea typeface="Calibri"/>
              <a:cs typeface="Times New Roman"/>
            </a:endParaRPr>
          </a:p>
          <a:p>
            <a:pPr marL="0" indent="0" algn="just">
              <a:spcAft>
                <a:spcPts val="0"/>
              </a:spcAft>
              <a:buNone/>
            </a:pPr>
            <a:r>
              <a:rPr lang="ru-RU" dirty="0">
                <a:latin typeface="Times New Roman"/>
                <a:ea typeface="Calibri"/>
                <a:cs typeface="Times New Roman"/>
              </a:rPr>
              <a:t>Начните работу дома с 1-2 </a:t>
            </a:r>
            <a:r>
              <a:rPr lang="ru-RU" dirty="0" smtClean="0">
                <a:latin typeface="Times New Roman"/>
                <a:ea typeface="Calibri"/>
                <a:cs typeface="Times New Roman"/>
              </a:rPr>
              <a:t>игр, упражнений</a:t>
            </a:r>
            <a:r>
              <a:rPr lang="ru-RU" dirty="0">
                <a:latin typeface="Times New Roman"/>
                <a:ea typeface="Calibri"/>
                <a:cs typeface="Times New Roman"/>
              </a:rPr>
              <a:t>. Не перегружайте ребенка. Обязательно </a:t>
            </a:r>
            <a:r>
              <a:rPr lang="ru-RU" b="1" i="1" dirty="0">
                <a:latin typeface="Times New Roman"/>
                <a:ea typeface="Calibri"/>
                <a:cs typeface="Times New Roman"/>
              </a:rPr>
              <a:t>хвалите</a:t>
            </a:r>
            <a:r>
              <a:rPr lang="ru-RU" dirty="0">
                <a:latin typeface="Times New Roman"/>
                <a:ea typeface="Calibri"/>
                <a:cs typeface="Times New Roman"/>
              </a:rPr>
              <a:t> ребенка за правильно выполненные задания. Дайте уверенность в том, что на следующем занятии, работа будет выполнена лучше.</a:t>
            </a:r>
            <a:endParaRPr lang="ru-RU" sz="2000" dirty="0">
              <a:latin typeface="Calibri"/>
              <a:ea typeface="Calibri"/>
              <a:cs typeface="Times New Roman"/>
            </a:endParaRPr>
          </a:p>
          <a:p>
            <a:pPr marL="0" indent="0" algn="ctr">
              <a:spcAft>
                <a:spcPts val="0"/>
              </a:spcAft>
              <a:buNone/>
            </a:pPr>
            <a:r>
              <a:rPr lang="ru-RU" sz="2900" b="1" dirty="0">
                <a:latin typeface="Times New Roman"/>
                <a:ea typeface="Calibri"/>
                <a:cs typeface="Times New Roman"/>
              </a:rPr>
              <a:t>При выполнении письменных работ, необходимо придерживаться следующих </a:t>
            </a:r>
            <a:r>
              <a:rPr lang="ru-RU" sz="2900" b="1" u="sng" dirty="0">
                <a:solidFill>
                  <a:srgbClr val="C00000"/>
                </a:solidFill>
                <a:latin typeface="Times New Roman"/>
                <a:ea typeface="Calibri"/>
                <a:cs typeface="Times New Roman"/>
              </a:rPr>
              <a:t>правил</a:t>
            </a:r>
            <a:r>
              <a:rPr lang="ru-RU" sz="2900" b="1" dirty="0">
                <a:latin typeface="Times New Roman"/>
                <a:ea typeface="Calibri"/>
                <a:cs typeface="Times New Roman"/>
              </a:rPr>
              <a:t>:</a:t>
            </a:r>
            <a:endParaRPr lang="ru-RU" sz="2600" b="1"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Во время письма </a:t>
            </a:r>
            <a:r>
              <a:rPr lang="ru-RU" b="1" i="1" dirty="0">
                <a:latin typeface="Times New Roman"/>
                <a:ea typeface="Calibri"/>
                <a:cs typeface="Times New Roman"/>
              </a:rPr>
              <a:t>проговаривать</a:t>
            </a:r>
            <a:r>
              <a:rPr lang="ru-RU" dirty="0">
                <a:latin typeface="Times New Roman"/>
                <a:ea typeface="Calibri"/>
                <a:cs typeface="Times New Roman"/>
              </a:rPr>
              <a:t> слова</a:t>
            </a:r>
            <a:r>
              <a:rPr lang="ru-RU" b="1" i="1" dirty="0">
                <a:latin typeface="Times New Roman"/>
                <a:ea typeface="Calibri"/>
                <a:cs typeface="Times New Roman"/>
              </a:rPr>
              <a:t> вслух.</a:t>
            </a:r>
            <a:endParaRPr lang="ru-RU" sz="2000" dirty="0">
              <a:latin typeface="Calibri"/>
              <a:ea typeface="Calibri"/>
              <a:cs typeface="Times New Roman"/>
            </a:endParaRPr>
          </a:p>
          <a:p>
            <a:pPr marL="0" indent="0" algn="just">
              <a:spcAft>
                <a:spcPts val="0"/>
              </a:spcAft>
              <a:buNone/>
            </a:pPr>
            <a:r>
              <a:rPr lang="ru-RU" dirty="0">
                <a:latin typeface="Times New Roman"/>
                <a:ea typeface="Calibri"/>
                <a:cs typeface="Times New Roman"/>
              </a:rPr>
              <a:t>У взрослого человека сформирован рефлекс «проговаривания про себя» во время письма. Сами того не замечая, когда мы пишем, то выполняем движения языком. Если во время письма, язык зажать между зубами, мы будем допускать ошибки. </a:t>
            </a:r>
            <a:r>
              <a:rPr lang="ru-RU" dirty="0" smtClean="0">
                <a:latin typeface="Times New Roman"/>
                <a:ea typeface="Calibri"/>
                <a:cs typeface="Times New Roman"/>
              </a:rPr>
              <a:t>У </a:t>
            </a:r>
            <a:r>
              <a:rPr lang="ru-RU" dirty="0">
                <a:latin typeface="Times New Roman"/>
                <a:ea typeface="Calibri"/>
                <a:cs typeface="Times New Roman"/>
              </a:rPr>
              <a:t>ребенка такой рефлекс еще не сформирован, поэтому ему обязательно нужно писать,  проговаривая слова вслух.</a:t>
            </a:r>
            <a:endParaRPr lang="ru-RU" sz="2000"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Прочитайте всё предложение. Посчитайте количество слов в предложении.</a:t>
            </a:r>
            <a:endParaRPr lang="ru-RU" sz="2000"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Определите наличие </a:t>
            </a:r>
            <a:r>
              <a:rPr lang="ru-RU" i="1" dirty="0">
                <a:latin typeface="Times New Roman"/>
                <a:ea typeface="Calibri"/>
                <a:cs typeface="Times New Roman"/>
              </a:rPr>
              <a:t>предлогов</a:t>
            </a:r>
            <a:r>
              <a:rPr lang="ru-RU" dirty="0">
                <a:latin typeface="Times New Roman"/>
                <a:ea typeface="Calibri"/>
                <a:cs typeface="Times New Roman"/>
              </a:rPr>
              <a:t>. Акцентируйте внимание на том, что они </a:t>
            </a:r>
            <a:r>
              <a:rPr lang="ru-RU" i="1" dirty="0">
                <a:latin typeface="Times New Roman"/>
                <a:ea typeface="Calibri"/>
                <a:cs typeface="Times New Roman"/>
              </a:rPr>
              <a:t>пишутся отдельно</a:t>
            </a:r>
            <a:r>
              <a:rPr lang="ru-RU" dirty="0">
                <a:latin typeface="Times New Roman"/>
                <a:ea typeface="Calibri"/>
                <a:cs typeface="Times New Roman"/>
              </a:rPr>
              <a:t> от слов. Обязательно вспомните, как оформляется предложение (</a:t>
            </a:r>
            <a:r>
              <a:rPr lang="ru-RU" i="1" dirty="0">
                <a:latin typeface="Times New Roman"/>
                <a:ea typeface="Calibri"/>
                <a:cs typeface="Times New Roman"/>
              </a:rPr>
              <a:t>заглавная буква</a:t>
            </a:r>
            <a:r>
              <a:rPr lang="ru-RU" dirty="0">
                <a:latin typeface="Times New Roman"/>
                <a:ea typeface="Calibri"/>
                <a:cs typeface="Times New Roman"/>
              </a:rPr>
              <a:t> в начале предложения и </a:t>
            </a:r>
            <a:r>
              <a:rPr lang="ru-RU" i="1" dirty="0">
                <a:latin typeface="Times New Roman"/>
                <a:ea typeface="Calibri"/>
                <a:cs typeface="Times New Roman"/>
              </a:rPr>
              <a:t>точка</a:t>
            </a:r>
            <a:r>
              <a:rPr lang="ru-RU" dirty="0">
                <a:latin typeface="Times New Roman"/>
                <a:ea typeface="Calibri"/>
                <a:cs typeface="Times New Roman"/>
              </a:rPr>
              <a:t> в конце предложения).</a:t>
            </a:r>
            <a:endParaRPr lang="ru-RU" sz="2000"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Диктовать себе можно только </a:t>
            </a:r>
            <a:r>
              <a:rPr lang="ru-RU" b="1" i="1" dirty="0">
                <a:latin typeface="Times New Roman"/>
                <a:ea typeface="Calibri"/>
                <a:cs typeface="Times New Roman"/>
              </a:rPr>
              <a:t>две</a:t>
            </a:r>
            <a:r>
              <a:rPr lang="ru-RU" dirty="0">
                <a:latin typeface="Times New Roman"/>
                <a:ea typeface="Calibri"/>
                <a:cs typeface="Times New Roman"/>
              </a:rPr>
              <a:t> буквы. </a:t>
            </a:r>
            <a:endParaRPr lang="ru-RU" sz="2000"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Ставим точки под гласными буквами (профилактика пропуска гласных), делим слова на слоги, ставим ударение.</a:t>
            </a:r>
            <a:endParaRPr lang="ru-RU" sz="2000" dirty="0">
              <a:latin typeface="Calibri"/>
              <a:ea typeface="Calibri"/>
              <a:cs typeface="Times New Roman"/>
            </a:endParaRPr>
          </a:p>
          <a:p>
            <a:pPr marL="342900" lvl="0" indent="-342900" algn="just">
              <a:spcAft>
                <a:spcPts val="0"/>
              </a:spcAft>
              <a:buFont typeface="Symbol"/>
              <a:buChar char=""/>
            </a:pPr>
            <a:r>
              <a:rPr lang="ru-RU" dirty="0">
                <a:latin typeface="Times New Roman"/>
                <a:ea typeface="Calibri"/>
                <a:cs typeface="Times New Roman"/>
              </a:rPr>
              <a:t>Выделяем орфограммы.</a:t>
            </a:r>
            <a:endParaRPr lang="ru-RU" sz="2000" dirty="0">
              <a:latin typeface="Calibri"/>
              <a:ea typeface="Calibri"/>
              <a:cs typeface="Times New Roman"/>
            </a:endParaRPr>
          </a:p>
          <a:p>
            <a:pPr marL="0" indent="0" algn="just">
              <a:spcAft>
                <a:spcPts val="0"/>
              </a:spcAft>
              <a:buNone/>
            </a:pPr>
            <a:r>
              <a:rPr lang="ru-RU" dirty="0">
                <a:latin typeface="Times New Roman"/>
                <a:ea typeface="Calibri"/>
                <a:cs typeface="Times New Roman"/>
              </a:rPr>
              <a:t>Очень важно, что бы ребенок </a:t>
            </a:r>
            <a:r>
              <a:rPr lang="ru-RU" b="1" dirty="0">
                <a:latin typeface="Times New Roman"/>
                <a:ea typeface="Calibri"/>
                <a:cs typeface="Times New Roman"/>
              </a:rPr>
              <a:t>сам</a:t>
            </a:r>
            <a:r>
              <a:rPr lang="ru-RU" dirty="0">
                <a:latin typeface="Times New Roman"/>
                <a:ea typeface="Calibri"/>
                <a:cs typeface="Times New Roman"/>
              </a:rPr>
              <a:t> нашел допущенные ошибки. Отметьте на полях простым карандашом строчки, на которых ваш ребенок допустил ошибку. Одна «галочка» - одна ошибка. Если </a:t>
            </a:r>
            <a:r>
              <a:rPr lang="ru-RU" dirty="0" smtClean="0">
                <a:latin typeface="Times New Roman"/>
                <a:ea typeface="Calibri"/>
                <a:cs typeface="Times New Roman"/>
              </a:rPr>
              <a:t>ребенок </a:t>
            </a:r>
            <a:r>
              <a:rPr lang="ru-RU" dirty="0">
                <a:latin typeface="Times New Roman"/>
                <a:ea typeface="Calibri"/>
                <a:cs typeface="Times New Roman"/>
              </a:rPr>
              <a:t>не нашел ошибку, поставьте метку над словами с </a:t>
            </a:r>
            <a:r>
              <a:rPr lang="ru-RU" dirty="0" smtClean="0">
                <a:latin typeface="Times New Roman"/>
                <a:ea typeface="Calibri"/>
                <a:cs typeface="Times New Roman"/>
              </a:rPr>
              <a:t>ошибками.</a:t>
            </a:r>
            <a:r>
              <a:rPr lang="ru-RU" sz="2000" dirty="0" smtClean="0">
                <a:latin typeface="Calibri"/>
                <a:ea typeface="Calibri"/>
                <a:cs typeface="Times New Roman"/>
              </a:rPr>
              <a:t> </a:t>
            </a:r>
            <a:r>
              <a:rPr lang="ru-RU" dirty="0" smtClean="0">
                <a:latin typeface="Times New Roman"/>
                <a:ea typeface="Calibri"/>
                <a:cs typeface="Times New Roman"/>
              </a:rPr>
              <a:t>В </a:t>
            </a:r>
            <a:r>
              <a:rPr lang="ru-RU" dirty="0">
                <a:latin typeface="Times New Roman"/>
                <a:ea typeface="Calibri"/>
                <a:cs typeface="Times New Roman"/>
              </a:rPr>
              <a:t>случае, если ребенок и на этот раз не видит ошибку, напишите на отдельном листочке слово правильно и дайте ребенку сверить с образцом.</a:t>
            </a:r>
            <a:endParaRPr lang="ru-RU" sz="2000" dirty="0">
              <a:latin typeface="Calibri"/>
              <a:ea typeface="Calibri"/>
              <a:cs typeface="Times New Roman"/>
            </a:endParaRPr>
          </a:p>
          <a:p>
            <a:pPr marL="0" indent="0">
              <a:buNone/>
            </a:pPr>
            <a:endParaRPr lang="ru-RU" dirty="0"/>
          </a:p>
        </p:txBody>
      </p:sp>
    </p:spTree>
    <p:extLst>
      <p:ext uri="{BB962C8B-B14F-4D97-AF65-F5344CB8AC3E}">
        <p14:creationId xmlns:p14="http://schemas.microsoft.com/office/powerpoint/2010/main" val="2617077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5400" dirty="0" smtClean="0"/>
              <a:t>ИГРЫ    И    УПРАЖНЕНИЯ</a:t>
            </a:r>
            <a:endParaRPr lang="ru-RU" sz="5400" dirty="0"/>
          </a:p>
        </p:txBody>
      </p:sp>
    </p:spTree>
    <p:extLst>
      <p:ext uri="{BB962C8B-B14F-4D97-AF65-F5344CB8AC3E}">
        <p14:creationId xmlns:p14="http://schemas.microsoft.com/office/powerpoint/2010/main" val="14337077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436</TotalTime>
  <Words>1794</Words>
  <Application>Microsoft Office PowerPoint</Application>
  <PresentationFormat>Экран (4:3)</PresentationFormat>
  <Paragraphs>194</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Эркер</vt:lpstr>
      <vt:lpstr>«Нарушения процессов  чтения и письма у учащихся начальных классов: причины, первая помощь». </vt:lpstr>
      <vt:lpstr>Основные, наиболее часто встречающиеся  проблемы:</vt:lpstr>
      <vt:lpstr>ПАЗЛЫ УСПЕХА</vt:lpstr>
      <vt:lpstr>что должен сделать ребёнок, чтобы писать без ошибок?</vt:lpstr>
      <vt:lpstr>Причины возникающих трудностей</vt:lpstr>
      <vt:lpstr>На что нужно обратить особое внимание:</vt:lpstr>
      <vt:lpstr>Распространенные  ошибки</vt:lpstr>
      <vt:lpstr>Презентация PowerPoint</vt:lpstr>
      <vt:lpstr>ИГРЫ    И    УПРАЖНЕНИЯ</vt:lpstr>
      <vt:lpstr>«Корректурная правка»</vt:lpstr>
      <vt:lpstr>«Диктант»</vt:lpstr>
      <vt:lpstr>«Пропущенные буквы» («Пропущенные слоги»).</vt:lpstr>
      <vt:lpstr>"Словесный мяч"</vt:lpstr>
      <vt:lpstr>«Реши пример» </vt:lpstr>
      <vt:lpstr>«Увеличь предложения»</vt:lpstr>
      <vt:lpstr>Презентация PowerPoint</vt:lpstr>
      <vt:lpstr>«Лабиринты»</vt:lpstr>
      <vt:lpstr>эффективный метод борьбы с ошибками -"орфографическое" чтение</vt:lpstr>
      <vt:lpstr>Чем могут ещё помочь родители :</vt:lpstr>
      <vt:lpstr>Презентация PowerPoint</vt:lpstr>
      <vt:lpstr>Хитрости в выборе канцелярских принадлежностей </vt:lpstr>
      <vt:lpstr>нельзя!!!</vt:lpstr>
      <vt:lpstr>Рекомендуемая литература для родителей.</vt:lpstr>
      <vt:lpstr>Презентация PowerPoint</vt:lpstr>
      <vt:lpstr>Интернет-ресурсы в помощь родителям:</vt:lpstr>
      <vt:lpstr>Презентация PowerPoint</vt:lpstr>
      <vt:lpstr>ДРУЖЕСКИЙ  СОВЕТ</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«Нарушения процессов  чтения и письма у учащихся начальных классов: причины, первая помощь».</dc:title>
  <dc:creator>Елена Григорьева</dc:creator>
  <cp:lastModifiedBy>Елена Григорьева</cp:lastModifiedBy>
  <cp:revision>35</cp:revision>
  <dcterms:created xsi:type="dcterms:W3CDTF">2015-11-17T17:14:44Z</dcterms:created>
  <dcterms:modified xsi:type="dcterms:W3CDTF">2016-11-27T20:24:35Z</dcterms:modified>
</cp:coreProperties>
</file>