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785795"/>
            <a:ext cx="58579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Подготовка учителя</a:t>
            </a:r>
          </a:p>
          <a:p>
            <a:pPr algn="ctr"/>
            <a:r>
              <a:rPr lang="ru-RU" sz="4800" dirty="0" smtClean="0"/>
              <a:t> к уроку.</a:t>
            </a:r>
          </a:p>
          <a:p>
            <a:pPr algn="ctr"/>
            <a:r>
              <a:rPr lang="ru-RU" sz="4800" dirty="0" smtClean="0"/>
              <a:t>Практические рекомендации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5214942" y="5500702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Доклад подготовила</a:t>
            </a:r>
          </a:p>
          <a:p>
            <a:pPr algn="ctr"/>
            <a:r>
              <a:rPr lang="ru-RU" sz="1600" dirty="0" smtClean="0"/>
              <a:t>у</a:t>
            </a:r>
            <a:r>
              <a:rPr lang="ru-RU" sz="1600" dirty="0" smtClean="0"/>
              <a:t>читель начальных классов</a:t>
            </a:r>
          </a:p>
          <a:p>
            <a:pPr algn="ctr"/>
            <a:r>
              <a:rPr lang="ru-RU" sz="1600" dirty="0" smtClean="0"/>
              <a:t>Атрохова Елена Михайловна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8581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Структура комбинированного урока</a:t>
            </a:r>
          </a:p>
          <a:p>
            <a:pPr algn="ctr"/>
            <a:endParaRPr lang="ru-RU" sz="20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Организационный этап.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Актуализация знаний.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Постановка цели и задач урока. Мотивация учебной деятельности обучающихся.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Первичное усвоение новых знаний.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Первичное закрепление.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Первичная проверка понимания. Контроль усвоения, обсуждение допущенных ошибок и их коррекция.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Рефлексия (подведение итогов занятия).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Информация о домашнем задании, инструктаж по его выполнению.</a:t>
            </a:r>
          </a:p>
          <a:p>
            <a:pPr marL="342900" indent="-342900" algn="just">
              <a:buFont typeface="+mj-lt"/>
              <a:buAutoNum type="arabicPeriod"/>
            </a:pP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857364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</a:t>
            </a:r>
          </a:p>
          <a:p>
            <a:pPr algn="ctr"/>
            <a:r>
              <a:rPr lang="ru-RU" sz="4800" dirty="0" smtClean="0"/>
              <a:t>за внимание!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7786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Подготовка учителя включает в себя различные аспекты</a:t>
            </a:r>
          </a:p>
          <a:p>
            <a:pPr algn="ctr"/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содержательный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методический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эмоционально – психологический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имиджевый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64386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подготовке к уроку учитель должен стремиться четко выделить главную </a:t>
            </a:r>
            <a:r>
              <a:rPr lang="ru-RU" sz="2800" b="1" dirty="0" smtClean="0"/>
              <a:t>цель</a:t>
            </a:r>
            <a:r>
              <a:rPr lang="ru-RU" sz="2800" dirty="0" smtClean="0"/>
              <a:t> для каждого урока: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/>
              <a:t>овладение  </a:t>
            </a:r>
            <a:r>
              <a:rPr lang="ru-RU" sz="2800" dirty="0" err="1" smtClean="0"/>
              <a:t>ЗУНами</a:t>
            </a:r>
            <a:r>
              <a:rPr lang="ru-RU" sz="2800" dirty="0" smtClean="0"/>
              <a:t>;</a:t>
            </a:r>
            <a:r>
              <a:rPr lang="ru-RU" sz="28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/>
              <a:t>формирование  взглядов и убеждений обучающихся;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/>
              <a:t>развитие их познавательных и творческих способностей.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71546"/>
            <a:ext cx="664373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Задачи</a:t>
            </a:r>
            <a:r>
              <a:rPr lang="ru-RU" sz="2800" dirty="0" smtClean="0"/>
              <a:t>, стоящие перед уроком</a:t>
            </a:r>
            <a:r>
              <a:rPr lang="ru-RU" sz="2000" dirty="0" smtClean="0"/>
              <a:t>:</a:t>
            </a:r>
          </a:p>
          <a:p>
            <a:pPr algn="ctr"/>
            <a:endParaRPr lang="ru-RU" sz="20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ru-RU" sz="2800" dirty="0" smtClean="0"/>
              <a:t>Формирование личности школьника.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800" dirty="0" smtClean="0"/>
              <a:t>Формирование умений и навыков интеллектуальной деятельности.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800" dirty="0" smtClean="0"/>
              <a:t>Формирование умения учиться.</a:t>
            </a:r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857232"/>
            <a:ext cx="7143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Учителю необходимо учитывать особенности обучающихся: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успеваемость;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отношение учащихся к предмету;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темп работы;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учебных умений;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общая подготовленность учащихся;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отношение к разным видам учебной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отношение к разным формам учебной работы, в том числе нестандартным;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 smtClean="0"/>
              <a:t>общая дисциплина обучающихся.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00042"/>
            <a:ext cx="70009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Методы обучения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Диалог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Дискуссия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Моделирование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Ролевая игра (разыгрывание ролей)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Деловая игра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«Аквариум»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«Снежный ком»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«Мозговой штурм»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«Жужжание группы»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Имитационные упражнения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Анализ конкретных учебных ситуаций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«Дебаты»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Частично – поисковый (эвристический, сократический )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Исследовательский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7572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Диалог</a:t>
            </a:r>
            <a:r>
              <a:rPr lang="ru-RU" dirty="0" smtClean="0"/>
              <a:t> – метод обучения, предполагающий попеременный обмен мнениями по поводу единого предмета обсуждения с целью развития представлений по теме.</a:t>
            </a:r>
          </a:p>
          <a:p>
            <a:endParaRPr lang="ru-RU" dirty="0" smtClean="0"/>
          </a:p>
          <a:p>
            <a:r>
              <a:rPr lang="ru-RU" b="1" dirty="0" smtClean="0"/>
              <a:t>Дискуссия</a:t>
            </a:r>
            <a:r>
              <a:rPr lang="ru-RU" dirty="0" smtClean="0"/>
              <a:t> – метод обучения, направленный на развитие критического мышления и коммуникативных способностей. В основе дискуссии лежит противоречие, которое отражает противоположные взгляды участников на один и тот же предмет обсуждения.</a:t>
            </a:r>
          </a:p>
          <a:p>
            <a:endParaRPr lang="ru-RU" dirty="0" smtClean="0"/>
          </a:p>
          <a:p>
            <a:r>
              <a:rPr lang="ru-RU" b="1" dirty="0" smtClean="0"/>
              <a:t>Моделирование</a:t>
            </a:r>
            <a:r>
              <a:rPr lang="ru-RU" dirty="0" smtClean="0"/>
              <a:t> -  метод обучения, направленный на развитие образного мышления, а также абстрактного (теоретического) мышления, предполагающий исследование объектов познания на их заместителях (моделях)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4500570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Ролевая игра </a:t>
            </a:r>
            <a:r>
              <a:rPr lang="ru-RU" dirty="0" smtClean="0"/>
              <a:t>– метод обучения, основная цель которого – обучение людей межличностному общению и взаимодействию в условиях совместной деятельности.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73581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Деловая игра </a:t>
            </a:r>
            <a:r>
              <a:rPr lang="ru-RU" dirty="0" smtClean="0"/>
              <a:t>– форма и метод обучения, в которой моделируется предметный и социальный аспекты содержания деятельности.</a:t>
            </a:r>
          </a:p>
          <a:p>
            <a:endParaRPr lang="ru-RU" dirty="0" smtClean="0"/>
          </a:p>
          <a:p>
            <a:r>
              <a:rPr lang="ru-RU" b="1" dirty="0" smtClean="0"/>
              <a:t>«Аквариум» </a:t>
            </a:r>
            <a:r>
              <a:rPr lang="ru-RU" dirty="0" smtClean="0"/>
              <a:t>- метод обучения, направленный на освоение разноаспектного анализа исследуемой проблемы и развитие рефлексивных  способностей обучающихся.</a:t>
            </a:r>
          </a:p>
          <a:p>
            <a:endParaRPr lang="ru-RU" dirty="0" smtClean="0"/>
          </a:p>
          <a:p>
            <a:r>
              <a:rPr lang="ru-RU" b="1" dirty="0" smtClean="0"/>
              <a:t>«Снежный ком» </a:t>
            </a:r>
            <a:r>
              <a:rPr lang="ru-RU" dirty="0" smtClean="0"/>
              <a:t>- метод обучения межличностному общению в малых и больших группах, развитие коммуникативных умений и способностей.</a:t>
            </a:r>
          </a:p>
          <a:p>
            <a:endParaRPr lang="ru-RU" b="1" dirty="0" smtClean="0"/>
          </a:p>
          <a:p>
            <a:r>
              <a:rPr lang="ru-RU" b="1" dirty="0" smtClean="0"/>
              <a:t>«Мозговой штурм» </a:t>
            </a:r>
            <a:r>
              <a:rPr lang="ru-RU" dirty="0" smtClean="0"/>
              <a:t>- метод обучения направлен на развитие </a:t>
            </a:r>
            <a:r>
              <a:rPr lang="ru-RU" dirty="0" err="1" smtClean="0"/>
              <a:t>креативных</a:t>
            </a:r>
            <a:r>
              <a:rPr lang="ru-RU" dirty="0" smtClean="0"/>
              <a:t> способностей  - поиск и порождение новых идей, а также их анализ и синтез.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4786322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«Жужжание группы» </a:t>
            </a:r>
            <a:r>
              <a:rPr lang="ru-RU" dirty="0" smtClean="0"/>
              <a:t>- метод обучения направлен на развитие коммуникативных способностей в малых группах.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Имитационные упражнения </a:t>
            </a:r>
            <a:r>
              <a:rPr lang="ru-RU" dirty="0" smtClean="0"/>
              <a:t>– метод обучения, имеющий своей целью воспроизведение определённых жизненных ситуаций посредством специально созданных условий.</a:t>
            </a:r>
          </a:p>
          <a:p>
            <a:endParaRPr lang="ru-RU" dirty="0" smtClean="0"/>
          </a:p>
          <a:p>
            <a:r>
              <a:rPr lang="ru-RU" b="1" dirty="0" smtClean="0"/>
              <a:t>Анализ конкретных учебных ситуаций </a:t>
            </a:r>
            <a:r>
              <a:rPr lang="ru-RU" dirty="0" smtClean="0"/>
              <a:t>– метод обучения, предназначенный для совершенствования навыков и получения опыта в следующих областях: выявление, отбор и решение проблемы, работа с информацией и т.д.</a:t>
            </a:r>
          </a:p>
          <a:p>
            <a:endParaRPr lang="ru-RU" dirty="0" smtClean="0"/>
          </a:p>
          <a:p>
            <a:r>
              <a:rPr lang="ru-RU" b="1" dirty="0" smtClean="0"/>
              <a:t>«Дебаты» </a:t>
            </a:r>
            <a:r>
              <a:rPr lang="ru-RU" dirty="0" smtClean="0"/>
              <a:t>- один из интерактивных методов обучения, представляет явно формализованное дискуссионное обсуждение, которое строится на заранее спланированных выступлениях участников, имеющих прямо противоположные мнения по обсуждаемой проблеме.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14546" y="4714884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Частично – поисковый (эвристический, сократический) метод </a:t>
            </a:r>
            <a:r>
              <a:rPr lang="ru-RU" dirty="0" smtClean="0"/>
              <a:t>– направлен на освоение обучающимися отдельных этапов проблемно – поисковой деятельности.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581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ноут</cp:lastModifiedBy>
  <cp:revision>22</cp:revision>
  <dcterms:created xsi:type="dcterms:W3CDTF">2016-11-01T11:46:40Z</dcterms:created>
  <dcterms:modified xsi:type="dcterms:W3CDTF">2016-11-01T15:20:36Z</dcterms:modified>
</cp:coreProperties>
</file>