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sldIdLst>
    <p:sldId id="257" r:id="rId2"/>
    <p:sldId id="259" r:id="rId3"/>
    <p:sldId id="260" r:id="rId4"/>
    <p:sldId id="262" r:id="rId5"/>
    <p:sldId id="276" r:id="rId6"/>
    <p:sldId id="258" r:id="rId7"/>
    <p:sldId id="277" r:id="rId8"/>
    <p:sldId id="278" r:id="rId9"/>
    <p:sldId id="280" r:id="rId10"/>
    <p:sldId id="281" r:id="rId11"/>
    <p:sldId id="283" r:id="rId12"/>
    <p:sldId id="284" r:id="rId13"/>
    <p:sldId id="279" r:id="rId14"/>
    <p:sldId id="272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9425" autoAdjust="0"/>
  </p:normalViewPr>
  <p:slideViewPr>
    <p:cSldViewPr>
      <p:cViewPr>
        <p:scale>
          <a:sx n="100" d="100"/>
          <a:sy n="100" d="100"/>
        </p:scale>
        <p:origin x="744" y="10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C4F49-80B8-4BE2-8602-1B1358A45993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BF1BB-DA70-4F7F-B914-DCE9925F2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9E3A97-B13A-45C7-8188-4D6CC9B02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DBFDF-4BD0-497D-92ED-1F5033D98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029F2-1532-4AEB-B3A3-3DD7A69F3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FE343-B991-440F-8628-360ED3C93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A2BB4-D0EC-4CFA-B10A-3F35FFB66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CE014-8D32-4709-B54B-31EC99287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103E0-8AF9-480E-847F-45A45642D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D4551-644A-45DE-8E77-2BA4718F6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FEA5A-DDBF-421C-BCFE-B28079575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0B568-102F-4366-B679-7E9AF9A15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D5013-3F4E-46D2-A70B-6226B7B5A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9C9EA32-CB4A-4EC2-BFF1-98FCE1E91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776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776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1777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7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1778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8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8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1778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78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78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1778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79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1779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9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1780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1780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0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0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0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0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0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1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781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1781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glish.ru/tests.html" TargetMode="External"/><Relationship Id="rId13" Type="http://schemas.openxmlformats.org/officeDocument/2006/relationships/image" Target="../media/image1.jpeg"/><Relationship Id="rId18" Type="http://schemas.openxmlformats.org/officeDocument/2006/relationships/hyperlink" Target="http://www.nic-snail.ru/festival" TargetMode="External"/><Relationship Id="rId3" Type="http://schemas.openxmlformats.org/officeDocument/2006/relationships/hyperlink" Target="http://www.engblog.ru/" TargetMode="External"/><Relationship Id="rId21" Type="http://schemas.openxmlformats.org/officeDocument/2006/relationships/image" Target="../media/image4.jpeg"/><Relationship Id="rId7" Type="http://schemas.openxmlformats.org/officeDocument/2006/relationships/hyperlink" Target="http://www.native-english.ru/" TargetMode="External"/><Relationship Id="rId12" Type="http://schemas.openxmlformats.org/officeDocument/2006/relationships/hyperlink" Target="http://www.bilingual.ru/" TargetMode="External"/><Relationship Id="rId17" Type="http://schemas.openxmlformats.org/officeDocument/2006/relationships/hyperlink" Target="http://www.it-n.ru/" TargetMode="External"/><Relationship Id="rId2" Type="http://schemas.openxmlformats.org/officeDocument/2006/relationships/image" Target="../media/image20.jpeg"/><Relationship Id="rId16" Type="http://schemas.openxmlformats.org/officeDocument/2006/relationships/hyperlink" Target="http://www.openclass.ru/" TargetMode="External"/><Relationship Id="rId20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imavista.ru/" TargetMode="External"/><Relationship Id="rId11" Type="http://schemas.openxmlformats.org/officeDocument/2006/relationships/hyperlink" Target="http://www.study.ru/" TargetMode="External"/><Relationship Id="rId5" Type="http://schemas.openxmlformats.org/officeDocument/2006/relationships/hyperlink" Target="http://www.college.ru/" TargetMode="External"/><Relationship Id="rId15" Type="http://schemas.openxmlformats.org/officeDocument/2006/relationships/hyperlink" Target="http://www.uchportal.ru/" TargetMode="External"/><Relationship Id="rId10" Type="http://schemas.openxmlformats.org/officeDocument/2006/relationships/hyperlink" Target="http://www.homeenglish.ru/" TargetMode="External"/><Relationship Id="rId19" Type="http://schemas.openxmlformats.org/officeDocument/2006/relationships/hyperlink" Target="http://festival.1september.ru/" TargetMode="External"/><Relationship Id="rId4" Type="http://schemas.openxmlformats.org/officeDocument/2006/relationships/hyperlink" Target="http://www.languagelink.ru/" TargetMode="External"/><Relationship Id="rId9" Type="http://schemas.openxmlformats.org/officeDocument/2006/relationships/hyperlink" Target="http://www.alleng.ru/" TargetMode="External"/><Relationship Id="rId14" Type="http://schemas.openxmlformats.org/officeDocument/2006/relationships/hyperlink" Target="http://www.intergu.r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www.pandia.ru/text/category/vospitatelmznaya_rabot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73440" y="16764"/>
            <a:ext cx="3870559" cy="306435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err="1" smtClean="0"/>
              <a:t>Инноватика</a:t>
            </a:r>
            <a:r>
              <a:rPr lang="ru-RU" dirty="0" smtClean="0"/>
              <a:t> в образовании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89150" y="5346532"/>
            <a:ext cx="6096088" cy="818772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1800" dirty="0" smtClean="0"/>
          </a:p>
          <a:p>
            <a:pPr algn="r" eaLnBrk="1" hangingPunct="1">
              <a:lnSpc>
                <a:spcPct val="90000"/>
              </a:lnSpc>
              <a:defRPr/>
            </a:pPr>
            <a:r>
              <a:rPr lang="ru-RU" sz="1800" dirty="0" smtClean="0"/>
              <a:t>Автор презентации – учитель 1 квалификационной категории МБУ «Гимназия №4» Сучкова Г.И.</a:t>
            </a:r>
          </a:p>
        </p:txBody>
      </p:sp>
      <p:pic>
        <p:nvPicPr>
          <p:cNvPr id="4" name="Picture 2" descr="C:\Users\Гузель\Desktop\ОТКРЫТЫЙ УРОК\Гимназя фото\DSC_47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5364088" cy="52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Внедрение ИКТ</a:t>
            </a:r>
            <a:endParaRPr lang="ru-RU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566124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sz="1600" dirty="0" smtClean="0"/>
              <a:t>Другим важным аспектом в своей работе считаю использование ИКТ при подготовке и проведении уроков. Использование компьютера в учебном процессе способствует развитию познавательного интереса, активизирует речемыслительную деятельность и позволяет в увлекательной творческой форме продуктивно решать все задачи урока. Одним из ведущих преимуществ применения ИКТ в школе - является содействие индивидуализации обучения, позволяющее ученику развиваться в соответствии с его способностями и особенностями.</a:t>
            </a:r>
          </a:p>
          <a:p>
            <a:r>
              <a:rPr lang="ru-RU" sz="1600" dirty="0" smtClean="0"/>
              <a:t>Я использую компьютер как способ и средство обучения многопланово: как обучающее устройство, как тренажер, репетитор, как средство аудио и визуальной наглядности, как типография, для создания раздаточного материала.</a:t>
            </a:r>
          </a:p>
          <a:p>
            <a:r>
              <a:rPr lang="ru-RU" sz="1600" dirty="0" smtClean="0"/>
              <a:t>В центре внимания обучения с использованием информационных технологий стоит ребенок. Появление компьютера на уроке вдохновляет учеников принять участие в учебном процессе. Дети находят практическое применение знанию иноязычной речи, что повышает мотивацию изучения иностранного языка.</a:t>
            </a:r>
          </a:p>
          <a:p>
            <a:r>
              <a:rPr lang="ru-RU" sz="1600" dirty="0" smtClean="0"/>
              <a:t>Для меня, учителя, такой метод открывает безграничное поле деятельности для организации работы над самыми разнообразными темами, на разных шагах обучения, с детьми разного возраста. Пользуясь своим личным опытом, могу сказать, что   такая организация учебной деятельности дает возможность каждому ребенку проявить себя, показать свои умения, знания и навыки и при этом получить положительную оценку, т. е является </a:t>
            </a:r>
            <a:r>
              <a:rPr lang="ru-RU" sz="1600" dirty="0" err="1" smtClean="0"/>
              <a:t>антисрессовой</a:t>
            </a:r>
            <a:r>
              <a:rPr lang="ru-RU" sz="1600" dirty="0" smtClean="0"/>
              <a:t> и </a:t>
            </a:r>
            <a:r>
              <a:rPr lang="ru-RU" sz="1600" dirty="0" err="1" smtClean="0"/>
              <a:t>здоровьесберегающей</a:t>
            </a:r>
            <a:r>
              <a:rPr lang="ru-RU" sz="1600" dirty="0" smtClean="0"/>
              <a:t>.</a:t>
            </a: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6632"/>
            <a:ext cx="9144000" cy="3096344"/>
          </a:xfrm>
        </p:spPr>
        <p:txBody>
          <a:bodyPr/>
          <a:lstStyle/>
          <a:p>
            <a:pPr eaLnBrk="1" hangingPunct="1">
              <a:defRPr/>
            </a:pPr>
            <a:endParaRPr lang="ru-RU" sz="2800" b="1" i="1" dirty="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"/>
            <a:ext cx="9143999" cy="3284983"/>
          </a:xfr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/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r>
              <a:rPr lang="ru-RU" sz="1400" dirty="0" smtClean="0"/>
              <a:t>Средства компьютерной телекоммуникации позволяют обеспечивать учебный процесс доступом к информационным ресурсам ведущих зарубежных электронных газет, журналов, энциклопедий. Просмотр и чтение англоязычных сайтов помогает совершенствовать навыки чтения и учит детей ориентироваться в информационном потоке.</a:t>
            </a:r>
          </a:p>
          <a:p>
            <a:r>
              <a:rPr lang="ru-RU" sz="1400" dirty="0" smtClean="0"/>
              <a:t>Интернет – важное и интересное для ребенка место виртуальных путешествий. Можно погулять по Великобритании, Шотландии, Озерному краю, Лондону, Вашингтону, Нью-Йорку (никаким рассказом нельзя заменить эти впечатления). Можно пообщаться с подростками из других стран, приняв участие в проекте </a:t>
            </a:r>
            <a:r>
              <a:rPr lang="ru-RU" sz="1400" dirty="0" err="1" smtClean="0"/>
              <a:t>ePals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Мои старшеклассники активно используют ИКТ и интернет ресурсы для подготовки и представления проектов. Так, в марте этого года старшеклассники качественно подготовили и представили на семинар презентацию </a:t>
            </a:r>
            <a:r>
              <a:rPr lang="ru-RU" sz="1400" b="1" dirty="0" smtClean="0"/>
              <a:t>«Культура и обычаи Древней Греции»</a:t>
            </a:r>
            <a:r>
              <a:rPr lang="ru-RU" sz="1400" dirty="0" smtClean="0"/>
              <a:t>. Выступление было подготовлено на трех языках.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000" dirty="0" smtClean="0"/>
              <a:t>             </a:t>
            </a:r>
          </a:p>
        </p:txBody>
      </p:sp>
      <p:pic>
        <p:nvPicPr>
          <p:cNvPr id="4" name="Picture 2" descr="C:\Users\Гузель\Desktop\ОТКРЫТЫЙ УРОК\Гимназия фото\DSC_48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97224"/>
            <a:ext cx="4932040" cy="356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узель\Desktop\ОТКРЫТЫЙ УРОК\Гимназя фото\DSC_48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4"/>
            <a:ext cx="4283968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3358993"/>
            <a:ext cx="4932040" cy="353943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использования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Дифференцированный подход в обучении.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Возможность проверить правильность выполнения заданий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line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engblog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http://www.languagelink.ru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http://www.college.ru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http://www.primavista.ru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native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-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english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/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/>
              </a:rPr>
              <a:t>http://www.english.ru/tests.html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alleng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0"/>
              </a:rPr>
              <a:t>http://www.homeenglish.ru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study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1"/>
              </a:rPr>
              <a:t>/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http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://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bilingual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2"/>
              </a:rPr>
              <a:t>/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каждой ступени обучения можно подобрать тестовые задания. Кроме того, задания могут быть выбраны по пройденной грамматической или лексической теме.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-55215"/>
            <a:ext cx="9144000" cy="3539430"/>
          </a:xfrm>
          <a:prstGeom prst="rect">
            <a:avLst/>
          </a:prstGeom>
          <a:blipFill>
            <a:blip r:embed="rId1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Национальная коллекция ЦОР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Помимо национальной коллекции есть немало учительских сообществ и порталов, где педагоги делятся своими наработками, созданными с применением информационно-коммуникационных технологий. Учитель может получить любой дидактический материал к уроку вместе с методическими рекомендациями.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4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4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4"/>
              </a:rPr>
              <a:t>intergu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4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4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Интернет-государство учителей;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5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5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5"/>
              </a:rPr>
              <a:t>uchportal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5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5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Учительский портал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6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6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6"/>
              </a:rPr>
              <a:t>openclass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6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6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Открытый класс: сетевые образовательные сообщества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www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it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-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n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7"/>
              </a:rPr>
              <a:t>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Сеть творческих учителей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8"/>
              </a:rPr>
              <a:t>www.nic-snail.ru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8"/>
              </a:rPr>
              <a:t>/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8"/>
              </a:rPr>
              <a:t>festival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фестиваль педагогического мастерства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Дистанционная волна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Педагогический марафон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Новая школа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9"/>
              </a:rPr>
              <a:t>http://festival.1september.ru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фестиваль педагогических идей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Открытый урок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Издательский дом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сентября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0"/>
              </a:rPr>
              <a:t>http://nsportal.ru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оциальная сеть работников образования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932040" y="3429000"/>
            <a:ext cx="4211960" cy="3429000"/>
          </a:xfrm>
          <a:prstGeom prst="rect">
            <a:avLst/>
          </a:prstGeom>
          <a:blipFill>
            <a:blip r:embed="rId21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Положительные результаты применения ИКТ и ЦОР.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эффективности образовательного процесса за счёт высокой степени наглядности;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познавательной деятельности, повышение качественной успеваемости школьников;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наглядно-образного, информационного мышления;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навыков самообразования и самоконтроля у младших школьников;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активности и инициативности младших школьников на уроке;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комфортности обучения.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043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2656"/>
            <a:ext cx="6870700" cy="6048672"/>
          </a:xfrm>
        </p:spPr>
        <p:txBody>
          <a:bodyPr/>
          <a:lstStyle/>
          <a:p>
            <a:pPr eaLnBrk="1" hangingPunct="1"/>
            <a:endParaRPr lang="ru-RU" sz="32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5220072" cy="3861048"/>
          </a:xfrm>
          <a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r>
              <a:rPr lang="ru-RU" sz="1600" dirty="0" smtClean="0"/>
              <a:t>Использование  </a:t>
            </a:r>
            <a:r>
              <a:rPr lang="ru-RU" sz="1600" i="1" dirty="0" smtClean="0"/>
              <a:t>игровой технологии</a:t>
            </a:r>
            <a:r>
              <a:rPr lang="ru-RU" sz="1600" dirty="0" smtClean="0"/>
              <a:t> помогает учащимся освободится от боязни совершить ошибку. Группа объединяется единой деятельностью, создаётся благоприятный климат общения, группа превращается в субъект учебного процесса, каждый поочерёдно становится центром общения, поэтому удовлетворяются его потребности в престиже, статусе, внимании, уважении.</a:t>
            </a:r>
          </a:p>
          <a:p>
            <a:r>
              <a:rPr lang="ru-RU" sz="1600" dirty="0" smtClean="0"/>
              <a:t>При организации и анализе проведения игры обращаю внимание не на качество исполнения той или иной роли учащимися, а на степень их включенности в игру, активность, проявляемую инициативу 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  <p:pic>
        <p:nvPicPr>
          <p:cNvPr id="3074" name="Picture 2" descr="C:\Users\Dfkthf\Desktop\ВЕЛИКОБРИТАНИЯ\20131030_1022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05672"/>
            <a:ext cx="4052383" cy="2952328"/>
          </a:xfrm>
          <a:prstGeom prst="rect">
            <a:avLst/>
          </a:prstGeom>
          <a:noFill/>
        </p:spPr>
      </p:pic>
      <p:pic>
        <p:nvPicPr>
          <p:cNvPr id="3075" name="Picture 3" descr="C:\Users\Dfkthf\Desktop\ВЕЛИКОБРИТАНИЯ\20131030_101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3861048"/>
            <a:ext cx="5148064" cy="2996952"/>
          </a:xfrm>
          <a:prstGeom prst="rect">
            <a:avLst/>
          </a:prstGeom>
          <a:noFill/>
        </p:spPr>
      </p:pic>
      <p:pic>
        <p:nvPicPr>
          <p:cNvPr id="3076" name="Picture 4" descr="C:\Users\Dfkthf\Desktop\ВЕЛИКОБРИТАНИЯ\20131030_1012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0"/>
            <a:ext cx="3995936" cy="38610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0"/>
            <a:ext cx="8137525" cy="666936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 </a:t>
            </a:r>
            <a:endParaRPr lang="ru-RU" sz="1400" dirty="0" smtClean="0"/>
          </a:p>
          <a:p>
            <a:r>
              <a:rPr lang="ru-RU" sz="1400" dirty="0" smtClean="0"/>
              <a:t>На  уроках в начальной школе </a:t>
            </a:r>
            <a:r>
              <a:rPr lang="ru-RU" sz="1400" i="1" dirty="0" smtClean="0"/>
              <a:t>информационно-коммуникативная технология</a:t>
            </a:r>
            <a:r>
              <a:rPr lang="ru-RU" sz="1400" dirty="0" smtClean="0"/>
              <a:t> позволяет перейти от объяснительно-иллюстрированного способа обучения к </a:t>
            </a:r>
            <a:r>
              <a:rPr lang="ru-RU" sz="1400" dirty="0" err="1" smtClean="0"/>
              <a:t>деятельностному</a:t>
            </a:r>
            <a:r>
              <a:rPr lang="ru-RU" sz="1400" dirty="0" smtClean="0"/>
              <a:t>, при котором ребенок становится активным субъектом учебной деятельности. Это способствует осознанному усвоению знаний учащимися. Использование ИКТ в начальной школе позволяет:</a:t>
            </a:r>
          </a:p>
          <a:p>
            <a:r>
              <a:rPr lang="ru-RU" sz="1400" b="1" i="1" dirty="0" smtClean="0"/>
              <a:t> </a:t>
            </a:r>
            <a:r>
              <a:rPr lang="ru-RU" sz="1400" dirty="0" smtClean="0"/>
              <a:t>- активизировать познавательную деятельность учащихся;</a:t>
            </a:r>
          </a:p>
          <a:p>
            <a:r>
              <a:rPr lang="ru-RU" sz="1400" dirty="0" smtClean="0"/>
              <a:t>- проводить уроки на высоком эстетическом уровне (музыка, анимация);</a:t>
            </a:r>
          </a:p>
          <a:p>
            <a:r>
              <a:rPr lang="ru-RU" sz="1400" dirty="0" smtClean="0"/>
              <a:t>- индивидуально подойти к ученику, применяя </a:t>
            </a:r>
            <a:r>
              <a:rPr lang="ru-RU" sz="1400" dirty="0" err="1" smtClean="0"/>
              <a:t>разноуровневые</a:t>
            </a:r>
            <a:r>
              <a:rPr lang="ru-RU" sz="1400" dirty="0" smtClean="0"/>
              <a:t> задания.</a:t>
            </a:r>
          </a:p>
          <a:p>
            <a:r>
              <a:rPr lang="ru-RU" sz="1400" dirty="0" smtClean="0"/>
              <a:t>Наиболее эффективными формами работы с ИКТ для меня является презентации в </a:t>
            </a:r>
            <a:r>
              <a:rPr lang="en-US" sz="1400" dirty="0" smtClean="0"/>
              <a:t>Power Point</a:t>
            </a:r>
            <a:r>
              <a:rPr lang="ru-RU" sz="1400" dirty="0" smtClean="0"/>
              <a:t>. Презентации, подготовленные к уроку, емкие по содержанию, яркие, запоминающиеся. Несомненным достоинством </a:t>
            </a:r>
            <a:r>
              <a:rPr lang="ru-RU" sz="1400" dirty="0" err="1" smtClean="0"/>
              <a:t>мультимедийной</a:t>
            </a:r>
            <a:r>
              <a:rPr lang="ru-RU" sz="1400" dirty="0" smtClean="0"/>
              <a:t> презентации по сравнению с обычными наглядными материалами является  большее эмоциональное воздействие на учащихся, что способствует концентрации внимания  и, следовательно, лучшему усвоению материала.</a:t>
            </a:r>
          </a:p>
          <a:p>
            <a:r>
              <a:rPr lang="ru-RU" sz="1400" dirty="0" smtClean="0"/>
              <a:t> В основу </a:t>
            </a:r>
            <a:r>
              <a:rPr lang="ru-RU" sz="1400" i="1" dirty="0" smtClean="0"/>
              <a:t>технологии «Развитие критического мышления»</a:t>
            </a:r>
            <a:r>
              <a:rPr lang="ru-RU" sz="1400" dirty="0" smtClean="0"/>
              <a:t> положен базовый дидактический цикл, состоящий из трех этапов (стадий):          </a:t>
            </a:r>
          </a:p>
          <a:p>
            <a:r>
              <a:rPr lang="ru-RU" sz="1400" dirty="0" smtClean="0"/>
              <a:t>1. На первом этапе, вызове, использую такие виды  заданий как «Кластер», «Загадка», «Мозговой штурм», «Отсроченная догадка», «Таблица «толстых» и «тонких» вопросов», «Театрализация», «Да – </a:t>
            </a:r>
            <a:r>
              <a:rPr lang="ru-RU" sz="1400" dirty="0" err="1" smtClean="0"/>
              <a:t>нетка</a:t>
            </a:r>
            <a:r>
              <a:rPr lang="ru-RU" sz="1400" dirty="0" smtClean="0"/>
              <a:t>».</a:t>
            </a:r>
          </a:p>
          <a:p>
            <a:r>
              <a:rPr lang="ru-RU" sz="1400" dirty="0" smtClean="0"/>
              <a:t>2. На стадии осмысления содержания - это «Зигзаг», «Дерево предсказаний», «Круги по воде», «Таблица «толстых» и «тонких» вопросов», «Кластер».</a:t>
            </a:r>
          </a:p>
          <a:p>
            <a:r>
              <a:rPr lang="ru-RU" sz="1400" dirty="0" smtClean="0"/>
              <a:t>3. Рефлексию провожу, используя приемы «</a:t>
            </a:r>
            <a:r>
              <a:rPr lang="ru-RU" sz="1400" dirty="0" err="1" smtClean="0"/>
              <a:t>Синквейн</a:t>
            </a:r>
            <a:r>
              <a:rPr lang="ru-RU" sz="1400" dirty="0" smtClean="0"/>
              <a:t>»</a:t>
            </a:r>
            <a:r>
              <a:rPr lang="ru-RU" sz="1400" b="1" dirty="0" smtClean="0"/>
              <a:t>, </a:t>
            </a:r>
            <a:r>
              <a:rPr lang="ru-RU" sz="1400" dirty="0" smtClean="0"/>
              <a:t>«Письмо к учителю» и др.</a:t>
            </a:r>
          </a:p>
          <a:p>
            <a:r>
              <a:rPr lang="ru-RU" sz="1800" dirty="0" smtClean="0"/>
              <a:t> </a:t>
            </a:r>
          </a:p>
          <a:p>
            <a:pPr eaLnBrk="1" hangingPunct="1">
              <a:lnSpc>
                <a:spcPct val="80000"/>
              </a:lnSpc>
            </a:pPr>
            <a:endParaRPr lang="ru-RU" sz="17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75856" y="0"/>
            <a:ext cx="5868144" cy="7488832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2060"/>
                </a:solidFill>
              </a:rPr>
              <a:t>Как классный руководитель, я считаю, что важно применять в своей работе п</a:t>
            </a:r>
            <a:r>
              <a:rPr lang="ru-RU" sz="1400" b="1" dirty="0" smtClean="0">
                <a:solidFill>
                  <a:srgbClr val="002060"/>
                </a:solidFill>
              </a:rPr>
              <a:t>едагогическую диагностику, так как она обеспечивает обратную связь в педагогической системе. Она необходима для более оптимальной организации педагогического процесса. Выделяю три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типа диагностики в работе классного руководителя: 1) начальная; 2) корректирующая  (текущая);   3) обобщающая (итоговая)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 1) Начальная  диагностика связана с планированием и управлением классным коллективом. Перед тем, как определить воспитательные задачи, которые будут реализованы в данной учебной четверти или  году  классному руководителю необходимо  изучить уровень воспитанности ученика.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 2) Корректирующую (текущая) диагностику провожу в самом процессе организации деятельности ученического  коллектива, определяю изменения, которые происходят в учениках и коллективе. Одновременно оценивается правильность ранее принятых решений.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 3) в конце каждого учебного года в системе прогнозирования результатов </a:t>
            </a:r>
            <a:r>
              <a:rPr lang="ru-RU" sz="1400" b="1" dirty="0" smtClean="0">
                <a:solidFill>
                  <a:srgbClr val="002060"/>
                </a:solidFill>
                <a:hlinkClick r:id="rId4" tooltip="Воспитательная работа"/>
              </a:rPr>
              <a:t>воспитательной работы</a:t>
            </a:r>
            <a:r>
              <a:rPr lang="ru-RU" sz="1400" b="1" dirty="0" smtClean="0">
                <a:solidFill>
                  <a:srgbClr val="002060"/>
                </a:solidFill>
              </a:rPr>
              <a:t> провожу обобщающую  диагностику. Она дает основные данные для коррекции педагогического воздействия в течение следующего учебного года.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коллективе. Одновременно оценивается правильность ранее принятых решений.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</a:rPr>
              <a:t>  3) в конце каждого учебного года в системе прогнозирования результатов </a:t>
            </a:r>
            <a:r>
              <a:rPr lang="ru-RU" sz="1400" b="1" dirty="0" smtClean="0">
                <a:solidFill>
                  <a:srgbClr val="002060"/>
                </a:solidFill>
                <a:hlinkClick r:id="rId4" tooltip="Воспитательная работа"/>
              </a:rPr>
              <a:t>воспитательной работы</a:t>
            </a:r>
            <a:r>
              <a:rPr lang="ru-RU" sz="1400" b="1" dirty="0" smtClean="0">
                <a:solidFill>
                  <a:srgbClr val="002060"/>
                </a:solidFill>
              </a:rPr>
              <a:t> провожу обобщающую  диагностику. Она дает основные данные для коррекции педагогического воздействия в течение следующего учебного года.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5" name="Picture 1" descr="C:\Users\Dfkthf\Desktop\УВР\фото 8 CLASS\8 КЛАСС УРОК ЧИСТОТЫ\DSC_30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275856" cy="3068960"/>
          </a:xfrm>
          <a:prstGeom prst="rect">
            <a:avLst/>
          </a:prstGeom>
          <a:noFill/>
        </p:spPr>
      </p:pic>
      <p:pic>
        <p:nvPicPr>
          <p:cNvPr id="1026" name="Picture 2" descr="C:\Users\Dfkthf\Desktop\УВР\фото 8 CLASS\честность\фото\DSC062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996952"/>
            <a:ext cx="3275856" cy="38610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60"/>
            <a:ext cx="3131840" cy="558924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sz="1800" i="1" dirty="0" smtClean="0">
                <a:solidFill>
                  <a:srgbClr val="002060"/>
                </a:solidFill>
              </a:rPr>
              <a:t>"</a:t>
            </a:r>
            <a:r>
              <a:rPr lang="ru-RU" sz="2000" i="1" dirty="0" smtClean="0">
                <a:solidFill>
                  <a:srgbClr val="002060"/>
                </a:solidFill>
              </a:rPr>
              <a:t>Внутри каждого человека есть дремлющие силы; силы, способные удивить его самого, так как он зачастую и не предполагает, что обладает ими; силы, способные перевернуть жизнь, стоит их только поднять из глубин и привести в действие"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  <a:latin typeface="Bauhaus 93" pitchFamily="82" charset="0"/>
              </a:rPr>
              <a:t/>
            </a:r>
            <a:br>
              <a:rPr lang="en-US" sz="2000" dirty="0" smtClean="0">
                <a:solidFill>
                  <a:srgbClr val="002060"/>
                </a:solidFill>
                <a:latin typeface="Bauhaus 93" pitchFamily="82" charset="0"/>
              </a:rPr>
            </a:br>
            <a:r>
              <a:rPr lang="ru-RU" sz="2000" i="1" dirty="0" err="1" smtClean="0">
                <a:solidFill>
                  <a:srgbClr val="002060"/>
                </a:solidFill>
              </a:rPr>
              <a:t>Оризон</a:t>
            </a:r>
            <a:r>
              <a:rPr lang="ru-RU" sz="2000" i="1" dirty="0" smtClean="0">
                <a:solidFill>
                  <a:srgbClr val="002060"/>
                </a:solidFill>
              </a:rPr>
              <a:t> Свит </a:t>
            </a:r>
            <a:r>
              <a:rPr lang="ru-RU" sz="2000" i="1" dirty="0" err="1" smtClean="0">
                <a:solidFill>
                  <a:srgbClr val="002060"/>
                </a:solidFill>
              </a:rPr>
              <a:t>Марден</a:t>
            </a:r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126876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Обобщение педагогического опыта работы учителя английского языка МБУ «Гимназия №4» Сучковой Г.И.</a:t>
            </a:r>
          </a:p>
        </p:txBody>
      </p:sp>
      <p:pic>
        <p:nvPicPr>
          <p:cNvPr id="13314" name="Picture 2" descr="C:\Users\Dfkthf\Desktop\Метод. Копилка\ОТКРЫТЫЙ УРОК\открытый урок2\DSCN34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268760"/>
            <a:ext cx="6012160" cy="5589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ru-RU" dirty="0" smtClean="0"/>
              <a:t>Инновация педагогическая: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808"/>
            <a:ext cx="9144000" cy="5157192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ru-RU" sz="2400" u="sng" dirty="0" smtClean="0"/>
              <a:t>целенаправленное</a:t>
            </a:r>
            <a:r>
              <a:rPr lang="ru-RU" sz="2400" dirty="0" smtClean="0"/>
              <a:t> </a:t>
            </a:r>
            <a:r>
              <a:rPr lang="ru-RU" sz="2400" u="sng" dirty="0" smtClean="0"/>
              <a:t>изменение</a:t>
            </a:r>
            <a:r>
              <a:rPr lang="ru-RU" sz="2400" dirty="0" smtClean="0"/>
              <a:t>, вносящее в образовательную среду стабильные элементы (новшества), </a:t>
            </a:r>
            <a:r>
              <a:rPr lang="ru-RU" sz="2400" u="sng" dirty="0" smtClean="0"/>
              <a:t>улучшающие</a:t>
            </a:r>
            <a:r>
              <a:rPr lang="ru-RU" sz="2400" dirty="0" smtClean="0"/>
              <a:t> характеристики отдельных частей, компонентов и самой образовательной системы в целом;</a:t>
            </a:r>
          </a:p>
          <a:p>
            <a:pPr eaLnBrk="1" hangingPunct="1"/>
            <a:r>
              <a:rPr lang="ru-RU" sz="2400" u="sng" dirty="0" smtClean="0"/>
              <a:t>процесс</a:t>
            </a:r>
            <a:r>
              <a:rPr lang="ru-RU" sz="2400" dirty="0" smtClean="0"/>
              <a:t> </a:t>
            </a:r>
            <a:r>
              <a:rPr lang="ru-RU" sz="2400" u="sng" dirty="0" smtClean="0"/>
              <a:t>освоения</a:t>
            </a:r>
            <a:r>
              <a:rPr lang="ru-RU" sz="2400" dirty="0" smtClean="0"/>
              <a:t> новшества (нового средства, метода, методики, технологии, программы);</a:t>
            </a:r>
          </a:p>
          <a:p>
            <a:pPr eaLnBrk="1" hangingPunct="1"/>
            <a:r>
              <a:rPr lang="ru-RU" sz="2400" u="sng" dirty="0" smtClean="0"/>
              <a:t>поиск </a:t>
            </a:r>
            <a:r>
              <a:rPr lang="ru-RU" sz="2400" dirty="0" smtClean="0"/>
              <a:t>идеальных методик и программ, их </a:t>
            </a:r>
            <a:r>
              <a:rPr lang="ru-RU" sz="2400" u="sng" dirty="0" smtClean="0"/>
              <a:t>внедрение </a:t>
            </a:r>
            <a:r>
              <a:rPr lang="ru-RU" sz="2400" dirty="0" smtClean="0"/>
              <a:t>в образовательный процесс и их творческое </a:t>
            </a:r>
            <a:r>
              <a:rPr lang="ru-RU" sz="2400" u="sng" dirty="0" smtClean="0"/>
              <a:t>переосмысление.</a:t>
            </a:r>
          </a:p>
          <a:p>
            <a:pPr eaLnBrk="1" hangingPunct="1"/>
            <a:endParaRPr lang="ru-RU" sz="2400" u="sng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5856" y="548680"/>
            <a:ext cx="5544616" cy="450592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Преподавание есть искусство, а не ремесло – в этом самый корень учительского дела. Перепробовав десять методов и выбрать свой, пересмотреть десять учебников и не придерживаться ни одного неукоснительно – вот единственно возможный путь живого преподавания.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Современный учитель - это человек, способный к саморазвитию, самосовершенствованию, осознающий необходимость в изучении и внедрении новых технологий, инновационных подходов в преподавании. 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 smtClean="0"/>
          </a:p>
        </p:txBody>
      </p:sp>
      <p:pic>
        <p:nvPicPr>
          <p:cNvPr id="11265" name="Picture 1" descr="C:\Users\Dfkthf\Desktop\УВР\фото 8 CLASS\8 КЛАСС УРОК ЧИСТОТЫ\DSC_30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3284984"/>
            <a:ext cx="3672408" cy="3096344"/>
          </a:xfrm>
          <a:prstGeom prst="rect">
            <a:avLst/>
          </a:prstGeom>
          <a:noFill/>
        </p:spPr>
      </p:pic>
      <p:pic>
        <p:nvPicPr>
          <p:cNvPr id="11266" name="Picture 2" descr="C:\Users\Dfkthf\Desktop\УВР\фото 8 CLASS\8 КЛАСС УРОК ЧИСТОТЫ\DSC_30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260648"/>
            <a:ext cx="3168352" cy="28803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9392"/>
            <a:ext cx="9144000" cy="1656184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txBody>
          <a:bodyPr/>
          <a:lstStyle/>
          <a:p>
            <a:pPr eaLnBrk="1" hangingPunct="1"/>
            <a:r>
              <a:rPr lang="ru-RU" sz="2800" dirty="0" smtClean="0"/>
              <a:t>Классификация педагогических инноваций: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6792"/>
            <a:ext cx="9143999" cy="530120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hangingPunct="1"/>
            <a:r>
              <a:rPr lang="ru-RU" sz="2400" u="sng" dirty="0" smtClean="0"/>
              <a:t>по видам деятельности</a:t>
            </a:r>
            <a:r>
              <a:rPr lang="ru-RU" sz="2400" dirty="0" smtClean="0"/>
              <a:t> (педагогические, обеспечивающие педагогический процесс, управленческие);</a:t>
            </a:r>
          </a:p>
          <a:p>
            <a:pPr eaLnBrk="1" hangingPunct="1"/>
            <a:r>
              <a:rPr lang="ru-RU" sz="2400" u="sng" dirty="0" smtClean="0"/>
              <a:t>по характеру вносимых изменений</a:t>
            </a:r>
            <a:r>
              <a:rPr lang="ru-RU" sz="2400" dirty="0" smtClean="0"/>
              <a:t> (радикальные, комбинаторные, модифицирующие;</a:t>
            </a:r>
          </a:p>
          <a:p>
            <a:pPr eaLnBrk="1" hangingPunct="1"/>
            <a:r>
              <a:rPr lang="ru-RU" sz="2400" u="sng" dirty="0" smtClean="0"/>
              <a:t>по масштабу вносимых изменений</a:t>
            </a:r>
            <a:r>
              <a:rPr lang="ru-RU" sz="2400" dirty="0" smtClean="0"/>
              <a:t> (локальные, модульные, системные);</a:t>
            </a:r>
          </a:p>
          <a:p>
            <a:pPr eaLnBrk="1" hangingPunct="1"/>
            <a:r>
              <a:rPr lang="ru-RU" sz="2400" u="sng" dirty="0" smtClean="0"/>
              <a:t>по масштабу использования</a:t>
            </a:r>
            <a:r>
              <a:rPr lang="ru-RU" sz="2400" dirty="0" smtClean="0"/>
              <a:t> (единичные, диффузные);</a:t>
            </a:r>
          </a:p>
          <a:p>
            <a:pPr eaLnBrk="1" hangingPunct="1"/>
            <a:r>
              <a:rPr lang="ru-RU" sz="2400" u="sng" dirty="0" smtClean="0"/>
              <a:t>по источнику возникновения</a:t>
            </a:r>
            <a:r>
              <a:rPr lang="ru-RU" sz="2400" dirty="0" smtClean="0"/>
              <a:t> (внешние, внутренние).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7793037" cy="1462087"/>
          </a:xfrm>
        </p:spPr>
        <p:txBody>
          <a:bodyPr/>
          <a:lstStyle/>
          <a:p>
            <a:pPr eaLnBrk="1" hangingPunct="1"/>
            <a:r>
              <a:rPr lang="ru-RU" smtClean="0"/>
              <a:t>ИСТОЧНИКИ ИННОВАЦИЙ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3789363"/>
            <a:ext cx="3810000" cy="4114800"/>
          </a:xfrm>
        </p:spPr>
        <p:txBody>
          <a:bodyPr/>
          <a:lstStyle/>
          <a:p>
            <a:pPr eaLnBrk="1" hangingPunct="1"/>
            <a:r>
              <a:rPr lang="ru-RU" smtClean="0"/>
              <a:t>потребности общества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3789363"/>
            <a:ext cx="4248150" cy="4114800"/>
          </a:xfrm>
        </p:spPr>
        <p:txBody>
          <a:bodyPr/>
          <a:lstStyle/>
          <a:p>
            <a:pPr eaLnBrk="1" hangingPunct="1"/>
            <a:r>
              <a:rPr lang="ru-RU" smtClean="0"/>
              <a:t>интеллектуальная деятельность человека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772816"/>
            <a:ext cx="8301608" cy="4824536"/>
          </a:xfrm>
        </p:spPr>
        <p:txBody>
          <a:bodyPr/>
          <a:lstStyle/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6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Основной целью</a:t>
            </a:r>
            <a:r>
              <a:rPr lang="ru-RU" sz="1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своей работы я считаю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на уроке условий для развития личностного потенциала ученика, его интеллектуальных и эмоционально-волевых способностей и личностных качеств, которые прежде всего проявляются в языке, формирование у него желания и умения учиться.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Большое внимание уделяю </a:t>
            </a:r>
            <a:r>
              <a:rPr lang="ru-RU" sz="1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проектной методике. Метод проектов позволяет творчески применить языковой материал, превратить уроки иностранного языка в дискуссию, исследование.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i="1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Существуют основные требования к использованию метода проектов: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Ø  наличие значимой в исследовательском творческом плане проблемы/задачи, требующей интегрированного знания, исследовательского поиска для ее решения.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Ø  практическая, теоретическая, познавательная значимость предполагаемых результатов.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Ø  самостоятельная (индивидуальная, парная, групповая) деятельность учащихся.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Ø  структурирование содержательной части проекта (с указанием поэтапных результатов).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время работы над проектной методикой, мной были разработаны основные правила подготовки проектов и критерии их оценивания.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Результаты были представлены коллегам, в качестве обмена опытом, на заседании школьного методического объединения.</a:t>
            </a:r>
            <a:b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33375"/>
            <a:ext cx="6877050" cy="1655763"/>
          </a:xfrm>
        </p:spPr>
        <p:txBody>
          <a:bodyPr/>
          <a:lstStyle/>
          <a:p>
            <a:pPr eaLnBrk="1" hangingPunct="1"/>
            <a:r>
              <a:rPr lang="ru-RU" sz="4000" dirty="0" smtClean="0"/>
              <a:t>	</a:t>
            </a:r>
            <a:endParaRPr lang="ru-RU" sz="3700" dirty="0" smtClean="0"/>
          </a:p>
        </p:txBody>
      </p:sp>
      <p:pic>
        <p:nvPicPr>
          <p:cNvPr id="7169" name="Picture 1" descr="C:\Users\Dfkthf\Desktop\Метод. Копилка\ОТКРЫТЫЙ УРОК\открытый урок2\DSCN3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283968" cy="3501008"/>
          </a:xfrm>
          <a:prstGeom prst="rect">
            <a:avLst/>
          </a:prstGeom>
          <a:noFill/>
        </p:spPr>
      </p:pic>
      <p:pic>
        <p:nvPicPr>
          <p:cNvPr id="7170" name="Picture 2" descr="C:\Users\Dfkthf\Desktop\Метод. Копилка\ОТКРЫТЫЙ УРОК\открытый урок2\DSCN34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501008"/>
            <a:ext cx="4932040" cy="3356992"/>
          </a:xfrm>
          <a:prstGeom prst="rect">
            <a:avLst/>
          </a:prstGeom>
          <a:noFill/>
        </p:spPr>
      </p:pic>
      <p:pic>
        <p:nvPicPr>
          <p:cNvPr id="7171" name="Picture 3" descr="C:\Users\Dfkthf\Desktop\Метод. Копилка\ОТКРЫТЫЙ УРОК\открытый урок2\DSCN34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0"/>
            <a:ext cx="4932040" cy="3501008"/>
          </a:xfrm>
          <a:prstGeom prst="rect">
            <a:avLst/>
          </a:prstGeom>
          <a:noFill/>
        </p:spPr>
      </p:pic>
      <p:pic>
        <p:nvPicPr>
          <p:cNvPr id="7172" name="Picture 4" descr="C:\Users\Dfkthf\Desktop\Метод. Копилка\ОТКРЫТЫЙ УРОК\открытый урок2\DSCN34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1008"/>
            <a:ext cx="4211960" cy="33569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7944" y="0"/>
            <a:ext cx="5076056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sz="1600" b="1" i="1" dirty="0" smtClean="0"/>
              <a:t>Правила подготовки проектов:</a:t>
            </a:r>
            <a:endParaRPr lang="ru-RU" sz="1600" dirty="0" smtClean="0"/>
          </a:p>
          <a:p>
            <a:r>
              <a:rPr lang="ru-RU" sz="1600" dirty="0" smtClean="0"/>
              <a:t>Ø  начинать следует всегда с выбора темы проекта, его типа, количества участников.</a:t>
            </a:r>
          </a:p>
          <a:p>
            <a:r>
              <a:rPr lang="ru-RU" sz="1600" dirty="0" smtClean="0"/>
              <a:t>далее учителю необходимо продумать возможные варианты проблем, которые важно исследовать в рамках намеченной тематики. Сами же проблемы выдвигаются учащимися с подачи учителя.</a:t>
            </a:r>
          </a:p>
          <a:p>
            <a:r>
              <a:rPr lang="ru-RU" sz="1600" dirty="0" smtClean="0"/>
              <a:t>важным моментом является распределение задач по группам, обсуждение возможных методов исследования, поиска информации, творческих решений.</a:t>
            </a:r>
          </a:p>
          <a:p>
            <a:r>
              <a:rPr lang="ru-RU" sz="1600" dirty="0" smtClean="0"/>
              <a:t>Ø  затем начинается самостоятельная работа участников проекта по своим индивидуальным или групповым исследовательским, творческим задачам.</a:t>
            </a:r>
          </a:p>
          <a:p>
            <a:r>
              <a:rPr lang="ru-RU" sz="1600" dirty="0" smtClean="0"/>
              <a:t>Ø  постоянно проводятся промежуточные обсуждения полученных данных в группах.</a:t>
            </a:r>
          </a:p>
          <a:p>
            <a:r>
              <a:rPr lang="ru-RU" sz="1600" dirty="0" smtClean="0"/>
              <a:t>необходимым этапом выполнения проектов является их защита, оппонирование.</a:t>
            </a:r>
          </a:p>
          <a:p>
            <a:r>
              <a:rPr lang="ru-RU" sz="1600" dirty="0" smtClean="0"/>
              <a:t>Ø  завершается работа коллективным обсуждением, объявлением результатов внешней оценки, формулировкой выводов.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  <p:pic>
        <p:nvPicPr>
          <p:cNvPr id="6145" name="Picture 1" descr="C:\Users\Dfkthf\Desktop\Метод. Копилка\ОТКРЫТЫЙ УРОК\открытый урок2\DSCN34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283968" cy="3284984"/>
          </a:xfrm>
          <a:prstGeom prst="rect">
            <a:avLst/>
          </a:prstGeom>
          <a:noFill/>
        </p:spPr>
      </p:pic>
      <p:pic>
        <p:nvPicPr>
          <p:cNvPr id="6146" name="Picture 2" descr="C:\Users\Dfkthf\Desktop\Метод. Копилка\ОТКРЫТЫЙ УРОК\открытый урок2\DSCN34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29000"/>
            <a:ext cx="4211960" cy="3429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552</TotalTime>
  <Words>858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Crayons</vt:lpstr>
      <vt:lpstr>     Инноватика в образовании</vt:lpstr>
      <vt:lpstr>"Внутри каждого человека есть дремлющие силы; силы, способные удивить его самого, так как он зачастую и не предполагает, что обладает ими; силы, способные перевернуть жизнь, стоит их только поднять из глубин и привести в действие"   Оризон Свит Марден   </vt:lpstr>
      <vt:lpstr>Инновация педагогическая:</vt:lpstr>
      <vt:lpstr>Слайд 4</vt:lpstr>
      <vt:lpstr>Классификация педагогических инноваций:</vt:lpstr>
      <vt:lpstr>ИСТОЧНИКИ ИННОВАЦИЙ</vt:lpstr>
      <vt:lpstr>  Основной целью своей работы я считаю создание на уроке условий для развития личностного потенциала ученика, его интеллектуальных и эмоционально-волевых способностей и личностных качеств, которые прежде всего проявляются в языке, формирование у него желания и умения учиться.  Большое внимание уделяю проектной методике. Метод проектов позволяет творчески применить языковой материал, превратить уроки иностранного языка в дискуссию, исследование. Существуют основные требования к использованию метода проектов: Ø  наличие значимой в исследовательском творческом плане проблемы/задачи, требующей интегрированного знания, исследовательского поиска для ее решения. Ø  практическая, теоретическая, познавательная значимость предполагаемых результатов. Ø  самостоятельная (индивидуальная, парная, групповая) деятельность учащихся. Ø  структурирование содержательной части проекта (с указанием поэтапных результатов). За время работы над проектной методикой, мной были разработаны основные правила подготовки проектов и критерии их оценивания. Результаты были представлены коллегам, в качестве обмена опытом, на заседании школьного методического объединения.    </vt:lpstr>
      <vt:lpstr> </vt:lpstr>
      <vt:lpstr>Слайд 9</vt:lpstr>
      <vt:lpstr>Внедрение ИКТ</vt:lpstr>
      <vt:lpstr>Слайд 11</vt:lpstr>
      <vt:lpstr>Слайд 12</vt:lpstr>
      <vt:lpstr>Слайд 13</vt:lpstr>
      <vt:lpstr>Слайд 14</vt:lpstr>
      <vt:lpstr>  Как классный руководитель, я считаю, что важно применять в своей работе педагогическую диагностику, так как она обеспечивает обратную связь в педагогической системе. Она необходима для более оптимальной организации педагогического процесса. Выделяю три типа диагностики в работе классного руководителя: 1) начальная; 2) корректирующая  (текущая);   3) обобщающая (итоговая)   1) Начальная  диагностика связана с планированием и управлением классным коллективом. Перед тем, как определить воспитательные задачи, которые будут реализованы в данной учебной четверти или  году  классному руководителю необходимо  изучить уровень воспитанности ученика.   2) Корректирующую (текущая) диагностику провожу в самом процессе организации деятельности ученического  коллектива, определяю изменения, которые происходят в учениках и коллективе. Одновременно оценивается правильность ранее принятых решений.   3) в конце каждого учебного года в системе прогнозирования результатов воспитательной работы провожу обобщающую  диагностику. Она дает основные данные для коррекции педагогического воздействия в течение следующего учебного года. коллективе. Одновременно оценивается правильность ранее принятых решений.   3) в конце каждого учебного года в системе прогнозирования результатов воспитательной работы провожу обобщающую  диагностику. Она дает основные данные для коррекции педагогического воздействия в течение следующего учебного года. </vt:lpstr>
    </vt:vector>
  </TitlesOfParts>
  <Company>Irina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Инноватика в профессиональном высшем образовании</dc:title>
  <dc:creator>Irina</dc:creator>
  <cp:lastModifiedBy>Admin</cp:lastModifiedBy>
  <cp:revision>37</cp:revision>
  <dcterms:created xsi:type="dcterms:W3CDTF">2006-10-20T19:42:57Z</dcterms:created>
  <dcterms:modified xsi:type="dcterms:W3CDTF">2016-11-27T15:22:56Z</dcterms:modified>
</cp:coreProperties>
</file>