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  <p:sldMasterId id="2147483737" r:id="rId2"/>
    <p:sldMasterId id="2147483755" r:id="rId3"/>
  </p:sldMasterIdLst>
  <p:notesMasterIdLst>
    <p:notesMasterId r:id="rId20"/>
  </p:notesMasterIdLst>
  <p:sldIdLst>
    <p:sldId id="256" r:id="rId4"/>
    <p:sldId id="267" r:id="rId5"/>
    <p:sldId id="274" r:id="rId6"/>
    <p:sldId id="273" r:id="rId7"/>
    <p:sldId id="263" r:id="rId8"/>
    <p:sldId id="262" r:id="rId9"/>
    <p:sldId id="259" r:id="rId10"/>
    <p:sldId id="270" r:id="rId11"/>
    <p:sldId id="271" r:id="rId12"/>
    <p:sldId id="269" r:id="rId13"/>
    <p:sldId id="268" r:id="rId14"/>
    <p:sldId id="260" r:id="rId15"/>
    <p:sldId id="275" r:id="rId16"/>
    <p:sldId id="261" r:id="rId17"/>
    <p:sldId id="265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5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0028D-D9E8-45CE-B3C0-79B53ABFC93A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45FD2-B54B-4EFA-89FD-71B45A3A5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030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645FD2-B54B-4EFA-89FD-71B45A3A5C1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42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645FD2-B54B-4EFA-89FD-71B45A3A5C1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50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2863" y="1905004"/>
            <a:ext cx="7078274" cy="1625599"/>
          </a:xfrm>
        </p:spPr>
        <p:txBody>
          <a:bodyPr>
            <a:normAutofit/>
          </a:bodyPr>
          <a:lstStyle>
            <a:lvl1pPr algn="ctr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6847" y="3657124"/>
            <a:ext cx="7074291" cy="99107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277F81-B8BE-4294-BB38-1B7161D526DE}" type="datetimeFigureOut">
              <a:rPr lang="ru-RU" noProof="0" smtClean="0"/>
              <a:t>27.11.2016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920BD4-378F-4EBE-85FD-93939228F854}" type="slidenum">
              <a:rPr lang="ru-RU" noProof="0" smtClean="0"/>
              <a:t>‹#›</a:t>
            </a:fld>
            <a:endParaRPr lang="ru-RU" noProof="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914400" y="1600200"/>
            <a:ext cx="7306712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914400" y="4851400"/>
            <a:ext cx="7306712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3A16-68B0-4C3C-9C15-9321178FD76C}" type="datetimeFigureOut">
              <a:rPr lang="ru-RU" noProof="0" smtClean="0"/>
              <a:t>27.11.2016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97E0C-8F25-49B0-9FED-AD60A4CEA8B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1" y="990599"/>
            <a:ext cx="7010399" cy="2235203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1" y="3733800"/>
            <a:ext cx="7010399" cy="12192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2455976" y="3475736"/>
            <a:ext cx="4232051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803400"/>
            <a:ext cx="3581400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03400"/>
            <a:ext cx="3581400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7448" y="1803400"/>
            <a:ext cx="3578286" cy="711200"/>
          </a:xfrm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14400" y="2514600"/>
            <a:ext cx="3581400" cy="35560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51248" y="1803400"/>
            <a:ext cx="3578286" cy="711200"/>
          </a:xfrm>
        </p:spPr>
        <p:txBody>
          <a:bodyPr anchor="ctr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2514600"/>
            <a:ext cx="3581400" cy="35560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3A16-68B0-4C3C-9C15-9321178FD76C}" type="datetimeFigureOut">
              <a:rPr lang="ru-RU" noProof="0" smtClean="0"/>
              <a:t>27.11.2016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97E0C-8F25-49B0-9FED-AD60A4CEA8B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31800"/>
            <a:ext cx="7315200" cy="1168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1" y="1803401"/>
            <a:ext cx="4953001" cy="4267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0" y="1803401"/>
            <a:ext cx="2133601" cy="4267201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14400" y="1803400"/>
            <a:ext cx="495300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31800"/>
            <a:ext cx="7315200" cy="1168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04316" y="1925320"/>
            <a:ext cx="4773168" cy="402336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0" y="1803401"/>
            <a:ext cx="2133601" cy="41656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77844" y="434976"/>
            <a:ext cx="876528" cy="5661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3448" y="434976"/>
            <a:ext cx="6311956" cy="566102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93A36-1BCE-4989-A484-BB2F32BA08F5}" type="datetimeFigureOut">
              <a:rPr lang="ru-RU" noProof="0" smtClean="0"/>
              <a:pPr/>
              <a:t>27.11.2016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5F7B-7C15-41FD-9488-0FCC5C0A130E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8600" y="301752"/>
            <a:ext cx="8686800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31800"/>
            <a:ext cx="731520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803400"/>
            <a:ext cx="73152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29400" y="6172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5562601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96201" y="61722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русского языка </a:t>
            </a:r>
            <a:br>
              <a:rPr lang="ru-RU" dirty="0" smtClean="0"/>
            </a:br>
            <a:r>
              <a:rPr lang="ru-RU" dirty="0" smtClean="0"/>
              <a:t>по теме: «Тире между подлежащим и сказуемым» 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Савельева Т. 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042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68946"/>
            <a:ext cx="698477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dirty="0" smtClean="0">
                <a:solidFill>
                  <a:srgbClr val="C00000"/>
                </a:solidFill>
              </a:rPr>
              <a:t>Тест.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29" y="980728"/>
            <a:ext cx="8160524" cy="5579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139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734481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rgbClr val="C00000"/>
                </a:solidFill>
              </a:rPr>
              <a:t>Проверь себя!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250411"/>
            <a:ext cx="7128792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1</a:t>
            </a:r>
            <a:r>
              <a:rPr lang="ru-RU" sz="4400" b="1" dirty="0" smtClean="0"/>
              <a:t> – </a:t>
            </a:r>
            <a:r>
              <a:rPr lang="ru-RU" sz="4400" b="1" dirty="0" smtClean="0">
                <a:solidFill>
                  <a:srgbClr val="C00000"/>
                </a:solidFill>
              </a:rPr>
              <a:t>в</a:t>
            </a:r>
          </a:p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2</a:t>
            </a:r>
            <a:r>
              <a:rPr lang="ru-RU" sz="4400" b="1" dirty="0" smtClean="0"/>
              <a:t> – </a:t>
            </a:r>
            <a:r>
              <a:rPr lang="ru-RU" sz="4400" b="1" dirty="0" smtClean="0">
                <a:solidFill>
                  <a:srgbClr val="C00000"/>
                </a:solidFill>
              </a:rPr>
              <a:t>б, в, г</a:t>
            </a:r>
          </a:p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3</a:t>
            </a:r>
            <a:r>
              <a:rPr lang="ru-RU" sz="4400" b="1" dirty="0" smtClean="0"/>
              <a:t> – </a:t>
            </a:r>
            <a:r>
              <a:rPr lang="ru-RU" sz="4400" b="1" dirty="0" smtClean="0">
                <a:solidFill>
                  <a:srgbClr val="C00000"/>
                </a:solidFill>
              </a:rPr>
              <a:t>б</a:t>
            </a:r>
          </a:p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4</a:t>
            </a:r>
            <a:r>
              <a:rPr lang="ru-RU" sz="4400" b="1" dirty="0" smtClean="0"/>
              <a:t> – </a:t>
            </a:r>
            <a:r>
              <a:rPr lang="ru-RU" sz="4400" b="1" dirty="0" smtClean="0">
                <a:solidFill>
                  <a:srgbClr val="C00000"/>
                </a:solidFill>
              </a:rPr>
              <a:t>а, б</a:t>
            </a:r>
          </a:p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5</a:t>
            </a:r>
            <a:r>
              <a:rPr lang="ru-RU" sz="4400" b="1" dirty="0" smtClean="0"/>
              <a:t> – </a:t>
            </a:r>
            <a:r>
              <a:rPr lang="ru-RU" sz="4400" b="1" dirty="0" smtClean="0">
                <a:solidFill>
                  <a:srgbClr val="C00000"/>
                </a:solidFill>
              </a:rPr>
              <a:t>б, в, г</a:t>
            </a:r>
          </a:p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6</a:t>
            </a:r>
            <a:r>
              <a:rPr lang="ru-RU" sz="4400" b="1" dirty="0" smtClean="0"/>
              <a:t> – </a:t>
            </a:r>
            <a:r>
              <a:rPr lang="ru-RU" sz="4400" b="1" dirty="0" smtClean="0">
                <a:solidFill>
                  <a:srgbClr val="C00000"/>
                </a:solidFill>
              </a:rPr>
              <a:t>в</a:t>
            </a:r>
          </a:p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7</a:t>
            </a:r>
            <a:r>
              <a:rPr lang="ru-RU" sz="4400" b="1" dirty="0" smtClean="0"/>
              <a:t>  - </a:t>
            </a:r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83859"/>
            <a:ext cx="3168352" cy="364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585" y="588613"/>
            <a:ext cx="7848872" cy="491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/>
              <a:t>Замените данные предложения другими, близкими по смыслу. Поставьте, где нужно, тире.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Образец</a:t>
            </a:r>
            <a:r>
              <a:rPr lang="ru-RU" sz="3600" b="1" dirty="0" smtClean="0">
                <a:solidFill>
                  <a:srgbClr val="C00000"/>
                </a:solidFill>
              </a:rPr>
              <a:t>. </a:t>
            </a:r>
            <a:r>
              <a:rPr lang="ru-RU" sz="3600" b="1" dirty="0" smtClean="0"/>
              <a:t>Мой </a:t>
            </a:r>
            <a:r>
              <a:rPr lang="ru-RU" sz="3600" b="1" u="sng" dirty="0"/>
              <a:t>отец</a:t>
            </a:r>
            <a:r>
              <a:rPr lang="ru-RU" sz="3600" b="1" dirty="0"/>
              <a:t> </a:t>
            </a:r>
            <a:r>
              <a:rPr lang="ru-RU" sz="3600" b="1" u="dbl" dirty="0" smtClean="0"/>
              <a:t>строит </a:t>
            </a:r>
            <a:r>
              <a:rPr lang="ru-RU" sz="3600" b="1" dirty="0" smtClean="0"/>
              <a:t>дома. – Мой </a:t>
            </a:r>
            <a:r>
              <a:rPr lang="ru-RU" sz="3600" b="1" u="sng" dirty="0" smtClean="0"/>
              <a:t>отец </a:t>
            </a:r>
            <a:r>
              <a:rPr lang="ru-RU" sz="3600" b="1" dirty="0" smtClean="0"/>
              <a:t>(</a:t>
            </a:r>
            <a:r>
              <a:rPr lang="ru-RU" sz="2400" b="1" dirty="0" err="1" smtClean="0"/>
              <a:t>сущ</a:t>
            </a:r>
            <a:r>
              <a:rPr lang="ru-RU" sz="2400" b="1" dirty="0" smtClean="0"/>
              <a:t>.,</a:t>
            </a:r>
            <a:r>
              <a:rPr lang="ru-RU" sz="2400" b="1" dirty="0" err="1" smtClean="0"/>
              <a:t>им.п</a:t>
            </a:r>
            <a:r>
              <a:rPr lang="ru-RU" sz="3600" b="1" dirty="0" smtClean="0"/>
              <a:t>.) – </a:t>
            </a:r>
            <a:r>
              <a:rPr lang="ru-RU" sz="3600" b="1" u="dbl" dirty="0" smtClean="0"/>
              <a:t>строитель</a:t>
            </a:r>
            <a:r>
              <a:rPr lang="ru-RU" sz="3600" b="1" u="sng" dirty="0" smtClean="0"/>
              <a:t> </a:t>
            </a:r>
            <a:r>
              <a:rPr lang="ru-RU" sz="2400" b="1" u="sng" dirty="0" smtClean="0"/>
              <a:t>(</a:t>
            </a:r>
            <a:r>
              <a:rPr lang="ru-RU" sz="2400" b="1" dirty="0" smtClean="0"/>
              <a:t> сущ., </a:t>
            </a:r>
            <a:r>
              <a:rPr lang="ru-RU" sz="2400" b="1" dirty="0" err="1" smtClean="0"/>
              <a:t>им.п</a:t>
            </a:r>
            <a:r>
              <a:rPr lang="ru-RU" sz="2400" b="1" dirty="0" smtClean="0"/>
              <a:t>.).</a:t>
            </a:r>
            <a:endParaRPr lang="ru-RU" sz="2400" b="1" dirty="0"/>
          </a:p>
          <a:p>
            <a:pPr>
              <a:lnSpc>
                <a:spcPct val="90000"/>
              </a:lnSpc>
            </a:pPr>
            <a:endParaRPr lang="ru-RU" sz="3600" b="1" u="sng" dirty="0"/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ru-RU" sz="3600" b="1" i="1" dirty="0" smtClean="0">
                <a:solidFill>
                  <a:schemeClr val="tx2"/>
                </a:solidFill>
              </a:rPr>
              <a:t>Моя мама шьёт одежду.</a:t>
            </a:r>
          </a:p>
          <a:p>
            <a:pPr marL="457200" indent="-457200">
              <a:lnSpc>
                <a:spcPct val="90000"/>
              </a:lnSpc>
              <a:buAutoNum type="arabicPeriod"/>
            </a:pPr>
            <a:r>
              <a:rPr lang="ru-RU" sz="3600" b="1" i="1" dirty="0" smtClean="0">
                <a:solidFill>
                  <a:schemeClr val="tx2"/>
                </a:solidFill>
              </a:rPr>
              <a:t>Старший брат учится в институте. </a:t>
            </a:r>
          </a:p>
          <a:p>
            <a:pPr>
              <a:lnSpc>
                <a:spcPct val="90000"/>
              </a:lnSpc>
            </a:pPr>
            <a:r>
              <a:rPr lang="ru-RU" sz="3600" b="1" i="1" dirty="0" smtClean="0">
                <a:solidFill>
                  <a:schemeClr val="tx2"/>
                </a:solidFill>
              </a:rPr>
              <a:t>3.  Наш дедушка лечит зверей.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 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25564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420888"/>
            <a:ext cx="6912768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В</a:t>
            </a:r>
            <a:r>
              <a:rPr lang="ru-RU" sz="5400" b="1" dirty="0" smtClean="0">
                <a:solidFill>
                  <a:srgbClr val="C00000"/>
                </a:solidFill>
              </a:rPr>
              <a:t>Е</a:t>
            </a: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Т</a:t>
            </a:r>
            <a:r>
              <a:rPr lang="ru-RU" sz="5400" b="1" dirty="0" smtClean="0">
                <a:solidFill>
                  <a:srgbClr val="C00000"/>
                </a:solidFill>
              </a:rPr>
              <a:t>Е</a:t>
            </a: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Р</a:t>
            </a:r>
            <a:r>
              <a:rPr lang="ru-RU" sz="5400" b="1" dirty="0" smtClean="0">
                <a:solidFill>
                  <a:srgbClr val="C00000"/>
                </a:solidFill>
              </a:rPr>
              <a:t>И</a:t>
            </a: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НАР</a:t>
            </a:r>
            <a:endParaRPr lang="ru-RU" sz="5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692696"/>
            <a:ext cx="568863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b="1" dirty="0" smtClean="0">
                <a:solidFill>
                  <a:srgbClr val="C00000"/>
                </a:solidFill>
              </a:rPr>
              <a:t>Запомни!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27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7920880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dirty="0" smtClean="0">
                <a:solidFill>
                  <a:schemeClr val="tx2"/>
                </a:solidFill>
              </a:rPr>
              <a:t>Запишите 3-4 предложения о ваших родных и знакомых – чем они занимаются, какие у них профессии.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37" y="2351018"/>
            <a:ext cx="3557663" cy="26682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200" y="3048364"/>
            <a:ext cx="2799184" cy="20993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112" y="3847490"/>
            <a:ext cx="2097757" cy="26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75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Новое о сказуемом…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3" y="3733800"/>
            <a:ext cx="7537648" cy="12192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Мне понравилось на уроке…</a:t>
            </a:r>
          </a:p>
          <a:p>
            <a:r>
              <a:rPr lang="ru-RU" b="1" dirty="0">
                <a:solidFill>
                  <a:srgbClr val="C00000"/>
                </a:solidFill>
              </a:rPr>
              <a:t>Сегодня я понял…</a:t>
            </a:r>
          </a:p>
          <a:p>
            <a:r>
              <a:rPr lang="ru-RU" b="1" dirty="0">
                <a:solidFill>
                  <a:srgbClr val="002060"/>
                </a:solidFill>
              </a:rPr>
              <a:t>Чтобы правильно ставить знаки препинания…</a:t>
            </a:r>
          </a:p>
          <a:p>
            <a:r>
              <a:rPr lang="ru-RU" b="1" dirty="0">
                <a:solidFill>
                  <a:srgbClr val="C00000"/>
                </a:solidFill>
              </a:rPr>
              <a:t>Тире между подлежащим и сказуемым ставится </a:t>
            </a:r>
            <a:r>
              <a:rPr lang="ru-RU" b="1" dirty="0">
                <a:solidFill>
                  <a:srgbClr val="00206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4575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78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повторить знания учащихся по синтаксису и пунктуации; закрепление сведений о грамматической основе предложения и способах их выражения;</a:t>
            </a:r>
          </a:p>
          <a:p>
            <a:pPr lvl="0"/>
            <a:r>
              <a:rPr lang="ru-RU" b="1" dirty="0"/>
              <a:t>выяснить условия постановки тире между подлежащим и сказуемым; воспитание бережного отношения к слову.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05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3">
                    <a:lumMod val="75000"/>
                  </a:schemeClr>
                </a:solidFill>
                <a:latin typeface="Candara" panose="020E0502030303020204" pitchFamily="34" charset="0"/>
                <a:ea typeface="SimHei" panose="02010609060101010101" pitchFamily="49" charset="-122"/>
                <a:cs typeface="Arial Unicode MS" panose="020B0604020202020204" pitchFamily="34" charset="-128"/>
              </a:rPr>
              <a:t>Разминка.</a:t>
            </a:r>
            <a:endParaRPr lang="ru-RU" sz="6600" b="1" i="1" dirty="0">
              <a:solidFill>
                <a:schemeClr val="accent3">
                  <a:lumMod val="75000"/>
                </a:schemeClr>
              </a:solidFill>
              <a:latin typeface="Candara" panose="020E0502030303020204" pitchFamily="34" charset="0"/>
              <a:ea typeface="SimHei" panose="02010609060101010101" pitchFamily="49" charset="-122"/>
              <a:cs typeface="Arial Unicode MS" panose="020B0604020202020204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03400"/>
            <a:ext cx="7315200" cy="2129656"/>
          </a:xfrm>
        </p:spPr>
        <p:txBody>
          <a:bodyPr/>
          <a:lstStyle/>
          <a:p>
            <a:r>
              <a:rPr lang="ru-RU" dirty="0" smtClean="0"/>
              <a:t>Определите, какое предложение по цели высказывания?</a:t>
            </a:r>
          </a:p>
          <a:p>
            <a:r>
              <a:rPr lang="ru-RU" dirty="0" smtClean="0"/>
              <a:t>По интонации?</a:t>
            </a:r>
          </a:p>
          <a:p>
            <a:r>
              <a:rPr lang="ru-RU" dirty="0" smtClean="0"/>
              <a:t>Укажите грамматическую основу предложения.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4221088"/>
            <a:ext cx="8712968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Какой частью речи может быть выражено подлежащее ?</a:t>
            </a:r>
          </a:p>
          <a:p>
            <a:pPr>
              <a:lnSpc>
                <a:spcPct val="90000"/>
              </a:lnSpc>
            </a:pPr>
            <a:endParaRPr lang="ru-RU" sz="2400" b="1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Сказуемое?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3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58594"/>
            <a:ext cx="7560840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4400" dirty="0" smtClean="0">
                <a:solidFill>
                  <a:schemeClr val="tx2"/>
                </a:solidFill>
              </a:rPr>
              <a:t>Дуб сломал ураган.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endParaRPr lang="ru-RU" sz="4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400" dirty="0" smtClean="0">
                <a:solidFill>
                  <a:schemeClr val="tx2"/>
                </a:solidFill>
              </a:rPr>
              <a:t>2) Этот край очень скромен.</a:t>
            </a:r>
          </a:p>
          <a:p>
            <a:pPr>
              <a:lnSpc>
                <a:spcPct val="90000"/>
              </a:lnSpc>
            </a:pPr>
            <a:endParaRPr lang="ru-RU" sz="4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400" dirty="0" smtClean="0">
                <a:solidFill>
                  <a:schemeClr val="tx2"/>
                </a:solidFill>
              </a:rPr>
              <a:t>3) Первые листики зелёные.</a:t>
            </a:r>
          </a:p>
          <a:p>
            <a:pPr>
              <a:lnSpc>
                <a:spcPct val="90000"/>
              </a:lnSpc>
            </a:pPr>
            <a:endParaRPr lang="ru-RU" sz="4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400" dirty="0" smtClean="0">
                <a:solidFill>
                  <a:schemeClr val="tx2"/>
                </a:solidFill>
              </a:rPr>
              <a:t>4) Рысь – опасный хищник.</a:t>
            </a:r>
            <a:endParaRPr lang="ru-RU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0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u="sng" dirty="0">
                <a:solidFill>
                  <a:schemeClr val="tx1"/>
                </a:solidFill>
              </a:rPr>
              <a:t>Сущ</a:t>
            </a:r>
            <a:r>
              <a:rPr lang="ru-RU" sz="4400" b="1" u="sng" dirty="0" smtClean="0">
                <a:solidFill>
                  <a:schemeClr val="tx1"/>
                </a:solidFill>
              </a:rPr>
              <a:t>., </a:t>
            </a:r>
            <a:r>
              <a:rPr lang="ru-RU" sz="4400" b="1" u="sng" dirty="0" err="1" smtClean="0">
                <a:solidFill>
                  <a:schemeClr val="tx1"/>
                </a:solidFill>
              </a:rPr>
              <a:t>им.п</a:t>
            </a:r>
            <a:r>
              <a:rPr lang="ru-RU" sz="4400" b="1" u="sng" dirty="0">
                <a:solidFill>
                  <a:schemeClr val="tx1"/>
                </a:solidFill>
              </a:rPr>
              <a:t>.</a:t>
            </a:r>
            <a:r>
              <a:rPr lang="ru-RU" sz="4400" dirty="0">
                <a:solidFill>
                  <a:schemeClr val="tx1"/>
                </a:solidFill>
              </a:rPr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- </a:t>
            </a:r>
            <a:r>
              <a:rPr lang="ru-RU" sz="4400" b="1" u="dbl" dirty="0" smtClean="0">
                <a:solidFill>
                  <a:schemeClr val="tx1"/>
                </a:solidFill>
              </a:rPr>
              <a:t>сущ., </a:t>
            </a:r>
            <a:r>
              <a:rPr lang="ru-RU" sz="4400" b="1" u="dbl" dirty="0" err="1" smtClean="0">
                <a:solidFill>
                  <a:schemeClr val="tx1"/>
                </a:solidFill>
              </a:rPr>
              <a:t>им.п</a:t>
            </a:r>
            <a:r>
              <a:rPr lang="ru-RU" sz="4400" b="1" u="dbl" dirty="0">
                <a:solidFill>
                  <a:schemeClr val="tx1"/>
                </a:solidFill>
              </a:rPr>
              <a:t>.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Правило на стр. 144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4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136904" cy="6407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Прочитайте предложения, </a:t>
            </a:r>
            <a:r>
              <a:rPr lang="ru-RU" sz="2400" b="1" dirty="0"/>
              <a:t>д</a:t>
            </a:r>
            <a:r>
              <a:rPr lang="ru-RU" sz="2400" b="1" dirty="0" smtClean="0"/>
              <a:t>елая паузу между подлежащим и сказуемым. Как на письме обозначается эта пауза? Найдите подлежащие и от них поставьте вопрос к выделенным сказуемым</a:t>
            </a:r>
            <a:r>
              <a:rPr lang="ru-RU" sz="2400" dirty="0" smtClean="0"/>
              <a:t>. </a:t>
            </a:r>
          </a:p>
          <a:p>
            <a:pPr>
              <a:lnSpc>
                <a:spcPct val="90000"/>
              </a:lnSpc>
            </a:pPr>
            <a:r>
              <a:rPr lang="ru-RU" sz="3600" dirty="0" smtClean="0">
                <a:solidFill>
                  <a:schemeClr val="tx2"/>
                </a:solidFill>
              </a:rPr>
              <a:t>1.Земля – </a:t>
            </a:r>
            <a:r>
              <a:rPr lang="ru-RU" sz="3600" b="1" dirty="0" smtClean="0">
                <a:solidFill>
                  <a:schemeClr val="tx2"/>
                </a:solidFill>
              </a:rPr>
              <a:t>кормилица</a:t>
            </a:r>
            <a:r>
              <a:rPr lang="ru-RU" sz="3600" dirty="0" smtClean="0">
                <a:solidFill>
                  <a:schemeClr val="tx2"/>
                </a:solidFill>
              </a:rPr>
              <a:t>. 2. Книга – лучший </a:t>
            </a:r>
            <a:r>
              <a:rPr lang="ru-RU" sz="3600" b="1" dirty="0" smtClean="0">
                <a:solidFill>
                  <a:schemeClr val="tx2"/>
                </a:solidFill>
              </a:rPr>
              <a:t>товарищ</a:t>
            </a:r>
            <a:r>
              <a:rPr lang="ru-RU" sz="3600" dirty="0" smtClean="0">
                <a:solidFill>
                  <a:schemeClr val="tx2"/>
                </a:solidFill>
              </a:rPr>
              <a:t>. 3. Ученье – </a:t>
            </a:r>
            <a:r>
              <a:rPr lang="ru-RU" sz="3600" b="1" dirty="0" smtClean="0">
                <a:solidFill>
                  <a:schemeClr val="tx2"/>
                </a:solidFill>
              </a:rPr>
              <a:t>свет,</a:t>
            </a:r>
            <a:r>
              <a:rPr lang="ru-RU" sz="3600" dirty="0" smtClean="0">
                <a:solidFill>
                  <a:schemeClr val="tx2"/>
                </a:solidFill>
              </a:rPr>
              <a:t> а </a:t>
            </a:r>
            <a:r>
              <a:rPr lang="ru-RU" sz="3600" dirty="0" err="1" smtClean="0">
                <a:solidFill>
                  <a:schemeClr val="tx2"/>
                </a:solidFill>
              </a:rPr>
              <a:t>неученье</a:t>
            </a:r>
            <a:r>
              <a:rPr lang="ru-RU" sz="3600" dirty="0" smtClean="0">
                <a:solidFill>
                  <a:schemeClr val="tx2"/>
                </a:solidFill>
              </a:rPr>
              <a:t> – </a:t>
            </a:r>
            <a:r>
              <a:rPr lang="ru-RU" sz="3600" b="1" dirty="0" smtClean="0">
                <a:solidFill>
                  <a:schemeClr val="tx2"/>
                </a:solidFill>
              </a:rPr>
              <a:t>тьма</a:t>
            </a:r>
            <a:r>
              <a:rPr lang="ru-RU" sz="3600" dirty="0" smtClean="0">
                <a:solidFill>
                  <a:schemeClr val="tx2"/>
                </a:solidFill>
              </a:rPr>
              <a:t>. 4. </a:t>
            </a:r>
            <a:r>
              <a:rPr lang="ru-RU" sz="3600" dirty="0">
                <a:solidFill>
                  <a:schemeClr val="tx2"/>
                </a:solidFill>
              </a:rPr>
              <a:t>Г</a:t>
            </a:r>
            <a:r>
              <a:rPr lang="ru-RU" sz="3600" dirty="0" smtClean="0">
                <a:solidFill>
                  <a:schemeClr val="tx2"/>
                </a:solidFill>
              </a:rPr>
              <a:t>лагол – </a:t>
            </a:r>
            <a:r>
              <a:rPr lang="ru-RU" sz="3600" b="1" dirty="0" smtClean="0">
                <a:solidFill>
                  <a:schemeClr val="tx2"/>
                </a:solidFill>
              </a:rPr>
              <a:t>часть речи</a:t>
            </a:r>
            <a:r>
              <a:rPr lang="ru-RU" sz="3600" dirty="0" smtClean="0">
                <a:solidFill>
                  <a:schemeClr val="tx2"/>
                </a:solidFill>
              </a:rPr>
              <a:t>. 5. Лингвистика – </a:t>
            </a:r>
            <a:r>
              <a:rPr lang="ru-RU" sz="3600" b="1" dirty="0" smtClean="0">
                <a:solidFill>
                  <a:schemeClr val="tx2"/>
                </a:solidFill>
              </a:rPr>
              <a:t>наука о языке</a:t>
            </a:r>
            <a:r>
              <a:rPr lang="ru-RU" sz="3600" dirty="0" smtClean="0">
                <a:solidFill>
                  <a:schemeClr val="tx2"/>
                </a:solidFill>
              </a:rPr>
              <a:t>. 6. Синтаксис – </a:t>
            </a:r>
            <a:r>
              <a:rPr lang="ru-RU" sz="3600" b="1" dirty="0" smtClean="0">
                <a:solidFill>
                  <a:schemeClr val="tx2"/>
                </a:solidFill>
              </a:rPr>
              <a:t>раздел языкознания.</a:t>
            </a:r>
          </a:p>
          <a:p>
            <a:pPr>
              <a:lnSpc>
                <a:spcPct val="90000"/>
              </a:lnSpc>
            </a:pPr>
            <a:endParaRPr lang="ru-RU" sz="3600" b="1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 err="1">
                <a:solidFill>
                  <a:srgbClr val="C00000"/>
                </a:solidFill>
              </a:rPr>
              <a:t>Сущ</a:t>
            </a:r>
            <a:r>
              <a:rPr lang="ru-RU" sz="2400" dirty="0">
                <a:solidFill>
                  <a:srgbClr val="C00000"/>
                </a:solidFill>
              </a:rPr>
              <a:t>.,</a:t>
            </a:r>
            <a:r>
              <a:rPr lang="ru-RU" sz="2400" dirty="0" err="1">
                <a:solidFill>
                  <a:srgbClr val="C00000"/>
                </a:solidFill>
              </a:rPr>
              <a:t>им.п</a:t>
            </a:r>
            <a:r>
              <a:rPr lang="ru-RU" sz="2400" dirty="0">
                <a:solidFill>
                  <a:srgbClr val="C00000"/>
                </a:solidFill>
              </a:rPr>
              <a:t>.                                                            </a:t>
            </a:r>
            <a:r>
              <a:rPr lang="ru-RU" sz="2400" dirty="0" err="1">
                <a:solidFill>
                  <a:srgbClr val="C00000"/>
                </a:solidFill>
              </a:rPr>
              <a:t>Сущ</a:t>
            </a:r>
            <a:r>
              <a:rPr lang="ru-RU" sz="2400" dirty="0">
                <a:solidFill>
                  <a:srgbClr val="C00000"/>
                </a:solidFill>
              </a:rPr>
              <a:t>.,</a:t>
            </a:r>
            <a:r>
              <a:rPr lang="ru-RU" sz="2400" dirty="0" err="1">
                <a:solidFill>
                  <a:srgbClr val="C00000"/>
                </a:solidFill>
              </a:rPr>
              <a:t>им.п</a:t>
            </a:r>
            <a:endParaRPr lang="ru-RU" sz="3600" b="1" dirty="0" smtClean="0">
              <a:solidFill>
                <a:schemeClr val="tx2"/>
              </a:solidFill>
            </a:endParaRPr>
          </a:p>
          <a:p>
            <a:pPr lvl="0">
              <a:lnSpc>
                <a:spcPct val="90000"/>
              </a:lnSpc>
            </a:pPr>
            <a:r>
              <a:rPr lang="ru-RU" sz="3600" u="sng" dirty="0">
                <a:solidFill>
                  <a:srgbClr val="6A3A20"/>
                </a:solidFill>
              </a:rPr>
              <a:t>Земля</a:t>
            </a:r>
            <a:r>
              <a:rPr lang="ru-RU" sz="3600" dirty="0">
                <a:solidFill>
                  <a:srgbClr val="6A3A20"/>
                </a:solidFill>
              </a:rPr>
              <a:t> (что это такое?) – наш </a:t>
            </a:r>
            <a:r>
              <a:rPr lang="ru-RU" sz="3600" u="dbl" dirty="0">
                <a:solidFill>
                  <a:srgbClr val="6A3A20"/>
                </a:solidFill>
              </a:rPr>
              <a:t>дом .</a:t>
            </a:r>
            <a:endParaRPr lang="ru-RU" sz="3600" dirty="0">
              <a:solidFill>
                <a:srgbClr val="6A3A20"/>
              </a:solidFill>
            </a:endParaRPr>
          </a:p>
          <a:p>
            <a:pPr marL="742950" indent="-742950">
              <a:lnSpc>
                <a:spcPct val="90000"/>
              </a:lnSpc>
              <a:buAutoNum type="arabicPeriod"/>
            </a:pPr>
            <a:endParaRPr lang="ru-RU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3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3734" y="764704"/>
            <a:ext cx="7704856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</a:rPr>
              <a:t>Спишите, ставя, где нужно, тире. Подчеркните грамматическую основу в каждом предложении.</a:t>
            </a:r>
          </a:p>
          <a:p>
            <a:pPr>
              <a:lnSpc>
                <a:spcPct val="90000"/>
              </a:lnSpc>
            </a:pP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tx2"/>
                </a:solidFill>
              </a:rPr>
              <a:t>1.Твой брат шахматист? 2. Моя сестра тренер по плаванию. Она настойчива и трудолюбива. 3. Наша мама домохозяйка. Папа шофёр такси. 4. Бабушка пенсионерка. Она очень добрая и ласковая.</a:t>
            </a:r>
          </a:p>
          <a:p>
            <a:pPr lvl="0">
              <a:lnSpc>
                <a:spcPct val="90000"/>
              </a:lnSpc>
            </a:pP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  <a:p>
            <a:pPr marL="742950" indent="-742950">
              <a:lnSpc>
                <a:spcPct val="90000"/>
              </a:lnSpc>
              <a:buAutoNum type="arabicPeriod"/>
            </a:pPr>
            <a:endParaRPr lang="ru-RU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63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80847"/>
            <a:ext cx="4603399" cy="563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92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980728"/>
            <a:ext cx="518457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39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1_Green Swirls Segoe Template_TP10286739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BooksClassic_16x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BooksClassic_16x9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TS010286739</Template>
  <TotalTime>214</TotalTime>
  <Words>400</Words>
  <Application>Microsoft Office PowerPoint</Application>
  <PresentationFormat>Экран (4:3)</PresentationFormat>
  <Paragraphs>59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1_Green Swirls Segoe Template_TP10286739</vt:lpstr>
      <vt:lpstr>Белый текст и шрифт Courier для слайдов с кодом</vt:lpstr>
      <vt:lpstr>BooksClassic_16x9</vt:lpstr>
      <vt:lpstr>Урок русского языка  по теме: «Тире между подлежащим и сказуемым» 5 класс</vt:lpstr>
      <vt:lpstr>Цели урока:</vt:lpstr>
      <vt:lpstr>Разминка.</vt:lpstr>
      <vt:lpstr>Презентация PowerPoint</vt:lpstr>
      <vt:lpstr>Сущ., им.п. - сущ., им.п.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Новое о сказуемом… 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 по теме: «Тире между подлежащим и сказуемым» 5 класс</dc:title>
  <dc:creator>Пользователь</dc:creator>
  <cp:lastModifiedBy>Anastasia Romanova</cp:lastModifiedBy>
  <cp:revision>22</cp:revision>
  <dcterms:created xsi:type="dcterms:W3CDTF">2013-10-13T17:06:43Z</dcterms:created>
  <dcterms:modified xsi:type="dcterms:W3CDTF">2016-11-27T17:05:16Z</dcterms:modified>
</cp:coreProperties>
</file>