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77" r:id="rId6"/>
    <p:sldId id="264" r:id="rId7"/>
    <p:sldId id="265" r:id="rId8"/>
    <p:sldId id="266" r:id="rId9"/>
    <p:sldId id="267" r:id="rId10"/>
    <p:sldId id="268" r:id="rId11"/>
    <p:sldId id="269" r:id="rId12"/>
    <p:sldId id="271" r:id="rId13"/>
    <p:sldId id="276" r:id="rId14"/>
    <p:sldId id="272" r:id="rId15"/>
    <p:sldId id="278" r:id="rId16"/>
    <p:sldId id="279" r:id="rId17"/>
    <p:sldId id="280" r:id="rId18"/>
    <p:sldId id="273" r:id="rId19"/>
    <p:sldId id="274" r:id="rId20"/>
    <p:sldId id="284" r:id="rId21"/>
    <p:sldId id="288" r:id="rId22"/>
    <p:sldId id="283" r:id="rId23"/>
    <p:sldId id="285" r:id="rId24"/>
    <p:sldId id="281" r:id="rId25"/>
    <p:sldId id="282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94755" autoAdjust="0"/>
  </p:normalViewPr>
  <p:slideViewPr>
    <p:cSldViewPr>
      <p:cViewPr>
        <p:scale>
          <a:sx n="77" d="100"/>
          <a:sy n="77" d="100"/>
        </p:scale>
        <p:origin x="-1200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56b0a10c63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71625"/>
            <a:ext cx="9144000" cy="5286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noFill/>
          <a:ln>
            <a:noFill/>
          </a:ln>
        </p:spPr>
        <p:txBody>
          <a:bodyPr/>
          <a:lstStyle>
            <a:lvl1pPr>
              <a:defRPr sz="5400" b="1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noFill/>
          <a:ln>
            <a:noFill/>
          </a:ln>
        </p:spPr>
        <p:txBody>
          <a:bodyPr/>
          <a:lstStyle>
            <a:lvl1pPr marL="0" indent="0" algn="ctr">
              <a:buNone/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410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49DB5-3F9B-410C-851A-3B0C06942E84}" type="datetimeFigureOut">
              <a:rPr lang="ru-RU"/>
              <a:pPr>
                <a:defRPr/>
              </a:pPr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84916F-EA1A-419A-AFD8-F5CBD9AF1CF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821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F12D9-9415-4AB5-A596-2218C5921973}" type="datetimeFigureOut">
              <a:rPr lang="ru-RU"/>
              <a:pPr>
                <a:defRPr/>
              </a:pPr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91FE37-35D3-49B2-8BD6-F14F1C973EE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954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9CED1-E039-459A-A041-1FDD47C1C737}" type="datetimeFigureOut">
              <a:rPr lang="ru-RU"/>
              <a:pPr>
                <a:defRPr/>
              </a:pPr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57B479-206E-4F8E-A1E2-B6FBC38A84B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20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56b0a10c63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71625"/>
            <a:ext cx="9144000" cy="5286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noFill/>
          <a:ln>
            <a:noFill/>
          </a:ln>
        </p:spPr>
        <p:txBody>
          <a:bodyPr anchor="t"/>
          <a:lstStyle>
            <a:lvl1pPr algn="l">
              <a:defRPr sz="5400" b="1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0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70815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82AEC-C694-4DE6-B254-C2FD096B7E0B}" type="datetimeFigureOut">
              <a:rPr lang="ru-RU"/>
              <a:pPr>
                <a:defRPr/>
              </a:pPr>
              <a:t>27.11.2016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9A3385-1D2A-441E-868A-DA11FA88BEA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464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00D73-2EEA-4E14-8BA8-D16B35C607C4}" type="datetimeFigureOut">
              <a:rPr lang="ru-RU"/>
              <a:pPr>
                <a:defRPr/>
              </a:pPr>
              <a:t>27.11.2016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CC3DA9-2190-4278-AAAB-1D41B4BD620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422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77046-2ACA-41A4-9159-67DAA8F717A9}" type="datetimeFigureOut">
              <a:rPr lang="ru-RU"/>
              <a:pPr>
                <a:defRPr/>
              </a:pPr>
              <a:t>27.11.2016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3A2871-2AE9-4745-9B6E-C44CC8D1AAE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621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1D329-DC4F-437E-9555-8A7DB2154F48}" type="datetimeFigureOut">
              <a:rPr lang="ru-RU"/>
              <a:pPr>
                <a:defRPr/>
              </a:pPr>
              <a:t>27.11.2016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5FA636-E5D5-4808-A047-FBE4D61C6A4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7118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AF800-C39F-46B0-A622-1724F90CDB9C}" type="datetimeFigureOut">
              <a:rPr lang="ru-RU"/>
              <a:pPr>
                <a:defRPr/>
              </a:pPr>
              <a:t>27.11.2016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92BD7C-1405-490B-AD89-90A1C5B38A7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157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5F8E5-BE83-4474-A021-049232D34593}" type="datetimeFigureOut">
              <a:rPr lang="ru-RU"/>
              <a:pPr>
                <a:defRPr/>
              </a:pPr>
              <a:t>27.11.2016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AD676B-47FA-45B5-9BD0-8C05E93A6D9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6204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/>
            </a:gs>
            <a:gs pos="50000">
              <a:srgbClr val="9CB86E"/>
            </a:gs>
            <a:gs pos="100000">
              <a:srgbClr val="156B13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142875" y="142875"/>
            <a:ext cx="1428750" cy="121443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38" y="214313"/>
            <a:ext cx="6858000" cy="1143000"/>
          </a:xfrm>
          <a:prstGeom prst="rect">
            <a:avLst/>
          </a:prstGeom>
          <a:solidFill>
            <a:schemeClr val="lt1">
              <a:alpha val="46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 lIns="91440" tIns="45720" rIns="91440" bIns="45720" rtlCol="0" anchor="ctr"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chemeClr val="lt1">
              <a:alpha val="68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C5F7F28-521E-4129-A931-DAE5D7C6C27E}" type="datetimeFigureOut">
              <a:rPr lang="ru-RU"/>
              <a:pPr>
                <a:defRPr/>
              </a:pPr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9C7DF5E0-35E3-4335-8CCD-B5B5189273CD}" type="slidenum">
              <a:rPr lang="ru-RU"/>
              <a:pPr/>
              <a:t>‹#›</a:t>
            </a:fld>
            <a:endParaRPr lang="ru-RU"/>
          </a:p>
        </p:txBody>
      </p:sp>
      <p:pic>
        <p:nvPicPr>
          <p:cNvPr id="7" name="Рисунок 6" descr="bf55d717cbe0.png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14313"/>
            <a:ext cx="1093788" cy="10715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2" r:id="rId2"/>
    <p:sldLayoutId id="214748367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5400" b="1" kern="1200">
          <a:ln/>
          <a:solidFill>
            <a:srgbClr val="00602B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00602B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00602B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00602B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00602B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00602B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00602B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00602B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00602B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b="1" kern="1200">
          <a:solidFill>
            <a:srgbClr val="4F6228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b="1" kern="1200">
          <a:solidFill>
            <a:srgbClr val="4F6228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b="1" kern="1200">
          <a:solidFill>
            <a:srgbClr val="4F6228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b="1" kern="1200">
          <a:solidFill>
            <a:srgbClr val="4F6228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1" kern="1200">
          <a:solidFill>
            <a:srgbClr val="4F6228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124744"/>
            <a:ext cx="7595728" cy="4246919"/>
          </a:xfrm>
        </p:spPr>
        <p:txBody>
          <a:bodyPr>
            <a:normAutofit/>
          </a:bodyPr>
          <a:lstStyle/>
          <a:p>
            <a:r>
              <a:rPr lang="ru-RU" dirty="0" smtClean="0">
                <a:ln/>
                <a:solidFill>
                  <a:srgbClr val="00602B"/>
                </a:solidFill>
                <a:effectLst/>
              </a:rPr>
              <a:t> </a:t>
            </a:r>
            <a:r>
              <a:rPr lang="ru-RU" dirty="0" smtClean="0">
                <a:ln/>
                <a:solidFill>
                  <a:schemeClr val="tx1"/>
                </a:solidFill>
                <a:effectLst/>
              </a:rPr>
              <a:t>«Труд дошкольников»</a:t>
            </a:r>
            <a:br>
              <a:rPr lang="ru-RU" dirty="0" smtClean="0">
                <a:ln/>
                <a:solidFill>
                  <a:schemeClr val="tx1"/>
                </a:solidFill>
                <a:effectLst/>
              </a:rPr>
            </a:br>
            <a:r>
              <a:rPr lang="ru-RU" dirty="0" smtClean="0">
                <a:ln/>
                <a:solidFill>
                  <a:schemeClr val="tx1"/>
                </a:solidFill>
                <a:effectLst/>
              </a:rPr>
              <a:t/>
            </a:r>
            <a:br>
              <a:rPr lang="ru-RU" dirty="0" smtClean="0">
                <a:ln/>
                <a:solidFill>
                  <a:schemeClr val="tx1"/>
                </a:solidFill>
                <a:effectLst/>
              </a:rPr>
            </a:br>
            <a:r>
              <a:rPr lang="ru-RU" sz="3200" dirty="0" smtClean="0">
                <a:ln/>
                <a:solidFill>
                  <a:schemeClr val="tx1"/>
                </a:solidFill>
                <a:effectLst/>
              </a:rPr>
              <a:t>Подготовила: </a:t>
            </a:r>
            <a:r>
              <a:rPr lang="ru-RU" sz="3200" dirty="0" err="1" smtClean="0">
                <a:ln/>
                <a:solidFill>
                  <a:schemeClr val="tx1"/>
                </a:solidFill>
                <a:effectLst/>
              </a:rPr>
              <a:t>Зименко</a:t>
            </a:r>
            <a:r>
              <a:rPr lang="ru-RU" sz="3200" dirty="0" smtClean="0">
                <a:ln/>
                <a:solidFill>
                  <a:schemeClr val="tx1"/>
                </a:solidFill>
                <a:effectLst/>
              </a:rPr>
              <a:t> Тамара Александровна, воспитатель высшей квалификационной категории</a:t>
            </a:r>
            <a:r>
              <a:rPr lang="ru-RU" sz="5100" i="1" dirty="0" smtClean="0"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       </a:t>
            </a:r>
            <a:r>
              <a:rPr lang="ru-RU" i="1" dirty="0" smtClean="0">
                <a:solidFill>
                  <a:schemeClr val="tx1"/>
                </a:solidFill>
                <a:effectLst/>
              </a:rPr>
              <a:t>                                                     </a:t>
            </a:r>
            <a:r>
              <a:rPr lang="ru-RU" dirty="0" smtClean="0">
                <a:solidFill>
                  <a:schemeClr val="tx1"/>
                </a:solidFill>
                <a:effectLst/>
              </a:rPr>
              <a:t>     </a:t>
            </a:r>
            <a:r>
              <a:rPr lang="ru-RU" dirty="0" smtClean="0">
                <a:effectLst/>
              </a:rPr>
              <a:t>                          </a:t>
            </a:r>
            <a:endParaRPr lang="ru-RU" sz="2200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3" y="5877272"/>
            <a:ext cx="3739733" cy="3277716"/>
          </a:xfrm>
        </p:spPr>
        <p:txBody>
          <a:bodyPr/>
          <a:lstStyle/>
          <a:p>
            <a:pPr algn="r" fontAlgn="auto">
              <a:spcAft>
                <a:spcPts val="0"/>
              </a:spcAft>
              <a:defRPr/>
            </a:pPr>
            <a:r>
              <a:rPr lang="ru-RU" sz="2400" dirty="0" smtClean="0"/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370012"/>
            <a:ext cx="86362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«Черлакский детский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2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38" y="214313"/>
            <a:ext cx="6858000" cy="910431"/>
          </a:xfrm>
        </p:spPr>
        <p:txBody>
          <a:bodyPr>
            <a:noAutofit/>
          </a:bodyPr>
          <a:lstStyle/>
          <a:p>
            <a:r>
              <a:rPr lang="ru-RU" sz="2400" i="1" dirty="0" smtClean="0">
                <a:solidFill>
                  <a:schemeClr val="tx1"/>
                </a:solidFill>
              </a:rPr>
              <a:t/>
            </a:r>
            <a:br>
              <a:rPr lang="ru-RU" sz="2400" i="1" dirty="0" smtClean="0">
                <a:solidFill>
                  <a:schemeClr val="tx1"/>
                </a:solidFill>
              </a:rPr>
            </a:br>
            <a:r>
              <a:rPr lang="ru-RU" sz="2400" i="1" dirty="0" smtClean="0">
                <a:solidFill>
                  <a:srgbClr val="C00000"/>
                </a:solidFill>
              </a:rPr>
              <a:t>Труд </a:t>
            </a:r>
            <a:r>
              <a:rPr lang="ru-RU" sz="2400" i="1" dirty="0">
                <a:solidFill>
                  <a:srgbClr val="C00000"/>
                </a:solidFill>
              </a:rPr>
              <a:t>в природе </a:t>
            </a:r>
            <a:r>
              <a:rPr lang="ru-RU" sz="2400" i="1" dirty="0" smtClean="0">
                <a:solidFill>
                  <a:srgbClr val="C00000"/>
                </a:solidFill>
              </a:rPr>
              <a:t> </a:t>
            </a:r>
            <a:r>
              <a:rPr lang="ru-RU" sz="2400" i="1" dirty="0" smtClean="0">
                <a:solidFill>
                  <a:schemeClr val="tx1"/>
                </a:solidFill>
              </a:rPr>
              <a:t>-</a:t>
            </a:r>
            <a:r>
              <a:rPr lang="ru-RU" sz="2400" i="1" dirty="0" smtClean="0">
                <a:solidFill>
                  <a:srgbClr val="C00000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в </a:t>
            </a:r>
            <a:r>
              <a:rPr lang="ru-RU" sz="2400" dirty="0">
                <a:solidFill>
                  <a:schemeClr val="tx1"/>
                </a:solidFill>
              </a:rPr>
              <a:t>уголке природы, в цветнике, на </a:t>
            </a:r>
            <a:r>
              <a:rPr lang="ru-RU" sz="2400" dirty="0" smtClean="0">
                <a:solidFill>
                  <a:schemeClr val="tx1"/>
                </a:solidFill>
              </a:rPr>
              <a:t>огороде</a:t>
            </a: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Users\User7\Desktop\DSCN14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214690"/>
            <a:ext cx="3672408" cy="2754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7\Desktop\DSCN203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4050072"/>
            <a:ext cx="3672408" cy="2754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ser7\Desktop\DSCN065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920" y="1182036"/>
            <a:ext cx="3744673" cy="2808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User7\Desktop\DSCN079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491" y="4050072"/>
            <a:ext cx="3743481" cy="2807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012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38" y="116632"/>
            <a:ext cx="7106542" cy="1296143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Овладение </a:t>
            </a:r>
            <a:r>
              <a:rPr lang="ru-RU" sz="2400" dirty="0">
                <a:solidFill>
                  <a:schemeClr val="tx1"/>
                </a:solidFill>
              </a:rPr>
              <a:t>компонентами трудовой деятельности в процессе </a:t>
            </a:r>
            <a:r>
              <a:rPr lang="ru-RU" sz="2400" dirty="0" smtClean="0">
                <a:solidFill>
                  <a:schemeClr val="tx1"/>
                </a:solidFill>
              </a:rPr>
              <a:t>труда в </a:t>
            </a:r>
            <a:r>
              <a:rPr lang="ru-RU" sz="2400" dirty="0">
                <a:solidFill>
                  <a:schemeClr val="tx1"/>
                </a:solidFill>
              </a:rPr>
              <a:t>природе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i="1" dirty="0" smtClean="0">
                <a:solidFill>
                  <a:srgbClr val="C00000"/>
                </a:solidFill>
              </a:rPr>
              <a:t/>
            </a:r>
            <a:br>
              <a:rPr lang="ru-RU" sz="2400" i="1" dirty="0" smtClean="0">
                <a:solidFill>
                  <a:srgbClr val="C00000"/>
                </a:solidFill>
              </a:rPr>
            </a:br>
            <a:endParaRPr lang="ru-RU" sz="2400" dirty="0">
              <a:solidFill>
                <a:srgbClr val="C00000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5586686"/>
              </p:ext>
            </p:extLst>
          </p:nvPr>
        </p:nvGraphicFramePr>
        <p:xfrm>
          <a:off x="1475656" y="1916832"/>
          <a:ext cx="6998578" cy="4464496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62560"/>
                <a:gridCol w="6836018"/>
              </a:tblGrid>
              <a:tr h="52523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Старший дошкольный возраст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939261">
                <a:tc>
                  <a:txBody>
                    <a:bodyPr/>
                    <a:lstStyle/>
                    <a:p>
                      <a:pPr marR="6350" algn="just">
                        <a:spcAft>
                          <a:spcPts val="0"/>
                        </a:spcAft>
                        <a:tabLst>
                          <a:tab pos="356870" algn="l"/>
                        </a:tabLst>
                      </a:pP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2000" b="1" dirty="0" smtClean="0">
                          <a:effectLst/>
                        </a:rPr>
                        <a:t>Дети поливают комнатные</a:t>
                      </a:r>
                      <a:r>
                        <a:rPr lang="ru-RU" sz="2000" b="1" baseline="0" dirty="0" smtClean="0">
                          <a:effectLst/>
                        </a:rPr>
                        <a:t> </a:t>
                      </a:r>
                      <a:r>
                        <a:rPr lang="ru-RU" sz="2000" b="1" dirty="0" smtClean="0">
                          <a:effectLst/>
                        </a:rPr>
                        <a:t>растения, определяют потребность во влаге, опрыскивают, рыхлят</a:t>
                      </a:r>
                      <a:r>
                        <a:rPr lang="ru-RU" sz="2000" b="1" baseline="0" dirty="0" smtClean="0">
                          <a:effectLst/>
                        </a:rPr>
                        <a:t> почву,</a:t>
                      </a:r>
                    </a:p>
                    <a:p>
                      <a:pPr marL="342900" indent="-342900"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2000" b="1" baseline="0" dirty="0" smtClean="0">
                          <a:effectLst/>
                        </a:rPr>
                        <a:t>Принимают участие в сборе урожая,</a:t>
                      </a:r>
                    </a:p>
                    <a:p>
                      <a:pPr marL="342900" indent="-342900"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2000" b="1" dirty="0" smtClean="0">
                          <a:effectLst/>
                        </a:rPr>
                        <a:t>Труд становится систематичным, объем его увеличивается.</a:t>
                      </a:r>
                    </a:p>
                    <a:p>
                      <a:pPr marL="342900" indent="-342900"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2000" b="1" dirty="0" smtClean="0">
                          <a:effectLst/>
                        </a:rPr>
                        <a:t>Дети </a:t>
                      </a:r>
                      <a:r>
                        <a:rPr lang="ru-RU" sz="2000" b="1" baseline="0" dirty="0" smtClean="0">
                          <a:effectLst/>
                        </a:rPr>
                        <a:t> </a:t>
                      </a:r>
                      <a:r>
                        <a:rPr lang="ru-RU" sz="2000" b="1" dirty="0" smtClean="0">
                          <a:effectLst/>
                        </a:rPr>
                        <a:t>сметают листья и снег. </a:t>
                      </a:r>
                    </a:p>
                    <a:p>
                      <a:pPr marL="342900" indent="-342900"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2000" b="1" dirty="0" smtClean="0">
                          <a:effectLst/>
                        </a:rPr>
                        <a:t>Собирают семена. </a:t>
                      </a:r>
                      <a:r>
                        <a:rPr lang="ru-RU" sz="2000" b="1" spc="-15" dirty="0" smtClean="0">
                          <a:effectLst/>
                        </a:rPr>
                        <a:t>Трудятся вместе со взрослыми в цветнике и на огороде </a:t>
                      </a:r>
                      <a:r>
                        <a:rPr lang="ru-RU" sz="2000" b="1" dirty="0" smtClean="0">
                          <a:effectLst/>
                        </a:rPr>
                        <a:t>(сеют семена, поливают растения, соби­рают урожай).</a:t>
                      </a:r>
                    </a:p>
                    <a:p>
                      <a:pPr marR="6350" algn="just">
                        <a:spcAft>
                          <a:spcPts val="0"/>
                        </a:spcAft>
                        <a:tabLst>
                          <a:tab pos="353695" algn="l"/>
                        </a:tabLst>
                      </a:pPr>
                      <a:r>
                        <a:rPr lang="ru-RU" sz="2000" b="1" dirty="0" smtClean="0">
                          <a:effectLst/>
                        </a:rPr>
                        <a:t>С интересом наблюдают за жизнью растений </a:t>
                      </a:r>
                      <a:r>
                        <a:rPr lang="ru-RU" sz="2000" b="1" spc="-15" dirty="0" smtClean="0">
                          <a:effectLst/>
                        </a:rPr>
                        <a:t>и животных.</a:t>
                      </a:r>
                      <a:endParaRPr lang="ru-RU" sz="2000" b="1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 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157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88640"/>
            <a:ext cx="7524328" cy="1143000"/>
          </a:xfrm>
        </p:spPr>
        <p:txBody>
          <a:bodyPr>
            <a:normAutofit fontScale="90000"/>
          </a:bodyPr>
          <a:lstStyle/>
          <a:p>
            <a:r>
              <a:rPr lang="ru-RU" sz="2400" i="1" dirty="0">
                <a:solidFill>
                  <a:srgbClr val="C00000"/>
                </a:solidFill>
              </a:rPr>
              <a:t>Ручной труд</a:t>
            </a:r>
            <a:r>
              <a:rPr lang="ru-RU" sz="2400" dirty="0">
                <a:solidFill>
                  <a:srgbClr val="C00000"/>
                </a:solidFill>
              </a:rPr>
              <a:t> </a:t>
            </a:r>
            <a:r>
              <a:rPr lang="ru-RU" sz="2400" dirty="0"/>
              <a:t>- развивает конструктивные способности детей, полезные практические навыки и ориентировки, формирует интерес к работе, </a:t>
            </a:r>
            <a:r>
              <a:rPr lang="ru-RU" sz="2400" dirty="0" smtClean="0"/>
              <a:t>готовность справиться </a:t>
            </a:r>
            <a:r>
              <a:rPr lang="ru-RU" sz="2400" dirty="0"/>
              <a:t>с </a:t>
            </a:r>
            <a:r>
              <a:rPr lang="ru-RU" sz="2400" dirty="0" smtClean="0"/>
              <a:t>ней </a:t>
            </a:r>
            <a:endParaRPr lang="ru-RU" sz="2400" dirty="0"/>
          </a:p>
        </p:txBody>
      </p:sp>
      <p:pic>
        <p:nvPicPr>
          <p:cNvPr id="1026" name="Picture 2" descr="C:\Users\User7\Desktop\IMG_20161101_16253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3655967" cy="4874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7\Desktop\IMG_20161101_1629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628800"/>
            <a:ext cx="3672408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377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Василий Сухомлинский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«Мастерство рук — это материальное воплощение любопытного ума, сообразительности, творческого воображения. Очень важно, чтобы в детские годы каждый ребенок осуществлял руками свой замысел».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/>
              <a:t>«Источник способностей и дарований детей — на кончиках их пальчиков.» </a:t>
            </a:r>
            <a:endParaRPr lang="ru-RU" dirty="0" smtClean="0"/>
          </a:p>
          <a:p>
            <a:r>
              <a:rPr lang="ru-RU" dirty="0" smtClean="0"/>
              <a:t>« </a:t>
            </a:r>
            <a:r>
              <a:rPr lang="ru-RU" dirty="0"/>
              <a:t>Чем больше мастерства в детской руке, тем умнее ребенок</a:t>
            </a:r>
            <a:r>
              <a:rPr lang="ru-RU" dirty="0" smtClean="0"/>
              <a:t>.»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2168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38" y="116633"/>
            <a:ext cx="6858000" cy="792087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Овладение </a:t>
            </a:r>
            <a:r>
              <a:rPr lang="ru-RU" sz="2400" dirty="0">
                <a:solidFill>
                  <a:schemeClr val="tx1"/>
                </a:solidFill>
              </a:rPr>
              <a:t>компонентами трудовой деятельности в процессе ручного труда</a:t>
            </a:r>
            <a:br>
              <a:rPr lang="ru-RU" sz="2400" dirty="0">
                <a:solidFill>
                  <a:schemeClr val="tx1"/>
                </a:solidFill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7264159"/>
              </p:ext>
            </p:extLst>
          </p:nvPr>
        </p:nvGraphicFramePr>
        <p:xfrm>
          <a:off x="179512" y="1315045"/>
          <a:ext cx="8856984" cy="5282307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5061134"/>
                <a:gridCol w="3795850"/>
              </a:tblGrid>
              <a:tr h="4055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 Старшая группа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Подготовительная группа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85107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В процессе работы знакомятся с различными свойствами  материалов, способами их обработки, соединением в единое целое.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Детей привлекают к участию в заготовке природного и бросового материалов (шишек, желудей, каштанов, коры, листьев, соломы, скорлупы грецких орехов, катушек, спичечных коробков и др.), изготовлению игрушек-самоделок для игры, самостоятельной деятельности (игольницы, счетный материал, детали к костюмам для театральной деятельности и др.), подарков родителям, сотрудникам детского сада, малышам (закладки для книг, сувениры из природного материала и др.), украшений к праздникам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175" algn="l">
                        <a:spcBef>
                          <a:spcPts val="360"/>
                        </a:spcBef>
                        <a:spcAft>
                          <a:spcPts val="0"/>
                        </a:spcAft>
                        <a:tabLst>
                          <a:tab pos="353695" algn="l"/>
                        </a:tabLst>
                      </a:pPr>
                      <a:r>
                        <a:rPr lang="ru-RU" sz="2000" spc="-10" dirty="0">
                          <a:solidFill>
                            <a:schemeClr val="tx1"/>
                          </a:solidFill>
                          <a:effectLst/>
                        </a:rPr>
                        <a:t>Самостоятельно выполняют простой ремонт игрушек (книг, ко­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робок, атрибутов).</a:t>
                      </a: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35052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Пришивают пуговицы.</a:t>
                      </a: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350520" algn="l"/>
                        </a:tabLst>
                      </a:pPr>
                      <a:r>
                        <a:rPr lang="ru-RU" sz="2000" spc="-5" dirty="0" smtClean="0">
                          <a:solidFill>
                            <a:schemeClr val="tx1"/>
                          </a:solidFill>
                          <a:effectLst/>
                        </a:rPr>
                        <a:t>Сортируют </a:t>
                      </a:r>
                      <a:r>
                        <a:rPr lang="ru-RU" sz="2000" spc="-5" dirty="0">
                          <a:solidFill>
                            <a:schemeClr val="tx1"/>
                          </a:solidFill>
                          <a:effectLst/>
                        </a:rPr>
                        <a:t>природный материал, подготавливают его к работе.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350520" algn="l"/>
                        </a:tabLst>
                      </a:pPr>
                      <a:r>
                        <a:rPr lang="ru-RU" sz="2000" spc="-10" dirty="0">
                          <a:solidFill>
                            <a:schemeClr val="tx1"/>
                          </a:solidFill>
                          <a:effectLst/>
                        </a:rPr>
                        <a:t>Под руководством </a:t>
                      </a:r>
                      <a:r>
                        <a:rPr lang="ru-RU" sz="2000" spc="-10" dirty="0" smtClean="0">
                          <a:solidFill>
                            <a:schemeClr val="tx1"/>
                          </a:solidFill>
                          <a:effectLst/>
                        </a:rPr>
                        <a:t>взрослого </a:t>
                      </a:r>
                      <a:r>
                        <a:rPr lang="ru-RU" sz="2000" spc="-10" dirty="0">
                          <a:solidFill>
                            <a:schemeClr val="tx1"/>
                          </a:solidFill>
                          <a:effectLst/>
                        </a:rPr>
                        <a:t>изготавливают мелкий счетный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материал.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R="6350" algn="l">
                        <a:spcAft>
                          <a:spcPts val="0"/>
                        </a:spcAft>
                        <a:tabLst>
                          <a:tab pos="350520" algn="l"/>
                        </a:tabLst>
                      </a:pPr>
                      <a:r>
                        <a:rPr lang="ru-RU" sz="2000" spc="-10" dirty="0">
                          <a:solidFill>
                            <a:schemeClr val="tx1"/>
                          </a:solidFill>
                          <a:effectLst/>
                        </a:rPr>
                        <a:t>Делают заготовки для дальнейшей художественной деятельнос­ти (приготовление папье-маше, </a:t>
                      </a:r>
                      <a:r>
                        <a:rPr lang="ru-RU" sz="2000" spc="-10" dirty="0" smtClean="0">
                          <a:solidFill>
                            <a:schemeClr val="tx1"/>
                          </a:solidFill>
                          <a:effectLst/>
                        </a:rPr>
                        <a:t>оклеивание </a:t>
                      </a:r>
                      <a:r>
                        <a:rPr lang="ru-RU" sz="2000" spc="-10" dirty="0">
                          <a:solidFill>
                            <a:schemeClr val="tx1"/>
                          </a:solidFill>
                          <a:effectLst/>
                        </a:rPr>
                        <a:t>коробок, вырезание эле­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ментов из пластиковых бутылок и пр.).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520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38" y="214313"/>
            <a:ext cx="6858000" cy="766415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Самые </a:t>
            </a:r>
            <a:r>
              <a:rPr lang="ru-RU" sz="3600" dirty="0"/>
              <a:t>частые ошибки родителей: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832648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2000" b="0" dirty="0" smtClean="0">
                <a:solidFill>
                  <a:schemeClr val="tx1"/>
                </a:solidFill>
              </a:rPr>
              <a:t>Ироническое</a:t>
            </a:r>
            <a:r>
              <a:rPr lang="ru-RU" sz="2000" b="0" dirty="0">
                <a:solidFill>
                  <a:schemeClr val="tx1"/>
                </a:solidFill>
              </a:rPr>
              <a:t>, пренебрежительное отношение к труду ребенка. «Отойди, ты все испортишь», – постоянно слышит малыш. Ирония и пренебрежение отобьет охоту даже у взрослого, что же говорить о </a:t>
            </a:r>
            <a:r>
              <a:rPr lang="ru-RU" sz="2000" b="0" dirty="0" smtClean="0">
                <a:solidFill>
                  <a:schemeClr val="tx1"/>
                </a:solidFill>
              </a:rPr>
              <a:t>ребенке.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b="0" dirty="0" smtClean="0">
                <a:solidFill>
                  <a:schemeClr val="tx1"/>
                </a:solidFill>
              </a:rPr>
              <a:t>Стремление </a:t>
            </a:r>
            <a:r>
              <a:rPr lang="ru-RU" sz="2000" b="0" dirty="0">
                <a:solidFill>
                  <a:schemeClr val="tx1"/>
                </a:solidFill>
              </a:rPr>
              <a:t>родителей все сделать самим. Нехватка времени и нежелание переделывать работу за ребенком приводит к тому, что родители делают все сами – даже то, что </a:t>
            </a:r>
            <a:r>
              <a:rPr lang="ru-RU" sz="2000" b="0" dirty="0" smtClean="0">
                <a:solidFill>
                  <a:schemeClr val="tx1"/>
                </a:solidFill>
              </a:rPr>
              <a:t>ребенка в </a:t>
            </a:r>
            <a:r>
              <a:rPr lang="ru-RU" sz="2000" b="0" dirty="0">
                <a:solidFill>
                  <a:schemeClr val="tx1"/>
                </a:solidFill>
              </a:rPr>
              <a:t>состоянии сделать сам</a:t>
            </a:r>
            <a:r>
              <a:rPr lang="ru-RU" sz="2000" b="0" dirty="0" smtClean="0">
                <a:solidFill>
                  <a:schemeClr val="tx1"/>
                </a:solidFill>
              </a:rPr>
              <a:t>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b="0" dirty="0" smtClean="0">
                <a:solidFill>
                  <a:schemeClr val="tx1"/>
                </a:solidFill>
              </a:rPr>
              <a:t>Приучение </a:t>
            </a:r>
            <a:r>
              <a:rPr lang="ru-RU" sz="2000" b="0" dirty="0">
                <a:solidFill>
                  <a:schemeClr val="tx1"/>
                </a:solidFill>
              </a:rPr>
              <a:t>к труду силой. Не часто, но все же случается, что родители слишком требовательны к ребенку. Они не только дают ему слишком много работы, но и заставляют его делать все идеально. У многих детей в данной ситуации возникает вполне объяснимое отвращение к труду</a:t>
            </a:r>
            <a:r>
              <a:rPr lang="ru-RU" sz="2000" b="0" dirty="0" smtClean="0">
                <a:solidFill>
                  <a:schemeClr val="tx1"/>
                </a:solidFill>
              </a:rPr>
              <a:t>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b="0" dirty="0" smtClean="0">
                <a:solidFill>
                  <a:schemeClr val="tx1"/>
                </a:solidFill>
              </a:rPr>
              <a:t>Нежелание </a:t>
            </a:r>
            <a:r>
              <a:rPr lang="ru-RU" sz="2000" b="0" dirty="0">
                <a:solidFill>
                  <a:schemeClr val="tx1"/>
                </a:solidFill>
              </a:rPr>
              <a:t>родителей помогать. Некоторые родители считают, что </a:t>
            </a:r>
            <a:r>
              <a:rPr lang="ru-RU" sz="2000" b="0" dirty="0" smtClean="0">
                <a:solidFill>
                  <a:schemeClr val="tx1"/>
                </a:solidFill>
              </a:rPr>
              <a:t>ребенок  </a:t>
            </a:r>
            <a:r>
              <a:rPr lang="ru-RU" sz="2000" b="0" dirty="0">
                <a:solidFill>
                  <a:schemeClr val="tx1"/>
                </a:solidFill>
              </a:rPr>
              <a:t>должен до всего доходить «своим умом». Возможно, иногда это полезно, однако в большинстве случаев ребенок лишается поддержки в виде опыта и мудрости взрослых. Это ведет к отставанию от сверстников.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77012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Советы родителям: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Не запрещайте ребенку помогать вам</a:t>
            </a:r>
            <a:r>
              <a:rPr lang="ru-RU" dirty="0" smtClean="0"/>
              <a:t>.</a:t>
            </a:r>
          </a:p>
          <a:p>
            <a:r>
              <a:rPr lang="ru-RU" dirty="0"/>
              <a:t>Превратите домашнюю работу в игру</a:t>
            </a:r>
            <a:r>
              <a:rPr lang="ru-RU" dirty="0" smtClean="0"/>
              <a:t>.</a:t>
            </a:r>
          </a:p>
          <a:p>
            <a:r>
              <a:rPr lang="ru-RU" dirty="0"/>
              <a:t>О</a:t>
            </a:r>
            <a:r>
              <a:rPr lang="ru-RU" dirty="0" smtClean="0"/>
              <a:t>дно </a:t>
            </a:r>
            <a:r>
              <a:rPr lang="ru-RU" dirty="0"/>
              <a:t>очень важное правило – доверьте ребенку выполнять определенные вещи</a:t>
            </a:r>
            <a:r>
              <a:rPr lang="ru-RU" dirty="0" smtClean="0"/>
              <a:t>.</a:t>
            </a:r>
          </a:p>
          <a:p>
            <a:r>
              <a:rPr lang="ru-RU" dirty="0"/>
              <a:t>Объясняйте ребенку, что вы от него хотите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Самое </a:t>
            </a:r>
            <a:r>
              <a:rPr lang="ru-RU" dirty="0"/>
              <a:t>главное – не забываем хвалить ребенка</a:t>
            </a:r>
            <a:r>
              <a:rPr lang="ru-RU" dirty="0" smtClean="0"/>
              <a:t>!</a:t>
            </a:r>
          </a:p>
          <a:p>
            <a:r>
              <a:rPr lang="ru-RU" dirty="0" smtClean="0"/>
              <a:t>Помните, что </a:t>
            </a:r>
            <a:r>
              <a:rPr lang="ru-RU" dirty="0"/>
              <a:t>родители всегда являются примером для </a:t>
            </a:r>
            <a:r>
              <a:rPr lang="ru-RU" dirty="0" smtClean="0"/>
              <a:t>детей!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001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908721"/>
            <a:ext cx="7772400" cy="1440159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70C0"/>
                </a:solidFill>
              </a:rPr>
              <a:t>«ЛУЧИКИ»  ТРУДЯТСЯ!</a:t>
            </a:r>
            <a:endParaRPr lang="ru-RU" sz="6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83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Опрыскивание комнатных растений</a:t>
            </a:r>
            <a:endParaRPr lang="ru-RU" sz="4000" dirty="0"/>
          </a:p>
        </p:txBody>
      </p:sp>
      <p:pic>
        <p:nvPicPr>
          <p:cNvPr id="1026" name="Picture 2" descr="E:\DCIM\104NIKON\DSCN211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844824"/>
            <a:ext cx="5904656" cy="4428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903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Полив комнатных растений</a:t>
            </a:r>
            <a:endParaRPr lang="ru-RU" dirty="0"/>
          </a:p>
        </p:txBody>
      </p:sp>
      <p:pic>
        <p:nvPicPr>
          <p:cNvPr id="2050" name="Picture 2" descr="E:\DCIM\104NIKON\DSCN211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772816"/>
            <a:ext cx="6588224" cy="494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4188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404664"/>
            <a:ext cx="7005464" cy="612068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3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ФГОС трудовое воспитание - одно из важных направлений в работе дошкольных учреждений, главной целью которого является </a:t>
            </a:r>
            <a:r>
              <a:rPr lang="ru-RU" sz="23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положительного отношения к труду</a:t>
            </a:r>
            <a:r>
              <a:rPr lang="ru-RU" sz="23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решение следующих </a:t>
            </a:r>
            <a:r>
              <a:rPr lang="ru-RU" sz="23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задач:</a:t>
            </a:r>
            <a:endParaRPr lang="ru-RU" sz="23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3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позитивных установок к различным видам труда и творчества;</a:t>
            </a:r>
          </a:p>
          <a:p>
            <a:pPr lvl="0" algn="just"/>
            <a:r>
              <a:rPr lang="ru-RU" sz="23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ценностного отношения к собственному труду, труду других людей и его результатам; воспитание личности ребенка в аспекте труда и творчества.</a:t>
            </a:r>
          </a:p>
          <a:p>
            <a:pPr lvl="0" algn="just"/>
            <a:r>
              <a:rPr lang="ru-RU" sz="23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творческой инициативы, способности самостоятельно себя реализовать в различных видах труда и творчества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804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Полив комнатных растений</a:t>
            </a:r>
            <a:endParaRPr lang="ru-RU" sz="36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22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Уход за комнатными растениями</a:t>
            </a:r>
            <a:endParaRPr lang="ru-RU" sz="3600" dirty="0"/>
          </a:p>
        </p:txBody>
      </p:sp>
      <p:pic>
        <p:nvPicPr>
          <p:cNvPr id="1026" name="Picture 2" descr="C:\Users\User7\Desktop\ФОТО ТРУД ГРУППЫ ВСЕ\DSCF04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916832"/>
            <a:ext cx="5544616" cy="4158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32118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Наводим порядок в группе</a:t>
            </a:r>
            <a:endParaRPr lang="ru-RU" sz="4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1556792"/>
            <a:ext cx="3888432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358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Наводим порядок в книжном уголке</a:t>
            </a:r>
            <a:endParaRPr lang="ru-RU" sz="3600" dirty="0"/>
          </a:p>
        </p:txBody>
      </p:sp>
      <p:pic>
        <p:nvPicPr>
          <p:cNvPr id="3074" name="Picture 2" descr="E:\DCIM\104NIKON\DSCN212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772816"/>
            <a:ext cx="6159459" cy="4619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723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7200" dirty="0"/>
              <a:t>Успехов Вам </a:t>
            </a:r>
            <a:endParaRPr lang="ru-RU" sz="7200" dirty="0" smtClean="0"/>
          </a:p>
          <a:p>
            <a:pPr marL="0" indent="0" algn="ctr">
              <a:buNone/>
            </a:pPr>
            <a:r>
              <a:rPr lang="ru-RU" sz="7200" dirty="0" smtClean="0"/>
              <a:t>в </a:t>
            </a:r>
            <a:r>
              <a:rPr lang="ru-RU" sz="7200" dirty="0"/>
              <a:t>воспитании ваших детей!</a:t>
            </a:r>
          </a:p>
          <a:p>
            <a:endParaRPr lang="ru-RU" sz="7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689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000" smtClean="0"/>
              <a:t>Спасибо </a:t>
            </a:r>
            <a:endParaRPr lang="ru-RU" sz="8000" dirty="0" smtClean="0"/>
          </a:p>
          <a:p>
            <a:pPr marL="0" indent="0" algn="ctr">
              <a:buNone/>
            </a:pPr>
            <a:r>
              <a:rPr lang="ru-RU" sz="8000" dirty="0" smtClean="0"/>
              <a:t>за внимание!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66156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1374" y="188640"/>
            <a:ext cx="6858000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  </a:t>
            </a: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труда в ДОУ</a:t>
            </a:r>
            <a:b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Самообслуживание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Хозяйственно - бытовой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природе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Ручной труд </a:t>
            </a:r>
          </a:p>
        </p:txBody>
      </p:sp>
    </p:spTree>
    <p:extLst>
      <p:ext uri="{BB962C8B-B14F-4D97-AF65-F5344CB8AC3E}">
        <p14:creationId xmlns:p14="http://schemas.microsoft.com/office/powerpoint/2010/main" val="3738065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332656"/>
            <a:ext cx="6858000" cy="792088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>
                <a:solidFill>
                  <a:srgbClr val="C00000"/>
                </a:solidFill>
              </a:rPr>
              <a:t>Компоненты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smtClean="0">
                <a:solidFill>
                  <a:srgbClr val="C00000"/>
                </a:solidFill>
              </a:rPr>
              <a:t>трудовой деятельности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i="1" dirty="0" smtClean="0">
                <a:solidFill>
                  <a:schemeClr val="tx1"/>
                </a:solidFill>
              </a:rPr>
              <a:t>Мотив  - </a:t>
            </a:r>
            <a:r>
              <a:rPr lang="ru-RU" sz="2400" i="1" u="sng" dirty="0" smtClean="0">
                <a:solidFill>
                  <a:schemeClr val="tx1"/>
                </a:solidFill>
              </a:rPr>
              <a:t>это причина</a:t>
            </a:r>
            <a:r>
              <a:rPr lang="ru-RU" sz="2400" i="1" u="sng" dirty="0">
                <a:solidFill>
                  <a:schemeClr val="tx1"/>
                </a:solidFill>
              </a:rPr>
              <a:t>, побуждающая к трудовой деятельности или заинтересовывающий момент</a:t>
            </a:r>
            <a:endParaRPr lang="ru-RU" sz="2400" i="1" dirty="0" smtClean="0">
              <a:solidFill>
                <a:schemeClr val="tx1"/>
              </a:solidFill>
            </a:endParaRPr>
          </a:p>
          <a:p>
            <a:r>
              <a:rPr lang="ru-RU" i="1" dirty="0" smtClean="0">
                <a:solidFill>
                  <a:schemeClr val="tx1"/>
                </a:solidFill>
              </a:rPr>
              <a:t>Цель </a:t>
            </a:r>
            <a:r>
              <a:rPr lang="ru-RU" i="1" u="sng" dirty="0" smtClean="0">
                <a:solidFill>
                  <a:schemeClr val="tx1"/>
                </a:solidFill>
              </a:rPr>
              <a:t>- </a:t>
            </a:r>
            <a:r>
              <a:rPr lang="ru-RU" sz="2400" i="1" u="sng" dirty="0" smtClean="0">
                <a:solidFill>
                  <a:schemeClr val="tx1"/>
                </a:solidFill>
              </a:rPr>
              <a:t>это то</a:t>
            </a:r>
            <a:r>
              <a:rPr lang="ru-RU" sz="2400" i="1" u="sng" dirty="0">
                <a:solidFill>
                  <a:schemeClr val="tx1"/>
                </a:solidFill>
              </a:rPr>
              <a:t>, к чему надо </a:t>
            </a:r>
            <a:r>
              <a:rPr lang="ru-RU" sz="2400" i="1" u="sng" dirty="0" smtClean="0">
                <a:solidFill>
                  <a:schemeClr val="tx1"/>
                </a:solidFill>
              </a:rPr>
              <a:t>стремиться. </a:t>
            </a:r>
            <a:endParaRPr lang="ru-RU" sz="2400" i="1" dirty="0" smtClean="0">
              <a:solidFill>
                <a:schemeClr val="tx1"/>
              </a:solidFill>
            </a:endParaRPr>
          </a:p>
          <a:p>
            <a:r>
              <a:rPr lang="ru-RU" i="1" dirty="0">
                <a:solidFill>
                  <a:schemeClr val="tx1"/>
                </a:solidFill>
              </a:rPr>
              <a:t>Т</a:t>
            </a:r>
            <a:r>
              <a:rPr lang="ru-RU" i="1" dirty="0" smtClean="0">
                <a:solidFill>
                  <a:schemeClr val="tx1"/>
                </a:solidFill>
              </a:rPr>
              <a:t>рудовые действия</a:t>
            </a:r>
            <a:r>
              <a:rPr lang="ru-RU" sz="2400" i="1" dirty="0" smtClean="0">
                <a:solidFill>
                  <a:schemeClr val="tx1"/>
                </a:solidFill>
              </a:rPr>
              <a:t> – </a:t>
            </a:r>
            <a:r>
              <a:rPr lang="ru-RU" sz="2400" i="1" u="sng" dirty="0" smtClean="0">
                <a:solidFill>
                  <a:schemeClr val="tx1"/>
                </a:solidFill>
              </a:rPr>
              <a:t>это то,  при помощи чего осуществляется цель и достигается результат</a:t>
            </a:r>
            <a:endParaRPr lang="ru-RU" i="1" u="sng" dirty="0" smtClean="0">
              <a:solidFill>
                <a:schemeClr val="tx1"/>
              </a:solidFill>
            </a:endParaRPr>
          </a:p>
          <a:p>
            <a:r>
              <a:rPr lang="ru-RU" i="1" dirty="0" smtClean="0">
                <a:solidFill>
                  <a:schemeClr val="tx1"/>
                </a:solidFill>
              </a:rPr>
              <a:t> Планирование  - </a:t>
            </a:r>
            <a:r>
              <a:rPr lang="ru-RU" sz="2400" i="1" u="sng" dirty="0" smtClean="0">
                <a:solidFill>
                  <a:schemeClr val="tx1"/>
                </a:solidFill>
              </a:rPr>
              <a:t>это умение предвидеть предстоящую работу</a:t>
            </a:r>
            <a:endParaRPr lang="ru-RU" sz="2400" i="1" u="sng" dirty="0">
              <a:solidFill>
                <a:schemeClr val="tx1"/>
              </a:solidFill>
            </a:endParaRPr>
          </a:p>
          <a:p>
            <a:r>
              <a:rPr lang="ru-RU" i="1" dirty="0" smtClean="0">
                <a:solidFill>
                  <a:schemeClr val="tx1"/>
                </a:solidFill>
              </a:rPr>
              <a:t> Результат </a:t>
            </a:r>
            <a:r>
              <a:rPr lang="ru-RU" i="1" u="sng" dirty="0" smtClean="0">
                <a:solidFill>
                  <a:schemeClr val="tx1"/>
                </a:solidFill>
              </a:rPr>
              <a:t>-  </a:t>
            </a:r>
            <a:r>
              <a:rPr lang="ru-RU" sz="2400" i="1" u="sng" dirty="0">
                <a:solidFill>
                  <a:schemeClr val="tx1"/>
                </a:solidFill>
              </a:rPr>
              <a:t>это показатель завершения работы,  фактор,  помогающий воспитывать у детей интерес к труду.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664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2500" dirty="0" smtClean="0">
                <a:ln>
                  <a:noFill/>
                </a:ln>
                <a:solidFill>
                  <a:srgbClr val="4F6228"/>
                </a:solidFill>
                <a:ea typeface="+mn-ea"/>
                <a:cs typeface="+mn-cs"/>
              </a:rPr>
              <a:t/>
            </a:r>
            <a:br>
              <a:rPr lang="ru-RU" sz="2500" dirty="0" smtClean="0">
                <a:ln>
                  <a:noFill/>
                </a:ln>
                <a:solidFill>
                  <a:srgbClr val="4F6228"/>
                </a:solidFill>
                <a:ea typeface="+mn-ea"/>
                <a:cs typeface="+mn-cs"/>
              </a:rPr>
            </a:br>
            <a:r>
              <a:rPr lang="ru-RU" sz="2500" dirty="0">
                <a:ln>
                  <a:noFill/>
                </a:ln>
                <a:solidFill>
                  <a:srgbClr val="4F6228"/>
                </a:solidFill>
                <a:ea typeface="+mn-ea"/>
                <a:cs typeface="+mn-cs"/>
              </a:rPr>
              <a:t/>
            </a:r>
            <a:br>
              <a:rPr lang="ru-RU" sz="2500" dirty="0">
                <a:ln>
                  <a:noFill/>
                </a:ln>
                <a:solidFill>
                  <a:srgbClr val="4F6228"/>
                </a:solidFill>
                <a:ea typeface="+mn-ea"/>
                <a:cs typeface="+mn-cs"/>
              </a:rPr>
            </a:br>
            <a:r>
              <a:rPr lang="ru-RU" sz="2500" dirty="0" smtClean="0">
                <a:ln>
                  <a:noFill/>
                </a:ln>
                <a:solidFill>
                  <a:srgbClr val="4F6228"/>
                </a:solidFill>
                <a:ea typeface="+mn-ea"/>
                <a:cs typeface="+mn-cs"/>
              </a:rPr>
              <a:t>Что </a:t>
            </a:r>
            <a:r>
              <a:rPr lang="ru-RU" sz="2500" dirty="0">
                <a:ln>
                  <a:noFill/>
                </a:ln>
                <a:solidFill>
                  <a:srgbClr val="4F6228"/>
                </a:solidFill>
                <a:ea typeface="+mn-ea"/>
                <a:cs typeface="+mn-cs"/>
              </a:rPr>
              <a:t>же происходит у детей в процессе трудовой деятельности? </a:t>
            </a:r>
            <a:r>
              <a:rPr lang="ru-RU" sz="2500" b="0" dirty="0">
                <a:ln>
                  <a:noFill/>
                </a:ln>
                <a:solidFill>
                  <a:srgbClr val="4F6228"/>
                </a:solidFill>
                <a:ea typeface="+mn-ea"/>
                <a:cs typeface="+mn-cs"/>
              </a:rPr>
              <a:t/>
            </a:r>
            <a:br>
              <a:rPr lang="ru-RU" sz="2500" b="0" dirty="0">
                <a:ln>
                  <a:noFill/>
                </a:ln>
                <a:solidFill>
                  <a:srgbClr val="4F6228"/>
                </a:solidFill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0" dirty="0" smtClean="0"/>
              <a:t>1</a:t>
            </a:r>
            <a:r>
              <a:rPr lang="ru-RU" b="0" dirty="0"/>
              <a:t>. В процессе трудовой деятельности происходит физическое и психическое развитие детей, овладение умениями и навыками (умение работать согласованно,  намечать последовательность действий, производить корректировку цели.)</a:t>
            </a:r>
          </a:p>
          <a:p>
            <a:r>
              <a:rPr lang="ru-RU" b="0" dirty="0" smtClean="0"/>
              <a:t>2. Участие </a:t>
            </a:r>
            <a:r>
              <a:rPr lang="ru-RU" b="0" dirty="0"/>
              <a:t>в трудовой деятельности способствует общению детей со сверстниками и взрослыми,  развиваются  индивидуальные  способности.</a:t>
            </a:r>
          </a:p>
          <a:p>
            <a:r>
              <a:rPr lang="ru-RU" b="0" dirty="0"/>
              <a:t>3</a:t>
            </a:r>
            <a:r>
              <a:rPr lang="ru-RU" b="0" dirty="0" smtClean="0"/>
              <a:t>. Проявляется </a:t>
            </a:r>
            <a:r>
              <a:rPr lang="ru-RU" b="0" dirty="0"/>
              <a:t> уважение к труду и людям труда, трудолюбие необходимо воспитывать с детства.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602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83096"/>
            <a:ext cx="741682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Самообслуживание</a:t>
            </a:r>
            <a:r>
              <a:rPr lang="ru-RU" sz="2700" dirty="0" smtClean="0">
                <a:solidFill>
                  <a:srgbClr val="C00000"/>
                </a:solidFill>
              </a:rPr>
              <a:t> </a:t>
            </a:r>
            <a:r>
              <a:rPr lang="ru-RU" sz="2700" dirty="0" smtClean="0">
                <a:solidFill>
                  <a:schemeClr val="tx1"/>
                </a:solidFill>
              </a:rPr>
              <a:t>- труд, направленный на удовлетворение повседневных личных потребностей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916832"/>
            <a:ext cx="8650533" cy="4525963"/>
          </a:xfrm>
        </p:spPr>
        <p:txBody>
          <a:bodyPr/>
          <a:lstStyle/>
          <a:p>
            <a:pPr lvl="2"/>
            <a:endParaRPr lang="ru-RU" smtClean="0"/>
          </a:p>
          <a:p>
            <a:pPr lvl="2"/>
            <a:endParaRPr lang="ru-RU" smtClean="0"/>
          </a:p>
          <a:p>
            <a:pPr lvl="2"/>
            <a:endParaRPr lang="ru-RU" smtClean="0"/>
          </a:p>
          <a:p>
            <a:pPr lvl="2"/>
            <a:endParaRPr lang="ru-RU" smtClean="0"/>
          </a:p>
          <a:p>
            <a:pPr lvl="2"/>
            <a:endParaRPr lang="ru-RU" dirty="0"/>
          </a:p>
        </p:txBody>
      </p:sp>
      <p:pic>
        <p:nvPicPr>
          <p:cNvPr id="1027" name="Picture 3" descr="C:\Users\User7\Desktop\DSCN203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140968"/>
            <a:ext cx="4320480" cy="3240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User7\Desktop\DSCN203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967295"/>
            <a:ext cx="4119619" cy="3131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806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60649"/>
            <a:ext cx="6736234" cy="720079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Овладение </a:t>
            </a:r>
            <a:r>
              <a:rPr lang="ru-RU" sz="2400" dirty="0">
                <a:solidFill>
                  <a:schemeClr val="tx1"/>
                </a:solidFill>
              </a:rPr>
              <a:t>компонентами трудовой деятельности в процессе самообслуживания</a:t>
            </a:r>
            <a:br>
              <a:rPr lang="ru-RU" sz="2400" dirty="0">
                <a:solidFill>
                  <a:schemeClr val="tx1"/>
                </a:solidFill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1743636"/>
              </p:ext>
            </p:extLst>
          </p:nvPr>
        </p:nvGraphicFramePr>
        <p:xfrm>
          <a:off x="1475656" y="2132856"/>
          <a:ext cx="7416824" cy="3968866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7416824"/>
              </a:tblGrid>
              <a:tr h="3573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Старший дошкольный возраст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603106"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endParaRPr lang="ru-RU" sz="18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indent="0"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Приобретаются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навыки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самообслуживания:</a:t>
                      </a:r>
                    </a:p>
                    <a:p>
                      <a:pPr marL="285750" indent="-285750"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самостоятельно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и аккуратно едят, тщательно  пережевывают пищу с закрытым ртом; </a:t>
                      </a:r>
                      <a:endParaRPr lang="ru-RU" sz="20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285750" indent="-285750"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пользуются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ложкой, вилкой, без напоминания салфеткой;</a:t>
                      </a:r>
                    </a:p>
                    <a:p>
                      <a:pPr marL="285750" indent="-285750"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самостоятельно моют руки и  лицо, засучивая рукава, не разбрызгивая воду, пользуются мылом, сухо вытираются полотенцем; </a:t>
                      </a:r>
                      <a:endParaRPr lang="ru-RU" sz="20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285750" indent="-285750"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самостоятельно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одеваются и раздеваются в определенной последовательности, аккуратно складывают и вешают одежду, замечают неполадки в одежде и исправляют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их.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38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88640"/>
            <a:ext cx="7290048" cy="1143000"/>
          </a:xfrm>
        </p:spPr>
        <p:txBody>
          <a:bodyPr>
            <a:noAutofit/>
          </a:bodyPr>
          <a:lstStyle/>
          <a:p>
            <a:r>
              <a:rPr lang="ru-RU" sz="21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Хозяйственно-бытовой труд </a:t>
            </a:r>
            <a:r>
              <a:rPr lang="ru-RU" sz="2100" dirty="0">
                <a:solidFill>
                  <a:schemeClr val="tx1"/>
                </a:solidFill>
              </a:rPr>
              <a:t>направлен на поддержание чистоты и порядка в помещении и на участке, помощь взрослым при организации режимных процессов.</a:t>
            </a:r>
            <a:endParaRPr lang="ru-RU" sz="2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User7\Desktop\DSCN20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171" y="1395465"/>
            <a:ext cx="3541689" cy="2656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7\Desktop\DSCN204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395465"/>
            <a:ext cx="3527872" cy="2646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7\Desktop\DSCN204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605" y="4126051"/>
            <a:ext cx="3580822" cy="268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7\Desktop\DSCN144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7366" y="4126051"/>
            <a:ext cx="3580822" cy="268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1142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38" y="214313"/>
            <a:ext cx="6858000" cy="910431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chemeClr val="tx1"/>
                </a:solidFill>
              </a:rPr>
              <a:t>Овладение </a:t>
            </a:r>
            <a:r>
              <a:rPr lang="ru-RU" sz="2400" dirty="0">
                <a:solidFill>
                  <a:schemeClr val="tx1"/>
                </a:solidFill>
              </a:rPr>
              <a:t>компонентами трудовой деятельности в процессе хозяйственно-бытового труда</a:t>
            </a:r>
            <a:br>
              <a:rPr lang="ru-RU" sz="2400" dirty="0">
                <a:solidFill>
                  <a:schemeClr val="tx1"/>
                </a:solidFill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0608186"/>
              </p:ext>
            </p:extLst>
          </p:nvPr>
        </p:nvGraphicFramePr>
        <p:xfrm>
          <a:off x="1907704" y="1340768"/>
          <a:ext cx="6840760" cy="5480680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6840760"/>
              </a:tblGrid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Старший дошкольный возраст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048632"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Старшие дошкольники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 самостоятельно убирают  игрушки,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effectLst/>
                        </a:rPr>
                        <a:t> книги,</a:t>
                      </a:r>
                    </a:p>
                    <a:p>
                      <a:pPr marL="342900" indent="-342900"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effectLst/>
                        </a:rPr>
                        <a:t>Стирают кукольное белье,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помогают разложить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мыло в мыльницы, повесить полотенца. </a:t>
                      </a:r>
                      <a:endParaRPr lang="ru-RU" sz="20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indent="-342900"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На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участке 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поддерживают порядок: подметают дорожки, поливают цветы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</a:p>
                    <a:p>
                      <a:pPr marL="342900" indent="-342900"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Дети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включаются в дежурство по уголку природы,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наводят порядок в  групповой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комнате(1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раз в неделю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).</a:t>
                      </a:r>
                    </a:p>
                    <a:p>
                      <a:pPr marL="342900" indent="-342900"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У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детей седьмого года жизни появляются новые трудовые процессы; они наводят порядок в шкафу с материалами и пособиями, протирают мебель.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123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bkorovka</Template>
  <TotalTime>1065</TotalTime>
  <Words>856</Words>
  <Application>Microsoft Office PowerPoint</Application>
  <PresentationFormat>Экран (4:3)</PresentationFormat>
  <Paragraphs>94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 «Труд дошкольников»  Подготовила: Зименко Тамара Александровна, воспитатель высшей квалификационной категории                                                                                           </vt:lpstr>
      <vt:lpstr>Презентация PowerPoint</vt:lpstr>
      <vt:lpstr> Виды   труда в ДОУ </vt:lpstr>
      <vt:lpstr> Компоненты трудовой деятельности </vt:lpstr>
      <vt:lpstr>  Что же происходит у детей в процессе трудовой деятельности?  </vt:lpstr>
      <vt:lpstr> Самообслуживание - труд, направленный на удовлетворение повседневных личных потребностей </vt:lpstr>
      <vt:lpstr> Овладение компонентами трудовой деятельности в процессе самообслуживания </vt:lpstr>
      <vt:lpstr>Хозяйственно-бытовой труд направлен на поддержание чистоты и порядка в помещении и на участке, помощь взрослым при организации режимных процессов.</vt:lpstr>
      <vt:lpstr> Овладение компонентами трудовой деятельности в процессе хозяйственно-бытового труда </vt:lpstr>
      <vt:lpstr> Труд в природе  - в уголке природы, в цветнике, на огороде </vt:lpstr>
      <vt:lpstr>  Овладение компонентами трудовой деятельности в процессе труда в природе  </vt:lpstr>
      <vt:lpstr>Ручной труд - развивает конструктивные способности детей, полезные практические навыки и ориентировки, формирует интерес к работе, готовность справиться с ней </vt:lpstr>
      <vt:lpstr>Василий Сухомлинский </vt:lpstr>
      <vt:lpstr> Овладение компонентами трудовой деятельности в процессе ручного труда </vt:lpstr>
      <vt:lpstr>Самые частые ошибки родителей: </vt:lpstr>
      <vt:lpstr>Советы родителям:</vt:lpstr>
      <vt:lpstr>Презентация PowerPoint</vt:lpstr>
      <vt:lpstr>Опрыскивание комнатных растений</vt:lpstr>
      <vt:lpstr>Полив комнатных растений</vt:lpstr>
      <vt:lpstr>Полив комнатных растений</vt:lpstr>
      <vt:lpstr>Уход за комнатными растениями</vt:lpstr>
      <vt:lpstr>Наводим порядок в группе</vt:lpstr>
      <vt:lpstr>Наводим порядок в книжном уголке</vt:lpstr>
      <vt:lpstr>Презентация PowerPoint</vt:lpstr>
      <vt:lpstr>Презентация PowerPoint</vt:lpstr>
    </vt:vector>
  </TitlesOfParts>
  <Company>Департамент Образования города Липецка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«Современные  подходы к трудовому воспитанию   дошкольников в свете ФГОС».</dc:title>
  <dc:creator>Пользователь</dc:creator>
  <cp:lastModifiedBy>User7</cp:lastModifiedBy>
  <cp:revision>90</cp:revision>
  <dcterms:created xsi:type="dcterms:W3CDTF">2014-10-07T13:01:36Z</dcterms:created>
  <dcterms:modified xsi:type="dcterms:W3CDTF">2016-11-27T10:09:00Z</dcterms:modified>
</cp:coreProperties>
</file>