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70" r:id="rId4"/>
    <p:sldId id="271" r:id="rId5"/>
    <p:sldId id="272" r:id="rId6"/>
    <p:sldId id="275" r:id="rId7"/>
    <p:sldId id="269" r:id="rId8"/>
    <p:sldId id="273" r:id="rId9"/>
    <p:sldId id="274" r:id="rId10"/>
    <p:sldId id="276" r:id="rId11"/>
    <p:sldId id="279" r:id="rId12"/>
    <p:sldId id="265" r:id="rId13"/>
    <p:sldId id="268" r:id="rId14"/>
    <p:sldId id="266" r:id="rId15"/>
    <p:sldId id="258" r:id="rId16"/>
    <p:sldId id="259" r:id="rId17"/>
    <p:sldId id="257" r:id="rId18"/>
    <p:sldId id="260" r:id="rId19"/>
    <p:sldId id="261" r:id="rId20"/>
    <p:sldId id="262" r:id="rId21"/>
    <p:sldId id="26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6;&#1088;&#1103;&#1076;&#1086;&#1082;\&#1044;&#1045;&#1050;&#1054;&#1056;.-&#1055;&#1056;&#1048;&#1050;&#1051;.&#1048;&#1057;&#1050;&#1059;&#1057;&#1057;&#1058;&#1042;&#1054;.&#1055;&#1056;&#1045;&#1047;&#1045;&#1053;&#1058;&#1040;&#1062;&#1048;&#1048;\&#1042;&#1067;&#1064;&#1048;&#1042;&#1050;&#1040;%20&#1064;&#1048;&#1064;&#1040;\&#1087;&#1088;&#1077;&#1079;&#1077;&#1085;&#1090;&#1072;&#1094;&#1080;&#1103;&#1064;&#1048;&#1064;&#1040;.&#1048;&#1057;&#1058;&#1054;&#1056;&#1048;&#1071;\04.%20kenny%20g%20-%20my%20heart%20will%20go%20on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317184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1214422"/>
            <a:ext cx="5500694" cy="5643578"/>
          </a:xfrm>
        </p:spPr>
        <p:txBody>
          <a:bodyPr>
            <a:normAutofit/>
          </a:bodyPr>
          <a:lstStyle/>
          <a:p>
            <a:pPr algn="ctr"/>
            <a:endParaRPr lang="ru-RU" sz="4000" b="1" dirty="0" smtClean="0">
              <a:latin typeface="Monotype Corsiva" pitchFamily="66" charset="0"/>
            </a:endParaRPr>
          </a:p>
          <a:p>
            <a:pPr algn="ctr"/>
            <a:r>
              <a:rPr lang="ru-RU" sz="4000" b="1" spc="3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«Шиша» – </a:t>
            </a:r>
          </a:p>
          <a:p>
            <a:pPr algn="ctr"/>
            <a:r>
              <a:rPr lang="ru-RU" sz="4000" b="1" spc="3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старинная индийская вышивка с  использованием зеркалец.</a:t>
            </a:r>
          </a:p>
          <a:p>
            <a:pPr algn="l"/>
            <a:r>
              <a:rPr lang="ru-RU" sz="2800" spc="3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Выполнено </a:t>
            </a:r>
          </a:p>
          <a:p>
            <a:pPr algn="l"/>
            <a:r>
              <a:rPr lang="ru-RU" sz="2800" spc="3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учителем технологии СОШ № 1</a:t>
            </a:r>
          </a:p>
          <a:p>
            <a:pPr algn="l"/>
            <a:r>
              <a:rPr lang="ru-RU" sz="2800" spc="300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Батовой</a:t>
            </a:r>
            <a:r>
              <a:rPr lang="ru-RU" sz="2800" spc="3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Т.А.</a:t>
            </a:r>
          </a:p>
          <a:p>
            <a:pPr algn="l"/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0" y="571480"/>
            <a:ext cx="8429652" cy="18573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ВЫШИВКА "ШИША"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  <p:pic>
        <p:nvPicPr>
          <p:cNvPr id="10" name="Рисунок 9" descr="F:\DCIM\101MSDCF\DSC08759.JPG"/>
          <p:cNvPicPr/>
          <p:nvPr/>
        </p:nvPicPr>
        <p:blipFill>
          <a:blip r:embed="rId3" cstate="print"/>
          <a:srcRect l="3497" t="12531" b="8256"/>
          <a:stretch>
            <a:fillRect/>
          </a:stretch>
        </p:blipFill>
        <p:spPr bwMode="auto">
          <a:xfrm rot="5400000">
            <a:off x="107123" y="3393284"/>
            <a:ext cx="3643341" cy="25717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04. kenny g - my heart will go 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14810" y="357166"/>
            <a:ext cx="4643470" cy="164307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ВЫШИВКА «ШИША» И ФУРНИТУРА.</a:t>
            </a:r>
            <a:endParaRPr lang="ru-RU" sz="36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97788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2312" y="2286000"/>
            <a:ext cx="4361688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1411605" y="1950245"/>
            <a:ext cx="6503670" cy="48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3300" dirty="0">
                <a:solidFill>
                  <a:srgbClr val="6AA84F"/>
                </a:solidFill>
                <a:latin typeface="georgia" pitchFamily="18" charset="0"/>
              </a:rPr>
              <a:t>    </a:t>
            </a:r>
            <a:endParaRPr lang="en-US" sz="6500" b="1" i="1" dirty="0">
              <a:solidFill>
                <a:schemeClr val="tx2"/>
              </a:solidFill>
              <a:latin typeface="georgia" pitchFamily="18" charset="0"/>
            </a:endParaRP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2"/>
          <a:srcRect l="3906" t="6035" r="4686" b="8033"/>
          <a:stretch>
            <a:fillRect/>
          </a:stretch>
        </p:blipFill>
        <p:spPr bwMode="auto">
          <a:xfrm>
            <a:off x="1" y="23202"/>
            <a:ext cx="9298504" cy="68347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5728"/>
            <a:ext cx="8101042" cy="785818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Полезные советы:</a:t>
            </a:r>
            <a:endParaRPr lang="ru-RU" sz="54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1472" y="1214422"/>
            <a:ext cx="8215370" cy="5286412"/>
          </a:xfrm>
        </p:spPr>
        <p:txBody>
          <a:bodyPr>
            <a:normAutofit fontScale="85000" lnSpcReduction="20000"/>
          </a:bodyPr>
          <a:lstStyle/>
          <a:p>
            <a:pPr marL="742950" indent="-742950"/>
            <a:r>
              <a:rPr lang="ru-RU" sz="3600" spc="300" dirty="0" smtClean="0">
                <a:latin typeface="Monotype Corsiva" pitchFamily="66" charset="0"/>
              </a:rPr>
              <a:t>1.      Зеркала с прямыми, а не круглыми краями прикреплять на ткань легче, т.к. вышитые стежки не сползают во время работы;</a:t>
            </a:r>
          </a:p>
          <a:p>
            <a:pPr marL="742950" indent="-742950"/>
            <a:r>
              <a:rPr lang="ru-RU" sz="3600" spc="300" dirty="0" smtClean="0">
                <a:latin typeface="Monotype Corsiva" pitchFamily="66" charset="0"/>
              </a:rPr>
              <a:t>2.      Вместо зеркальных стеклышек можно использовать большие </a:t>
            </a:r>
            <a:r>
              <a:rPr lang="ru-RU" sz="3600" spc="300" dirty="0" err="1" smtClean="0">
                <a:latin typeface="Monotype Corsiva" pitchFamily="66" charset="0"/>
              </a:rPr>
              <a:t>пайетки</a:t>
            </a:r>
            <a:r>
              <a:rPr lang="ru-RU" sz="3600" spc="300" dirty="0" smtClean="0">
                <a:latin typeface="Monotype Corsiva" pitchFamily="66" charset="0"/>
              </a:rPr>
              <a:t>, это идеальный вариант для тонких тканей</a:t>
            </a:r>
          </a:p>
          <a:p>
            <a:pPr marL="742950" indent="-742950"/>
            <a:r>
              <a:rPr lang="ru-RU" sz="3600" spc="300" dirty="0" smtClean="0">
                <a:latin typeface="Monotype Corsiva" pitchFamily="66" charset="0"/>
              </a:rPr>
              <a:t>3.      Если вы не планируете стирать изделие, вышитое в технике «шиша», например картину, то зеркальца можно заменить более простым материалом. Это может быть картон, покрытый пищевой фольгой.</a:t>
            </a:r>
          </a:p>
          <a:p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0"/>
            <a:ext cx="4214842" cy="5643578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endParaRPr lang="ru-RU" sz="3600" dirty="0" smtClean="0">
              <a:latin typeface="Monotype Corsiva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Monotype Corsiva" pitchFamily="66" charset="0"/>
              </a:rPr>
              <a:t>Картону можно придать форму любой фигуры: круг, квадрат, треугольник,  ромб …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Monotype Corsiva" pitchFamily="66" charset="0"/>
              </a:rPr>
              <a:t>Надо следить, чтобы фольга была гладкой, без царапин, иначе конечный результат вас разочарует</a:t>
            </a:r>
          </a:p>
          <a:p>
            <a:endParaRPr lang="ru-RU" sz="3600" dirty="0"/>
          </a:p>
        </p:txBody>
      </p:sp>
      <p:pic>
        <p:nvPicPr>
          <p:cNvPr id="5" name="Содержимое 4" descr="F:\DCIM\101MSDCF\DSC08759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7260" t="21513" r="53496" b="21402"/>
          <a:stretch>
            <a:fillRect/>
          </a:stretch>
        </p:blipFill>
        <p:spPr bwMode="auto">
          <a:xfrm rot="5890661">
            <a:off x="4151504" y="1742775"/>
            <a:ext cx="4718620" cy="38167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Для работы вам потребуется: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6"/>
            <a:ext cx="7143800" cy="5786454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2800" dirty="0" smtClean="0">
                <a:latin typeface="Monotype Corsiva" pitchFamily="66" charset="0"/>
              </a:rPr>
              <a:t>1</a:t>
            </a:r>
            <a:r>
              <a:rPr lang="ru-RU" sz="2800" b="1" dirty="0" smtClean="0">
                <a:latin typeface="Monotype Corsiva" pitchFamily="66" charset="0"/>
              </a:rPr>
              <a:t>.   </a:t>
            </a:r>
            <a:r>
              <a:rPr lang="ru-RU" sz="2800" dirty="0" smtClean="0">
                <a:latin typeface="Monotype Corsiva" pitchFamily="66" charset="0"/>
              </a:rPr>
              <a:t>Плотный картон;</a:t>
            </a:r>
          </a:p>
          <a:p>
            <a:pPr marL="514350" indent="-514350">
              <a:buNone/>
            </a:pPr>
            <a:r>
              <a:rPr lang="ru-RU" sz="2800" dirty="0" smtClean="0">
                <a:latin typeface="Monotype Corsiva" pitchFamily="66" charset="0"/>
              </a:rPr>
              <a:t>2.   Фольга или зеркальца;</a:t>
            </a:r>
          </a:p>
          <a:p>
            <a:pPr marL="514350" indent="-514350">
              <a:buNone/>
            </a:pPr>
            <a:r>
              <a:rPr lang="ru-RU" sz="2800" dirty="0" smtClean="0">
                <a:latin typeface="Monotype Corsiva" pitchFamily="66" charset="0"/>
              </a:rPr>
              <a:t>3.   Ткань-основа  для вышивки;</a:t>
            </a:r>
          </a:p>
          <a:p>
            <a:pPr marL="514350" indent="-514350">
              <a:buNone/>
            </a:pPr>
            <a:r>
              <a:rPr lang="ru-RU" sz="2800" dirty="0" smtClean="0">
                <a:latin typeface="Monotype Corsiva" pitchFamily="66" charset="0"/>
              </a:rPr>
              <a:t>4.   Игла для вышивания шерстяными нитками;</a:t>
            </a:r>
          </a:p>
          <a:p>
            <a:pPr marL="514350" indent="-514350">
              <a:buNone/>
            </a:pPr>
            <a:r>
              <a:rPr lang="ru-RU" sz="2800" dirty="0" smtClean="0">
                <a:latin typeface="Monotype Corsiva" pitchFamily="66" charset="0"/>
              </a:rPr>
              <a:t> 5.  Ножницы;</a:t>
            </a:r>
          </a:p>
          <a:p>
            <a:pPr marL="514350" indent="-514350">
              <a:buNone/>
            </a:pPr>
            <a:r>
              <a:rPr lang="ru-RU" sz="2800" dirty="0" smtClean="0">
                <a:latin typeface="Monotype Corsiva" pitchFamily="66" charset="0"/>
              </a:rPr>
              <a:t> 6. Клей –карандаш.</a:t>
            </a:r>
          </a:p>
          <a:p>
            <a:pPr marL="514350" indent="-514350">
              <a:buNone/>
            </a:pPr>
            <a:r>
              <a:rPr lang="ru-RU" sz="2800" dirty="0" smtClean="0">
                <a:latin typeface="Monotype Corsiva" pitchFamily="66" charset="0"/>
              </a:rPr>
              <a:t>7. Вышивальные нитки мулине в 6 сложений красного, оранжевого, зеленого и белого цветов</a:t>
            </a:r>
          </a:p>
          <a:p>
            <a:pPr marL="514350" indent="-514350">
              <a:buNone/>
            </a:pPr>
            <a:r>
              <a:rPr lang="ru-RU" sz="2800" dirty="0" smtClean="0">
                <a:latin typeface="Monotype Corsiva" pitchFamily="66" charset="0"/>
              </a:rPr>
              <a:t>                                   ИЛИ</a:t>
            </a:r>
          </a:p>
          <a:p>
            <a:pPr marL="514350" indent="-514350">
              <a:buNone/>
            </a:pPr>
            <a:r>
              <a:rPr lang="ru-RU" sz="2800" dirty="0" smtClean="0">
                <a:latin typeface="Monotype Corsiva" pitchFamily="66" charset="0"/>
              </a:rPr>
              <a:t> 8.  Шерстяные нитки для вышивания;</a:t>
            </a:r>
          </a:p>
          <a:p>
            <a:pPr marL="514350" indent="-514350">
              <a:buNone/>
            </a:pPr>
            <a:r>
              <a:rPr lang="ru-RU" sz="2800" dirty="0" smtClean="0">
                <a:latin typeface="Monotype Corsiva" pitchFamily="66" charset="0"/>
              </a:rPr>
              <a:t> 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Первый этап.</a:t>
            </a:r>
            <a:endParaRPr lang="ru-RU" sz="60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429125" y="2000240"/>
            <a:ext cx="4714876" cy="4360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   </a:t>
            </a:r>
            <a:r>
              <a:rPr lang="ru-RU" sz="4000" dirty="0" smtClean="0">
                <a:latin typeface="Monotype Corsiva" pitchFamily="66" charset="0"/>
              </a:rPr>
              <a:t>Карандашом с мягким  грифелем обозначить на ткани расположение стеклышка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4" name="Рисунок 3" descr="C:\Documents and Settings\Admin\Рабочий стол\вышивкаШИША\DSC08779.JPG"/>
          <p:cNvPicPr/>
          <p:nvPr/>
        </p:nvPicPr>
        <p:blipFill>
          <a:blip r:embed="rId2" cstate="print"/>
          <a:srcRect l="13245" t="31760" r="11313" b="28865"/>
          <a:stretch>
            <a:fillRect/>
          </a:stretch>
        </p:blipFill>
        <p:spPr bwMode="auto">
          <a:xfrm rot="10800000">
            <a:off x="285720" y="2071678"/>
            <a:ext cx="3929090" cy="42148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43852" cy="928694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Второй этап</a:t>
            </a:r>
            <a:endParaRPr lang="ru-RU" sz="60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714876" y="1214422"/>
            <a:ext cx="4143404" cy="5643578"/>
          </a:xfrm>
        </p:spPr>
        <p:txBody>
          <a:bodyPr>
            <a:normAutofit/>
          </a:bodyPr>
          <a:lstStyle/>
          <a:p>
            <a:endParaRPr lang="ru-RU" sz="3200" b="1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Сделать два длинных параллельных стежка поперек зеркальца, подтягивая нить как можно туже, но не деформируя при этом ткань.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4" name="Содержимое 3" descr="F:\DCIM\101MSDCF\DSC08760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15411" t="11995" r="16188" b="9539"/>
          <a:stretch>
            <a:fillRect/>
          </a:stretch>
        </p:blipFill>
        <p:spPr bwMode="auto">
          <a:xfrm>
            <a:off x="285720" y="1785926"/>
            <a:ext cx="4214842" cy="4143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Третий этап</a:t>
            </a:r>
            <a:endParaRPr lang="ru-RU" sz="60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F:\DCIM\101MSDCF\DSC0876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10714" t="15254" r="5357" b="10169"/>
          <a:stretch>
            <a:fillRect/>
          </a:stretch>
        </p:blipFill>
        <p:spPr bwMode="auto">
          <a:xfrm>
            <a:off x="214282" y="2214554"/>
            <a:ext cx="4357718" cy="3786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495800" cy="657227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Выполнить две горизонтальные группы стежков поперек первых вертикальных, делая «зигзаг».</a:t>
            </a:r>
          </a:p>
          <a:p>
            <a:r>
              <a:rPr lang="ru-RU" sz="3200" dirty="0" smtClean="0">
                <a:latin typeface="Monotype Corsiva" pitchFamily="66" charset="0"/>
              </a:rPr>
              <a:t>Зеркальце должна окружить ниточная сетка.</a:t>
            </a:r>
          </a:p>
          <a:p>
            <a:endParaRPr lang="ru-RU" sz="3200" dirty="0" smtClean="0">
              <a:latin typeface="Monotype Corsiva" pitchFamily="66" charset="0"/>
            </a:endParaRPr>
          </a:p>
          <a:p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6" name="Рисунок 5" descr="F:\DCIM\101MSDCF\DSC08762.JPG"/>
          <p:cNvPicPr/>
          <p:nvPr/>
        </p:nvPicPr>
        <p:blipFill>
          <a:blip r:embed="rId3" cstate="print"/>
          <a:srcRect l="18155" t="6195" r="21750" b="11504"/>
          <a:stretch>
            <a:fillRect/>
          </a:stretch>
        </p:blipFill>
        <p:spPr bwMode="auto">
          <a:xfrm>
            <a:off x="6072198" y="4143380"/>
            <a:ext cx="2428892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972584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Создание ниточной сетки</a:t>
            </a:r>
            <a:endParaRPr lang="ru-RU" sz="60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F:\DCIM\101MSDCF\DSC0876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16092" t="6452" r="9195" b="4839"/>
          <a:stretch>
            <a:fillRect/>
          </a:stretch>
        </p:blipFill>
        <p:spPr bwMode="auto">
          <a:xfrm>
            <a:off x="285720" y="2071678"/>
            <a:ext cx="4357750" cy="392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4000" dirty="0" smtClean="0">
              <a:latin typeface="Monotype Corsiva" pitchFamily="66" charset="0"/>
            </a:endParaRPr>
          </a:p>
          <a:p>
            <a:r>
              <a:rPr lang="ru-RU" sz="4000" dirty="0" smtClean="0">
                <a:latin typeface="Monotype Corsiva" pitchFamily="66" charset="0"/>
              </a:rPr>
              <a:t>Ниточная сетка станет основой  для дальнейшей работы.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Четвертый этап</a:t>
            </a:r>
            <a:endParaRPr lang="ru-RU" sz="60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dirty="0" smtClean="0">
                <a:latin typeface="Monotype Corsiva" pitchFamily="66" charset="0"/>
              </a:rPr>
              <a:t>Выколоть иголку на лицевую сторону в любой точке по краю зеркальца и протянуть нить под и над ниткой сетки-основы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3" descr="F:\DCIM\101MSDCF\DSC0876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16092" t="6452" r="9195" b="4839"/>
          <a:stretch>
            <a:fillRect/>
          </a:stretch>
        </p:blipFill>
        <p:spPr bwMode="auto">
          <a:xfrm>
            <a:off x="214282" y="2000240"/>
            <a:ext cx="4286280" cy="4429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7600976" cy="128586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Вышивка «ШИША»</a:t>
            </a:r>
            <a:endParaRPr lang="ru-RU" sz="54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spc="300" dirty="0" smtClean="0">
                <a:latin typeface="Monotype Corsiva" pitchFamily="66" charset="0"/>
              </a:rPr>
              <a:t>- это вышивка  по индийским этническим мотивам с использованием зеркальных стеклышек.</a:t>
            </a:r>
          </a:p>
          <a:p>
            <a:r>
              <a:rPr lang="ru-RU" sz="3600" spc="300" dirty="0" smtClean="0">
                <a:latin typeface="Monotype Corsiva" pitchFamily="66" charset="0"/>
              </a:rPr>
              <a:t>Она представляет собой крепление крошечных зеркалец на ткань особыми стежками.</a:t>
            </a:r>
          </a:p>
          <a:p>
            <a:endParaRPr lang="ru-RU" sz="3600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4" name="Рисунок 3" descr="C:\Documents and Settings\Admin\Рабочий стол\вышивкаШИША\DSC08777.JPG"/>
          <p:cNvPicPr/>
          <p:nvPr/>
        </p:nvPicPr>
        <p:blipFill>
          <a:blip r:embed="rId2" cstate="print"/>
          <a:srcRect l="11289" t="5703" r="16671" b="9886"/>
          <a:stretch>
            <a:fillRect/>
          </a:stretch>
        </p:blipFill>
        <p:spPr bwMode="auto">
          <a:xfrm>
            <a:off x="214282" y="1714488"/>
            <a:ext cx="3357586" cy="4643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Пятый этап</a:t>
            </a:r>
            <a:endParaRPr lang="ru-RU" sz="60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Сделать маленький стежок на ткани, накинув нитку на иголку в виде петли. Протянуть стежок как можно туже.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5" name="Содержимое 4" descr="F:\DCIM\101MSDCF\DSC08763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12069" t="8064" b="4839"/>
          <a:stretch>
            <a:fillRect/>
          </a:stretch>
        </p:blipFill>
        <p:spPr bwMode="auto">
          <a:xfrm>
            <a:off x="357158" y="1928802"/>
            <a:ext cx="4214842" cy="4286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Шестой этап</a:t>
            </a:r>
            <a:endParaRPr lang="ru-RU" sz="6000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785926"/>
            <a:ext cx="4214810" cy="4568999"/>
          </a:xfrm>
        </p:spPr>
        <p:txBody>
          <a:bodyPr/>
          <a:lstStyle/>
          <a:p>
            <a:r>
              <a:rPr lang="ru-RU" sz="3600" dirty="0" smtClean="0">
                <a:latin typeface="Monotype Corsiva" pitchFamily="66" charset="0"/>
              </a:rPr>
              <a:t>Продолжить работу петельчатым швом, передвигаясь по часовой стрелке вокруг зеркальца, пока края стеклышка не будут скрыты под вышивкой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F:\DCIM\101MSDCF\DSC08764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20930" t="12857" r="19767" b="10000"/>
          <a:stretch>
            <a:fillRect/>
          </a:stretch>
        </p:blipFill>
        <p:spPr bwMode="auto">
          <a:xfrm>
            <a:off x="214282" y="1857364"/>
            <a:ext cx="4714908" cy="4500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4290"/>
            <a:ext cx="7815290" cy="6034110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Вышивка с зеркалами или вышивка шиша – классическая индийская вышивка, один из видов традиционного рукоделия индийских женщин. Одежда, покрывала, сумочки и пояса – любой предмет, украшенный оригинальной вышивкой, становится настоящим произведением искусства.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dirty="0"/>
          </a:p>
        </p:txBody>
      </p:sp>
      <p:pic>
        <p:nvPicPr>
          <p:cNvPr id="5" name="Picture 2" descr="F:\шиша\ФОТО\shisha1-v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14620"/>
            <a:ext cx="2428892" cy="34090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F:\шиша\ФОТО\44806503_cveto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714620"/>
            <a:ext cx="2214578" cy="3429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 descr="F:\шиша\ФОТО\imagesCAQ31GU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786058"/>
            <a:ext cx="2577244" cy="33504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71934" y="1071546"/>
            <a:ext cx="4643470" cy="500066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Шиша (</a:t>
            </a:r>
            <a:r>
              <a:rPr lang="ru-RU" sz="2800" dirty="0" err="1" smtClean="0"/>
              <a:t>shisha</a:t>
            </a:r>
            <a:r>
              <a:rPr lang="ru-RU" sz="2800" dirty="0" smtClean="0"/>
              <a:t>) или вышивка с зеркалами - классическая индийская вышивка. Но этот вид вышивки можно встретить в Пакистане и Афганистане. Слово "шиша" на хинди означает небольшое стекло. Мусульмане называют эту вышивку </a:t>
            </a:r>
            <a:r>
              <a:rPr lang="ru-RU" sz="2800" dirty="0" err="1" smtClean="0"/>
              <a:t>Abla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00100" y="357166"/>
            <a:ext cx="7683518" cy="242889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http://www.lulucha.season.ru/grafics/shishapane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2560959" cy="592935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давние времена богатые индийцы носили одежду, расшитую золотыми и </a:t>
            </a:r>
            <a:r>
              <a:rPr lang="ru-RU" dirty="0" err="1" smtClean="0"/>
              <a:t>серебрянными</a:t>
            </a:r>
            <a:r>
              <a:rPr lang="ru-RU" dirty="0" smtClean="0"/>
              <a:t> нитями. Бедняки расшивали одежду шиша, которая блестела и играла в лучах солнца не хуже дорогих нарядов знати.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://www.lulucha.season.ru/grafics/t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2786082" cy="471490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143372" y="357166"/>
            <a:ext cx="4543428" cy="650083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Второе рождение вышивки шиша произошло в Индии в правление шаха </a:t>
            </a:r>
            <a:r>
              <a:rPr lang="ru-RU" dirty="0" err="1" smtClean="0"/>
              <a:t>Джахана</a:t>
            </a:r>
            <a:r>
              <a:rPr lang="ru-RU" dirty="0" smtClean="0"/>
              <a:t> (1628 - 1658), который построил Тадж-Махал в память своей жены, </a:t>
            </a:r>
            <a:r>
              <a:rPr lang="ru-RU" dirty="0" err="1" smtClean="0"/>
              <a:t>Мумтаз</a:t>
            </a:r>
            <a:r>
              <a:rPr lang="ru-RU" dirty="0" smtClean="0"/>
              <a:t> Махал. Она, в свою очередь, считается основательницей техники использования зеркал в вышивке, хотя до нее эта техника была знакома бедным крестьянам, которые использовали вместо зеркал слюду или лоснящиеся крылья жучков.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F:\порядок\ДЕКОР.-ПРИКЛ.ИСКУССТВО.ПРЕЗЕНТАЦИИ\ВЫШИВКА ШИША\шиша\ФОТО\bh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3571900" cy="585788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901014" cy="85725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   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Применение вышивки  «шиша»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214422"/>
            <a:ext cx="7715304" cy="514050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Считалось, что зеркала отпугивают злых духов, 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которые боятся своих отражений</a:t>
            </a:r>
            <a:r>
              <a:rPr lang="ru-RU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. </a:t>
            </a:r>
          </a:p>
          <a:p>
            <a:pPr algn="ctr">
              <a:buNone/>
            </a:pPr>
            <a:endParaRPr lang="ru-RU" sz="3200" b="1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3200" dirty="0" smtClean="0">
                <a:latin typeface="Monotype Corsiva" pitchFamily="66" charset="0"/>
              </a:rPr>
              <a:t>       Поэтому вышивку применяли при  декоре одежды.</a:t>
            </a:r>
          </a:p>
          <a:p>
            <a:pPr>
              <a:buNone/>
            </a:pPr>
            <a:r>
              <a:rPr lang="ru-RU" sz="3200" dirty="0" smtClean="0">
                <a:latin typeface="Monotype Corsiva" pitchFamily="66" charset="0"/>
              </a:rPr>
              <a:t>      Поскольку вышивка  утяжеляет изделие, в технике </a:t>
            </a:r>
          </a:p>
          <a:p>
            <a:pPr>
              <a:buNone/>
            </a:pPr>
            <a:r>
              <a:rPr lang="ru-RU" sz="3200" dirty="0" smtClean="0">
                <a:latin typeface="Monotype Corsiva" pitchFamily="66" charset="0"/>
              </a:rPr>
              <a:t>      « шиша» лучше украшать  подолы  юбок, лацканы и</a:t>
            </a:r>
          </a:p>
          <a:p>
            <a:pPr>
              <a:buNone/>
            </a:pPr>
            <a:r>
              <a:rPr lang="ru-RU" sz="3200" dirty="0" smtClean="0">
                <a:latin typeface="Monotype Corsiva" pitchFamily="66" charset="0"/>
              </a:rPr>
              <a:t>        низ пиджаков . Так же можно использовать при     </a:t>
            </a:r>
          </a:p>
          <a:p>
            <a:pPr>
              <a:buNone/>
            </a:pPr>
            <a:r>
              <a:rPr lang="ru-RU" sz="3200" dirty="0" smtClean="0">
                <a:latin typeface="Monotype Corsiva" pitchFamily="66" charset="0"/>
              </a:rPr>
              <a:t>        украшении сумок,  при изготовлении  аксессуаров : </a:t>
            </a:r>
          </a:p>
          <a:p>
            <a:pPr>
              <a:buNone/>
            </a:pPr>
            <a:r>
              <a:rPr lang="ru-RU" sz="3200" dirty="0" smtClean="0">
                <a:latin typeface="Monotype Corsiva" pitchFamily="66" charset="0"/>
              </a:rPr>
              <a:t>                                 бус, браслетов.</a:t>
            </a:r>
          </a:p>
          <a:p>
            <a:pPr>
              <a:buNone/>
            </a:pPr>
            <a:endParaRPr lang="ru-RU" sz="3200" dirty="0" smtClean="0">
              <a:latin typeface="Monotype Corsiva" pitchFamily="66" charset="0"/>
            </a:endParaRPr>
          </a:p>
          <a:p>
            <a:pPr marL="514350" indent="-514350">
              <a:buNone/>
            </a:pPr>
            <a:r>
              <a:rPr lang="ru-RU" sz="3500" b="1" dirty="0" smtClean="0">
                <a:latin typeface="Monotype Corsiva" pitchFamily="66" charset="0"/>
              </a:rPr>
              <a:t>   </a:t>
            </a:r>
            <a:r>
              <a:rPr lang="ru-RU" sz="35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Лучше всего  работать яркими разноцветными </a:t>
            </a:r>
          </a:p>
          <a:p>
            <a:pPr marL="514350" indent="-514350">
              <a:buNone/>
            </a:pPr>
            <a:r>
              <a:rPr lang="ru-RU" sz="35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нитками на темном фоне, который эффектно </a:t>
            </a:r>
          </a:p>
          <a:p>
            <a:pPr marL="514350" indent="-514350">
              <a:buNone/>
            </a:pPr>
            <a:r>
              <a:rPr lang="ru-RU" sz="35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          оттеняет сияние зеркалец.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029604" cy="1676402"/>
          </a:xfrm>
        </p:spPr>
        <p:txBody>
          <a:bodyPr/>
          <a:lstStyle/>
          <a:p>
            <a:pPr algn="ctr"/>
            <a:r>
              <a:rPr lang="ru-RU" sz="2800" dirty="0" smtClean="0"/>
              <a:t>Красиво и незаурядно выглядит вышивка с шиша на современной нарядной одежде.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 descr="F:\порядок\ДЕКОР.-ПРИКЛ.ИСКУССТВО.ПРЕЗЕНТАЦИИ\ВЫШИВКА ШИША\шиша\ФОТО\imagesCAEU82E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428868"/>
            <a:ext cx="3571900" cy="350046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Содержимое 3" descr="http://www.lulucha.season.ru/dior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143116"/>
            <a:ext cx="2786082" cy="408243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4290"/>
            <a:ext cx="8029604" cy="1462112"/>
          </a:xfrm>
        </p:spPr>
        <p:txBody>
          <a:bodyPr/>
          <a:lstStyle/>
          <a:p>
            <a:pPr algn="ctr"/>
            <a:r>
              <a:rPr lang="ru-RU" sz="2800" dirty="0" smtClean="0"/>
              <a:t>Можно использовать шиша в классической индийской вышивке разных предметов интерьера и аксессуаров.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ww.lulucha.season.ru/grafics/sumka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00240"/>
            <a:ext cx="3500462" cy="414340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3" descr="F:\порядок\ДЕКОР.-ПРИКЛ.ИСКУССТВО.ПРЕЗЕНТАЦИИ\ВЫШИВКА ШИША\шиша\ФОТО\68d72e075b1c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r="-115" b="8621"/>
          <a:stretch>
            <a:fillRect/>
          </a:stretch>
        </p:blipFill>
        <p:spPr bwMode="auto">
          <a:xfrm>
            <a:off x="4714876" y="2000240"/>
            <a:ext cx="3786214" cy="414340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289</TotalTime>
  <Words>656</Words>
  <PresentationFormat>Экран (4:3)</PresentationFormat>
  <Paragraphs>71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 </vt:lpstr>
      <vt:lpstr>Вышивка «ШИША»</vt:lpstr>
      <vt:lpstr>Слайд 3</vt:lpstr>
      <vt:lpstr>Слайд 4</vt:lpstr>
      <vt:lpstr>Слайд 5</vt:lpstr>
      <vt:lpstr>Слайд 6</vt:lpstr>
      <vt:lpstr>    Применение вышивки  «шиша»</vt:lpstr>
      <vt:lpstr>Красиво и незаурядно выглядит вышивка с шиша на современной нарядной одежде.</vt:lpstr>
      <vt:lpstr>Можно использовать шиша в классической индийской вышивке разных предметов интерьера и аксессуаров.</vt:lpstr>
      <vt:lpstr>Слайд 10</vt:lpstr>
      <vt:lpstr>Слайд 11</vt:lpstr>
      <vt:lpstr>Полезные советы:</vt:lpstr>
      <vt:lpstr>Слайд 13</vt:lpstr>
      <vt:lpstr>Для работы вам потребуется:</vt:lpstr>
      <vt:lpstr>Первый этап.</vt:lpstr>
      <vt:lpstr>Второй этап</vt:lpstr>
      <vt:lpstr>Третий этап</vt:lpstr>
      <vt:lpstr>Создание ниточной сетки</vt:lpstr>
      <vt:lpstr>Четвертый этап</vt:lpstr>
      <vt:lpstr>Пятый этап</vt:lpstr>
      <vt:lpstr>Шестой этап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cp:lastModifiedBy>Татьяна</cp:lastModifiedBy>
  <cp:revision>33</cp:revision>
  <dcterms:modified xsi:type="dcterms:W3CDTF">2011-05-04T10:03:33Z</dcterms:modified>
</cp:coreProperties>
</file>