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711" r:id="rId2"/>
    <p:sldMasterId id="2147483723" r:id="rId3"/>
    <p:sldMasterId id="2147483764" r:id="rId4"/>
    <p:sldMasterId id="2147483802" r:id="rId5"/>
    <p:sldMasterId id="2147483815" r:id="rId6"/>
  </p:sldMasterIdLst>
  <p:sldIdLst>
    <p:sldId id="256" r:id="rId7"/>
    <p:sldId id="257" r:id="rId8"/>
    <p:sldId id="268" r:id="rId9"/>
    <p:sldId id="270" r:id="rId10"/>
    <p:sldId id="259" r:id="rId11"/>
    <p:sldId id="260" r:id="rId12"/>
    <p:sldId id="261" r:id="rId13"/>
    <p:sldId id="263" r:id="rId14"/>
    <p:sldId id="264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7" r:id="rId25"/>
    <p:sldId id="288" r:id="rId26"/>
    <p:sldId id="291" r:id="rId2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3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9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0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0.jpe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0.jpe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220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9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36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677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208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640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922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7377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, вверху и в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8569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рисунка с подписью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ключение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36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91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theme" Target="../theme/theme4.xml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75.xml"/><Relationship Id="rId17" Type="http://schemas.openxmlformats.org/officeDocument/2006/relationships/theme" Target="../theme/theme6.xml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90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F9F23D-8A2C-594C-8F73-3A98445AE3E3}" type="datetimeFigureOut">
              <a:rPr lang="ru-RU" smtClean="0"/>
              <a:t>28.11.16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D71FA6-B696-CF43-81B8-F4081E011F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6.jpg"/><Relationship Id="rId3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png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9" Type="http://schemas.openxmlformats.org/officeDocument/2006/relationships/image" Target="../media/image30.jpeg"/><Relationship Id="rId10" Type="http://schemas.openxmlformats.org/officeDocument/2006/relationships/image" Target="../media/image31.png"/><Relationship Id="rId11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7" Type="http://schemas.openxmlformats.org/officeDocument/2006/relationships/image" Target="../media/image36.png"/><Relationship Id="rId8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6.jpe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1"/>
          <p:cNvSpPr>
            <a:spLocks noGrp="1"/>
          </p:cNvSpPr>
          <p:nvPr>
            <p:ph type="subTitle" idx="1"/>
          </p:nvPr>
        </p:nvSpPr>
        <p:spPr>
          <a:xfrm>
            <a:off x="1371600" y="2947672"/>
            <a:ext cx="6400800" cy="269112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Автор: Субботина Мария Сергеевна</a:t>
            </a:r>
          </a:p>
          <a:p>
            <a:r>
              <a:rPr lang="ru-RU" dirty="0" smtClean="0"/>
              <a:t>Учитель ГБОУ СОШ № 1980 </a:t>
            </a:r>
          </a:p>
          <a:p>
            <a:r>
              <a:rPr lang="ru-RU" dirty="0" smtClean="0"/>
              <a:t>Презентация к уроку по учебному предмету «Русский язык» в 1-ом классе </a:t>
            </a:r>
          </a:p>
          <a:p>
            <a:pPr algn="just"/>
            <a:r>
              <a:rPr lang="ru-RU" dirty="0" smtClean="0"/>
              <a:t>на тему: «Однозначные и многозначные слова. Слова, близкие и противоположные по значению. Словари русского языка».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028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8510862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9904"/>
            <a:ext cx="9107715" cy="6071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358582">
            <a:off x="5905067" y="1733104"/>
            <a:ext cx="1276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Загадка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4476" y="82564"/>
            <a:ext cx="36890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Словарная работа</a:t>
            </a:r>
            <a:endParaRPr lang="ru-RU" sz="3200" dirty="0">
              <a:solidFill>
                <a:srgbClr val="660066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 rot="323648">
            <a:off x="5281183" y="2353916"/>
            <a:ext cx="28980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Не похож на человечка,</a:t>
            </a:r>
          </a:p>
          <a:p>
            <a:r>
              <a:rPr lang="ru-RU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но имеет он сердечко,</a:t>
            </a:r>
          </a:p>
          <a:p>
            <a:r>
              <a:rPr lang="ru-RU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и работе круглый год</a:t>
            </a:r>
          </a:p>
          <a:p>
            <a:r>
              <a:rPr lang="ru-RU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он сердечко отдает.</a:t>
            </a:r>
          </a:p>
          <a:p>
            <a:r>
              <a:rPr lang="ru-RU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Он и чертит, и рисует.</a:t>
            </a:r>
          </a:p>
          <a:p>
            <a:r>
              <a:rPr lang="ru-RU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А сегодня вечерком</a:t>
            </a:r>
          </a:p>
          <a:p>
            <a:r>
              <a:rPr lang="ru-RU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он раскрасил мне альбом.</a:t>
            </a:r>
            <a:endParaRPr lang="ru-RU" sz="20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247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102777553__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7401" y="-568476"/>
            <a:ext cx="5964353" cy="6059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69810" y="3905414"/>
            <a:ext cx="60067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/>
                <a:cs typeface="Times New Roman"/>
              </a:rPr>
              <a:t>К</a:t>
            </a:r>
            <a:r>
              <a:rPr lang="ru-RU" sz="8000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lang="ru-RU" sz="8000" dirty="0" smtClean="0">
                <a:latin typeface="Times New Roman"/>
                <a:cs typeface="Times New Roman"/>
              </a:rPr>
              <a:t>Р</a:t>
            </a:r>
            <a:r>
              <a:rPr lang="ru-RU" sz="8000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lang="ru-RU" sz="8000" dirty="0" smtClean="0">
                <a:latin typeface="Times New Roman"/>
                <a:cs typeface="Times New Roman"/>
              </a:rPr>
              <a:t>НДАШ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7349300" y="3614091"/>
            <a:ext cx="199901" cy="419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15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8510862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9904"/>
            <a:ext cx="9107715" cy="6071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358582">
            <a:off x="6098591" y="1659271"/>
            <a:ext cx="1276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Загадка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4476" y="82564"/>
            <a:ext cx="36890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660066"/>
                </a:solidFill>
                <a:latin typeface="Times New Roman"/>
                <a:cs typeface="Times New Roman"/>
              </a:rPr>
              <a:t>Словарная работа</a:t>
            </a:r>
            <a:endParaRPr lang="ru-RU" sz="3200" dirty="0">
              <a:solidFill>
                <a:srgbClr val="660066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 rot="323648">
            <a:off x="5281182" y="2315626"/>
            <a:ext cx="28980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Times New Roman"/>
                <a:cs typeface="Times New Roman"/>
              </a:rPr>
              <a:t>В этой узенькой коробке 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/>
                <a:cs typeface="Times New Roman"/>
              </a:rPr>
              <a:t>Ты найдешь карандаши, 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/>
                <a:cs typeface="Times New Roman"/>
              </a:rPr>
              <a:t>Ручки, перья, скрепки, кнопки, </a:t>
            </a:r>
          </a:p>
          <a:p>
            <a:r>
              <a:rPr lang="ru-RU" sz="2400" dirty="0">
                <a:solidFill>
                  <a:srgbClr val="660066"/>
                </a:solidFill>
                <a:latin typeface="Times New Roman"/>
                <a:cs typeface="Times New Roman"/>
              </a:rPr>
              <a:t>Что угодно для души.</a:t>
            </a:r>
          </a:p>
        </p:txBody>
      </p:sp>
    </p:spTree>
    <p:extLst>
      <p:ext uri="{BB962C8B-B14F-4D97-AF65-F5344CB8AC3E}">
        <p14:creationId xmlns:p14="http://schemas.microsoft.com/office/powerpoint/2010/main" val="2410426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03523" y="4123128"/>
            <a:ext cx="37298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/>
                <a:cs typeface="Times New Roman"/>
              </a:rPr>
              <a:t>П</a:t>
            </a:r>
            <a:r>
              <a:rPr lang="ru-RU" sz="8000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lang="ru-RU" sz="8000" dirty="0" smtClean="0">
                <a:latin typeface="Times New Roman"/>
                <a:cs typeface="Times New Roman"/>
              </a:rPr>
              <a:t>НАЛ</a:t>
            </a:r>
          </a:p>
        </p:txBody>
      </p:sp>
      <p:pic>
        <p:nvPicPr>
          <p:cNvPr id="6" name="Изображение 5" descr="513359_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667" y="447524"/>
            <a:ext cx="3795486" cy="3795486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6608490" y="3823731"/>
            <a:ext cx="199901" cy="4192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939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21" y="0"/>
            <a:ext cx="1487499" cy="19165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22627" y="169442"/>
            <a:ext cx="3104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Работа с учебником стр. 27 упр.17 </a:t>
            </a:r>
            <a:endParaRPr lang="ru-RU" sz="2400" dirty="0"/>
          </a:p>
        </p:txBody>
      </p:sp>
      <p:pic>
        <p:nvPicPr>
          <p:cNvPr id="6" name="Изображение 5" descr="narisovat-neznajku_5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048" y="2456393"/>
            <a:ext cx="2893679" cy="35889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1506" y="2392625"/>
            <a:ext cx="28907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Постарайтесь прочитать </a:t>
            </a:r>
          </a:p>
          <a:p>
            <a:r>
              <a:rPr lang="ru-RU" sz="24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выразительно </a:t>
            </a:r>
          </a:p>
          <a:p>
            <a:r>
              <a:rPr lang="ru-RU" sz="24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стихотворение </a:t>
            </a:r>
          </a:p>
          <a:p>
            <a:r>
              <a:rPr lang="ru-RU" sz="24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Е. Серова </a:t>
            </a:r>
          </a:p>
          <a:p>
            <a:r>
              <a:rPr lang="ru-RU" sz="24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в парах</a:t>
            </a:r>
            <a:endParaRPr lang="ru-RU" sz="24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9" name="Изображение 8" descr="buratino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267" y="2392625"/>
            <a:ext cx="2766589" cy="365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191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detske_3 (18)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29898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22285" y="2400197"/>
            <a:ext cx="5533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/>
                <a:cs typeface="Times New Roman"/>
              </a:rPr>
              <a:t>Подумайте, что означает </a:t>
            </a:r>
          </a:p>
          <a:p>
            <a:r>
              <a:rPr lang="ru-RU" sz="3600" dirty="0">
                <a:latin typeface="Times New Roman"/>
                <a:cs typeface="Times New Roman"/>
              </a:rPr>
              <a:t> </a:t>
            </a:r>
            <a:r>
              <a:rPr lang="ru-RU" sz="3600" dirty="0" smtClean="0">
                <a:latin typeface="Times New Roman"/>
                <a:cs typeface="Times New Roman"/>
              </a:rPr>
              <a:t>                   слово </a:t>
            </a:r>
            <a:r>
              <a:rPr lang="ru-RU" sz="3600" b="1" dirty="0" smtClean="0">
                <a:latin typeface="Times New Roman"/>
                <a:cs typeface="Times New Roman"/>
              </a:rPr>
              <a:t>золотой</a:t>
            </a:r>
            <a:r>
              <a:rPr lang="ru-RU" sz="3600" dirty="0" smtClean="0">
                <a:latin typeface="Times New Roman"/>
                <a:cs typeface="Times New Roman"/>
              </a:rPr>
              <a:t>?</a:t>
            </a:r>
            <a:endParaRPr lang="ru-RU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8825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magic key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9378" y="896789"/>
            <a:ext cx="6271403" cy="2429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0697" y="4390571"/>
            <a:ext cx="81085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Сделанный из золота, драгоценного металла</a:t>
            </a:r>
            <a:endParaRPr lang="ru-RU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832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8096" y="628952"/>
            <a:ext cx="731761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Цвета золота, блестяще-желтого цвета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Изображение 4" descr="2320339_070719033_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26380"/>
            <a:ext cx="9144000" cy="503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51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479" y="3640667"/>
            <a:ext cx="4397378" cy="2927047"/>
          </a:xfrm>
          <a:prstGeom prst="rect">
            <a:avLst/>
          </a:prstGeom>
        </p:spPr>
      </p:pic>
      <p:pic>
        <p:nvPicPr>
          <p:cNvPr id="5" name="Изображение 4" descr="01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68" y="1995714"/>
            <a:ext cx="4121810" cy="30872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5019" y="628952"/>
            <a:ext cx="68329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cs typeface="Times New Roman"/>
              </a:rPr>
              <a:t>Прекрасный, замечательный, умелый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599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сканирование00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404813"/>
            <a:ext cx="3976687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58750"/>
            <a:ext cx="8002588" cy="6394450"/>
          </a:xfrm>
          <a:noFill/>
        </p:spPr>
        <p:txBody>
          <a:bodyPr spcFirstLastPara="1" rtlCol="0">
            <a:prstTxWarp prst="textArchDown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Работа со словарем</a:t>
            </a:r>
          </a:p>
        </p:txBody>
      </p:sp>
    </p:spTree>
    <p:extLst>
      <p:ext uri="{BB962C8B-B14F-4D97-AF65-F5344CB8AC3E}">
        <p14:creationId xmlns:p14="http://schemas.microsoft.com/office/powerpoint/2010/main" val="16075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43bc88543ee59a59eb7d582d353e8a9d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52" t="15061" r="20630" b="1913"/>
          <a:stretch/>
        </p:blipFill>
        <p:spPr>
          <a:xfrm>
            <a:off x="852100" y="626925"/>
            <a:ext cx="3553097" cy="34561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53853" y="4569281"/>
            <a:ext cx="579014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/>
                <a:cs typeface="Times New Roman"/>
              </a:rPr>
              <a:t>Прозвенел звонок веселый. Мы начать урок готовы. Будем слушать, рассуждать, И друг другу помогать.</a:t>
            </a:r>
          </a:p>
        </p:txBody>
      </p:sp>
    </p:spTree>
    <p:extLst>
      <p:ext uri="{BB962C8B-B14F-4D97-AF65-F5344CB8AC3E}">
        <p14:creationId xmlns:p14="http://schemas.microsoft.com/office/powerpoint/2010/main" val="171507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Рисунок 1" descr="сканирование00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188913"/>
            <a:ext cx="4198938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Заголовок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52400"/>
            <a:ext cx="8016875" cy="758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83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60335" y="474593"/>
            <a:ext cx="7905886" cy="1143000"/>
          </a:xfrm>
        </p:spPr>
        <p:txBody>
          <a:bodyPr/>
          <a:lstStyle/>
          <a:p>
            <a:r>
              <a:rPr lang="ru-RU" dirty="0" smtClean="0"/>
              <a:t>Подведение итогов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02082" y="1840839"/>
            <a:ext cx="6623283" cy="4287796"/>
          </a:xfrm>
        </p:spPr>
        <p:txBody>
          <a:bodyPr/>
          <a:lstStyle/>
          <a:p>
            <a:r>
              <a:rPr lang="ru-RU" dirty="0" smtClean="0"/>
              <a:t>Подумайте, где можно узнать, какое слово многозначное, а какое однозначное?</a:t>
            </a:r>
          </a:p>
          <a:p>
            <a:r>
              <a:rPr lang="ru-RU" dirty="0" smtClean="0"/>
              <a:t>Что интересного вы узнали о словарях русского языка?</a:t>
            </a:r>
          </a:p>
          <a:p>
            <a:r>
              <a:rPr lang="ru-RU" dirty="0" smtClean="0"/>
              <a:t>Расскажите, когда человек работает со словарями? </a:t>
            </a:r>
          </a:p>
          <a:p>
            <a:r>
              <a:rPr lang="ru-RU" dirty="0" smtClean="0"/>
              <a:t>Уточните, что нужно помнить при написании слов </a:t>
            </a:r>
            <a:r>
              <a:rPr lang="ru-RU" b="1" dirty="0" smtClean="0"/>
              <a:t>пенал</a:t>
            </a:r>
            <a:r>
              <a:rPr lang="ru-RU" dirty="0" smtClean="0"/>
              <a:t> и </a:t>
            </a:r>
            <a:r>
              <a:rPr lang="ru-RU" b="1" dirty="0" smtClean="0"/>
              <a:t>карандаш</a:t>
            </a:r>
            <a:r>
              <a:rPr lang="ru-RU" dirty="0" smtClean="0"/>
              <a:t>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52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77985" y="304800"/>
            <a:ext cx="4378429" cy="792163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accent6">
                    <a:lumMod val="75000"/>
                  </a:schemeClr>
                </a:solidFill>
              </a:rPr>
              <a:t>Повторим!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69925" y="1027113"/>
            <a:ext cx="3597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46125" y="1484313"/>
            <a:ext cx="294583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Встретив зайку, ёж-сосед</a:t>
            </a:r>
          </a:p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Говорит ему: « … »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257800" y="1676400"/>
            <a:ext cx="24244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А его сосед ушастый 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Отвечает: «Ёжик, …» 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050925" y="2855913"/>
            <a:ext cx="307370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К </a:t>
            </a:r>
            <a:r>
              <a:rPr lang="ru-RU" sz="2000" dirty="0" err="1">
                <a:solidFill>
                  <a:schemeClr val="accent5">
                    <a:lumMod val="75000"/>
                  </a:schemeClr>
                </a:solidFill>
              </a:rPr>
              <a:t>Осьминожке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 Камбала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В понедельник заплыла,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А во вторник на прощанье</a:t>
            </a:r>
          </a:p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Ей сказала: «…»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089525" y="3541713"/>
            <a:ext cx="332830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Неуклюжий пёсик Костик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Мышке наступил на хвостик.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Поругались бы они,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Но сказал он: «…» 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09600" y="5334000"/>
            <a:ext cx="493506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FF"/>
                </a:solidFill>
              </a:rPr>
              <a:t>- Какие слова мы называем «</a:t>
            </a:r>
            <a:r>
              <a:rPr lang="ru-RU" sz="2000" dirty="0">
                <a:solidFill>
                  <a:srgbClr val="0000FF"/>
                </a:solidFill>
                <a:hlinkClick r:id="rId2" action="ppaction://hlinksldjump"/>
              </a:rPr>
              <a:t>вежливыми</a:t>
            </a:r>
            <a:r>
              <a:rPr lang="ru-RU" sz="2000" dirty="0">
                <a:solidFill>
                  <a:srgbClr val="0000FF"/>
                </a:solidFill>
              </a:rPr>
              <a:t>»?</a:t>
            </a:r>
          </a:p>
          <a:p>
            <a:r>
              <a:rPr lang="ru-RU" sz="2000" dirty="0">
                <a:solidFill>
                  <a:srgbClr val="660066"/>
                </a:solidFill>
              </a:rPr>
              <a:t>- В каких случаях их употребляют в речи?</a:t>
            </a:r>
          </a:p>
        </p:txBody>
      </p:sp>
    </p:spTree>
    <p:extLst>
      <p:ext uri="{BB962C8B-B14F-4D97-AF65-F5344CB8AC3E}">
        <p14:creationId xmlns:p14="http://schemas.microsoft.com/office/powerpoint/2010/main" val="3566968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  <p:bldP spid="6151" grpId="0"/>
      <p:bldP spid="6152" grpId="0"/>
      <p:bldP spid="61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98306" y="139900"/>
            <a:ext cx="84712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90"/>
                </a:solidFill>
              </a:rPr>
              <a:t>Составьте </a:t>
            </a:r>
            <a:r>
              <a:rPr lang="ru-RU" sz="2800" b="1" dirty="0" smtClean="0">
                <a:solidFill>
                  <a:srgbClr val="000090"/>
                </a:solidFill>
              </a:rPr>
              <a:t>  из   </a:t>
            </a:r>
            <a:r>
              <a:rPr lang="ru-RU" sz="2800" b="1" dirty="0">
                <a:solidFill>
                  <a:srgbClr val="000090"/>
                </a:solidFill>
              </a:rPr>
              <a:t>букв </a:t>
            </a:r>
            <a:r>
              <a:rPr lang="ru-RU" sz="2800" b="1" dirty="0" smtClean="0">
                <a:solidFill>
                  <a:srgbClr val="000090"/>
                </a:solidFill>
              </a:rPr>
              <a:t>   слово</a:t>
            </a:r>
            <a:r>
              <a:rPr lang="ru-RU" sz="2800" b="1" dirty="0">
                <a:solidFill>
                  <a:srgbClr val="000090"/>
                </a:solidFill>
              </a:rPr>
              <a:t>!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045560" y="1072357"/>
            <a:ext cx="2939466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dirty="0"/>
              <a:t>С Ц Е Я М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887996" y="1072357"/>
            <a:ext cx="2690961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b="1" dirty="0"/>
              <a:t>М Е С Я Ц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98306" y="1988403"/>
            <a:ext cx="870953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</a:rPr>
              <a:t>Какое значение имеет это слово?</a:t>
            </a:r>
          </a:p>
          <a:p>
            <a:endParaRPr lang="ru-RU" sz="2400" dirty="0">
              <a:solidFill>
                <a:srgbClr val="660066"/>
              </a:solidFill>
            </a:endParaRPr>
          </a:p>
        </p:txBody>
      </p:sp>
      <p:pic>
        <p:nvPicPr>
          <p:cNvPr id="7176" name="Picture 8" descr="wbe_calenda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2819400"/>
            <a:ext cx="2971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6837" y="5514975"/>
            <a:ext cx="34802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Единица </a:t>
            </a:r>
            <a:r>
              <a:rPr lang="ru-RU" dirty="0" smtClean="0"/>
              <a:t>времени</a:t>
            </a:r>
          </a:p>
          <a:p>
            <a:r>
              <a:rPr lang="ru-RU" dirty="0" smtClean="0"/>
              <a:t> </a:t>
            </a:r>
            <a:r>
              <a:rPr lang="ru-RU" dirty="0"/>
              <a:t>по календарю</a:t>
            </a:r>
          </a:p>
        </p:txBody>
      </p:sp>
      <p:pic>
        <p:nvPicPr>
          <p:cNvPr id="7178" name="Picture 10" descr="PH20971_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2743200"/>
            <a:ext cx="28194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264955" y="5692136"/>
            <a:ext cx="284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dirty="0"/>
              <a:t>Диск луны, или его часть</a:t>
            </a:r>
          </a:p>
        </p:txBody>
      </p:sp>
    </p:spTree>
    <p:extLst>
      <p:ext uri="{BB962C8B-B14F-4D97-AF65-F5344CB8AC3E}">
        <p14:creationId xmlns:p14="http://schemas.microsoft.com/office/powerpoint/2010/main" val="2984482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3" grpId="1"/>
      <p:bldP spid="7174" grpId="0"/>
      <p:bldP spid="7175" grpId="0"/>
      <p:bldP spid="7177" grpId="0"/>
      <p:bldP spid="71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822627" y="169442"/>
            <a:ext cx="3104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Работа с учебником стр. 26 упр.15 </a:t>
            </a:r>
            <a:endParaRPr lang="ru-RU" sz="2400" dirty="0"/>
          </a:p>
        </p:txBody>
      </p:sp>
      <p:pic>
        <p:nvPicPr>
          <p:cNvPr id="13" name="Рисунок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21" y="0"/>
            <a:ext cx="1487499" cy="1916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Изображение 13" descr="XJFlGrSYnAg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1967" y="0"/>
            <a:ext cx="3104345" cy="42829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10670" y="1254172"/>
            <a:ext cx="4366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Расскажите, где можно узнать, что означает слово?</a:t>
            </a:r>
            <a:endParaRPr lang="ru-RU" sz="2400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16" name="Изображение 15" descr="62990-izlozhenie-slovo-mama-osoboe-slovo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520" y="2269343"/>
            <a:ext cx="2188962" cy="269576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64525" y="5267696"/>
            <a:ext cx="7219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Как вы думаете, одинаковые значения имеют слова?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72605" y="5929625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НЕВЕЖА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6970" y="5941383"/>
            <a:ext cx="1467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НЕВЕЖДА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56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85008_html_m753ef3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03" y="0"/>
            <a:ext cx="2095131" cy="33172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92434" y="343276"/>
            <a:ext cx="565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Ребята, давайте познакомимся с </a:t>
            </a:r>
          </a:p>
          <a:p>
            <a:r>
              <a:rPr lang="ru-RU" sz="2400" i="1" dirty="0" smtClean="0">
                <a:solidFill>
                  <a:srgbClr val="0000FF"/>
                </a:solidFill>
              </a:rPr>
              <a:t>Толковым словарём </a:t>
            </a:r>
          </a:p>
          <a:p>
            <a:r>
              <a:rPr lang="ru-RU" sz="2400" i="1" dirty="0" smtClean="0">
                <a:solidFill>
                  <a:srgbClr val="0000FF"/>
                </a:solidFill>
              </a:rPr>
              <a:t>в конце учебника на стр. 138-140 и найдем значения этих слов!</a:t>
            </a:r>
          </a:p>
        </p:txBody>
      </p:sp>
      <p:pic>
        <p:nvPicPr>
          <p:cNvPr id="6" name="Изображение 5" descr="Снимок экрана 2016-03-10 в 18.01.57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5767" y="1912936"/>
            <a:ext cx="6328233" cy="2007810"/>
          </a:xfrm>
          <a:prstGeom prst="rect">
            <a:avLst/>
          </a:prstGeom>
        </p:spPr>
      </p:pic>
      <p:pic>
        <p:nvPicPr>
          <p:cNvPr id="7" name="Изображение 6" descr="Macintosh HD:Users:sergejsubbotin:Desktop:medvezhonok_nevezha_p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070" y="3499485"/>
            <a:ext cx="2689860" cy="3358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Изображение 7" descr="1402920940_snimok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262" y="3920746"/>
            <a:ext cx="4000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0548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GP3Dvi-L7O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570" y="123674"/>
            <a:ext cx="2286001" cy="33261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7715" y="241050"/>
            <a:ext cx="52870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Рассмотрите и выберите картинки, </a:t>
            </a:r>
          </a:p>
          <a:p>
            <a:r>
              <a:rPr lang="ru-RU" sz="2400" i="1" dirty="0" smtClean="0">
                <a:solidFill>
                  <a:srgbClr val="0000FF"/>
                </a:solidFill>
              </a:rPr>
              <a:t>которые имеют несколько значений</a:t>
            </a:r>
            <a:endParaRPr lang="ru-RU" sz="2400" i="1" dirty="0">
              <a:solidFill>
                <a:srgbClr val="0000FF"/>
              </a:solidFill>
            </a:endParaRPr>
          </a:p>
        </p:txBody>
      </p:sp>
      <p:pic>
        <p:nvPicPr>
          <p:cNvPr id="6" name="Изображение 5" descr="Ster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6" y="374097"/>
            <a:ext cx="1610786" cy="1640586"/>
          </a:xfrm>
          <a:prstGeom prst="rect">
            <a:avLst/>
          </a:prstGeom>
        </p:spPr>
      </p:pic>
      <p:pic>
        <p:nvPicPr>
          <p:cNvPr id="9" name="Изображение 8" descr="1396328833_morskaya-zvezda_1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34" y="5257423"/>
            <a:ext cx="1873493" cy="1405119"/>
          </a:xfrm>
          <a:prstGeom prst="rect">
            <a:avLst/>
          </a:prstGeom>
        </p:spPr>
      </p:pic>
      <p:pic>
        <p:nvPicPr>
          <p:cNvPr id="10" name="Изображение 9" descr="rooks-1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2572" y="5126911"/>
            <a:ext cx="2298095" cy="1535631"/>
          </a:xfrm>
          <a:prstGeom prst="rect">
            <a:avLst/>
          </a:prstGeom>
        </p:spPr>
      </p:pic>
      <p:pic>
        <p:nvPicPr>
          <p:cNvPr id="11" name="Изображение 10" descr="drafts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466" y="1495272"/>
            <a:ext cx="1516836" cy="1516836"/>
          </a:xfrm>
          <a:prstGeom prst="rect">
            <a:avLst/>
          </a:prstGeom>
        </p:spPr>
      </p:pic>
      <p:pic>
        <p:nvPicPr>
          <p:cNvPr id="12" name="Изображение 11" descr="52541994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8857" y="4505421"/>
            <a:ext cx="1399576" cy="1678408"/>
          </a:xfrm>
          <a:prstGeom prst="rect">
            <a:avLst/>
          </a:prstGeom>
        </p:spPr>
      </p:pic>
      <p:pic>
        <p:nvPicPr>
          <p:cNvPr id="13" name="Изображение 12" descr="99435391_0_70a92_c72e5eb2_XL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131" y="2253690"/>
            <a:ext cx="1688798" cy="2251731"/>
          </a:xfrm>
          <a:prstGeom prst="rect">
            <a:avLst/>
          </a:prstGeom>
        </p:spPr>
      </p:pic>
      <p:pic>
        <p:nvPicPr>
          <p:cNvPr id="14" name="Изображение 13" descr="u4eu4.jpg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8498" y="3576255"/>
            <a:ext cx="1644953" cy="1989861"/>
          </a:xfrm>
          <a:prstGeom prst="rect">
            <a:avLst/>
          </a:prstGeom>
        </p:spPr>
      </p:pic>
      <p:pic>
        <p:nvPicPr>
          <p:cNvPr id="15" name="Изображение 14" descr="brush04.png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8929" y="1305983"/>
            <a:ext cx="2429569" cy="1996804"/>
          </a:xfrm>
          <a:prstGeom prst="rect">
            <a:avLst/>
          </a:prstGeom>
        </p:spPr>
      </p:pic>
      <p:pic>
        <p:nvPicPr>
          <p:cNvPr id="16" name="Изображение 15" descr="pencil-case-cosmo!Medium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893" y="3510490"/>
            <a:ext cx="2144678" cy="128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639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16667" y="82957"/>
            <a:ext cx="1814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Запомни!</a:t>
            </a:r>
            <a:endParaRPr lang="ru-RU" sz="2800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Изображение 5" descr="Ster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80" y="5217414"/>
            <a:ext cx="1610786" cy="1640586"/>
          </a:xfrm>
          <a:prstGeom prst="rect">
            <a:avLst/>
          </a:prstGeom>
        </p:spPr>
      </p:pic>
      <p:pic>
        <p:nvPicPr>
          <p:cNvPr id="9" name="Изображение 8" descr="1396328833_morskaya-zvezda_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174" y="3963178"/>
            <a:ext cx="1873493" cy="1405119"/>
          </a:xfrm>
          <a:prstGeom prst="rect">
            <a:avLst/>
          </a:prstGeom>
        </p:spPr>
      </p:pic>
      <p:pic>
        <p:nvPicPr>
          <p:cNvPr id="12" name="Изображение 11" descr="5254199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562" y="1880754"/>
            <a:ext cx="1159865" cy="1390940"/>
          </a:xfrm>
          <a:prstGeom prst="rect">
            <a:avLst/>
          </a:prstGeom>
        </p:spPr>
      </p:pic>
      <p:pic>
        <p:nvPicPr>
          <p:cNvPr id="13" name="Изображение 12" descr="99435391_0_70a92_c72e5eb2_XL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635" y="1996004"/>
            <a:ext cx="1396783" cy="1862377"/>
          </a:xfrm>
          <a:prstGeom prst="rect">
            <a:avLst/>
          </a:prstGeom>
        </p:spPr>
      </p:pic>
      <p:pic>
        <p:nvPicPr>
          <p:cNvPr id="14" name="Изображение 13" descr="u4eu4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6231" y="3397384"/>
            <a:ext cx="1504559" cy="1820030"/>
          </a:xfrm>
          <a:prstGeom prst="rect">
            <a:avLst/>
          </a:prstGeom>
        </p:spPr>
      </p:pic>
      <p:pic>
        <p:nvPicPr>
          <p:cNvPr id="15" name="Изображение 14" descr="brush04.png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0808" y="5436469"/>
            <a:ext cx="1729619" cy="1421531"/>
          </a:xfrm>
          <a:prstGeom prst="rect">
            <a:avLst/>
          </a:prstGeom>
        </p:spPr>
      </p:pic>
      <p:pic>
        <p:nvPicPr>
          <p:cNvPr id="2" name="Изображение 1" descr="120179_Незнайка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16667" cy="3271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6725" y="611427"/>
            <a:ext cx="76710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Если слова имеют несколько значений, </a:t>
            </a:r>
          </a:p>
          <a:p>
            <a:r>
              <a:rPr lang="ru-RU" sz="3200" dirty="0" smtClean="0">
                <a:latin typeface="Times New Roman"/>
                <a:cs typeface="Times New Roman"/>
              </a:rPr>
              <a:t>то они называются 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МНОГОЗНАЧНЫМИ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982266" y="6032286"/>
            <a:ext cx="251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Геометрическая фигура 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6667" y="4119193"/>
            <a:ext cx="33490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Название животных и растений,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похожих по форме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на звезды (морская звезда)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56418" y="3433670"/>
            <a:ext cx="2369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Травянистое растение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97029" y="2243239"/>
            <a:ext cx="2180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Маленький колокол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87419" y="4025943"/>
            <a:ext cx="12905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Часть руки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от запястья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 конца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пальцев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65333" y="5575904"/>
            <a:ext cx="2558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4F6228"/>
                </a:solidFill>
              </a:rPr>
              <a:t>Пучок щетины, </a:t>
            </a:r>
          </a:p>
          <a:p>
            <a:r>
              <a:rPr lang="ru-RU" dirty="0" smtClean="0">
                <a:solidFill>
                  <a:srgbClr val="4F6228"/>
                </a:solidFill>
              </a:rPr>
              <a:t>волос на рукоятке  для</a:t>
            </a:r>
          </a:p>
          <a:p>
            <a:r>
              <a:rPr lang="ru-RU" dirty="0" smtClean="0">
                <a:solidFill>
                  <a:srgbClr val="4F6228"/>
                </a:solidFill>
              </a:rPr>
              <a:t>нанесения краски, клея</a:t>
            </a:r>
            <a:endParaRPr lang="ru-RU" dirty="0">
              <a:solidFill>
                <a:srgbClr val="4F62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99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/>
      <p:bldP spid="8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16667" y="82957"/>
            <a:ext cx="1814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Запомни!</a:t>
            </a:r>
            <a:endParaRPr lang="ru-RU" sz="2800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2" name="Изображение 1" descr="120179_Незнайк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16667" cy="32716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6725" y="611427"/>
            <a:ext cx="76710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/>
                <a:cs typeface="Times New Roman"/>
              </a:rPr>
              <a:t>Если слова имеют только одно значение, </a:t>
            </a:r>
          </a:p>
          <a:p>
            <a:r>
              <a:rPr lang="ru-RU" sz="3200" dirty="0" smtClean="0">
                <a:latin typeface="Times New Roman"/>
                <a:cs typeface="Times New Roman"/>
              </a:rPr>
              <a:t>то они называются 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ОДНОЗНАЧНЫМИ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21" name="Изображение 20" descr="drafts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6725" y="2884646"/>
            <a:ext cx="1516836" cy="1516836"/>
          </a:xfrm>
          <a:prstGeom prst="rect">
            <a:avLst/>
          </a:prstGeom>
        </p:spPr>
      </p:pic>
      <p:pic>
        <p:nvPicPr>
          <p:cNvPr id="22" name="Изображение 21" descr="rooks-1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52" y="5019988"/>
            <a:ext cx="2298095" cy="1535631"/>
          </a:xfrm>
          <a:prstGeom prst="rect">
            <a:avLst/>
          </a:prstGeom>
        </p:spPr>
      </p:pic>
      <p:pic>
        <p:nvPicPr>
          <p:cNvPr id="23" name="Изображение 22" descr="pencil-case-cosmo!Medium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78" y="1688645"/>
            <a:ext cx="2144678" cy="12845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35905" y="5769429"/>
            <a:ext cx="5268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Перелетная птица с черным блестящим оперением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8095" y="3514438"/>
            <a:ext cx="42910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Тонкая палочка графита или сухой краски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 деревянной оболочке, употребляемая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для письма или рисования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73756" y="2035405"/>
            <a:ext cx="3577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4F6228"/>
                </a:solidFill>
              </a:rPr>
              <a:t>Коробочка или сумочка </a:t>
            </a:r>
          </a:p>
          <a:p>
            <a:r>
              <a:rPr lang="ru-RU" dirty="0" smtClean="0">
                <a:solidFill>
                  <a:srgbClr val="4F6228"/>
                </a:solidFill>
              </a:rPr>
              <a:t>для хранения ручек и карандашей</a:t>
            </a:r>
            <a:endParaRPr lang="ru-RU" dirty="0">
              <a:solidFill>
                <a:srgbClr val="4F62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7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10" grpId="0"/>
      <p:bldP spid="11" grpId="0"/>
      <p:bldP spid="16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риз">
  <a:themeElements>
    <a:clrScheme name="Бриз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Бриз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Бриз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Лето">
  <a:themeElements>
    <a:clrScheme name="Лето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Лето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Лето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Бриз">
  <a:themeElements>
    <a:clrScheme name="Бриз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Бриз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Бриз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Бытие">
  <a:themeElements>
    <a:clrScheme name="Бытие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Бытие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Бытие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490</Words>
  <Application>Microsoft Macintosh PowerPoint</Application>
  <PresentationFormat>Экран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Тема Office</vt:lpstr>
      <vt:lpstr>Воздушный поток</vt:lpstr>
      <vt:lpstr>Бриз</vt:lpstr>
      <vt:lpstr>Лето</vt:lpstr>
      <vt:lpstr>1_Бриз</vt:lpstr>
      <vt:lpstr>Бытие</vt:lpstr>
      <vt:lpstr>Презентация PowerPoint</vt:lpstr>
      <vt:lpstr>Презентация PowerPoint</vt:lpstr>
      <vt:lpstr>Повторим!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со словарем</vt:lpstr>
      <vt:lpstr>Презентация PowerPoint</vt:lpstr>
      <vt:lpstr>Подведение итогов урока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Субботин</dc:creator>
  <cp:lastModifiedBy>Субботин</cp:lastModifiedBy>
  <cp:revision>30</cp:revision>
  <dcterms:created xsi:type="dcterms:W3CDTF">2016-03-10T14:27:53Z</dcterms:created>
  <dcterms:modified xsi:type="dcterms:W3CDTF">2016-11-28T17:18:49Z</dcterms:modified>
</cp:coreProperties>
</file>