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4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FF"/>
    <a:srgbClr val="E937D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2DA36-0EAE-4790-ABCE-2FE9F904E99A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2DA36-0EAE-4790-ABCE-2FE9F904E99A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E399D-A607-43C7-ABBE-28C9EA7B0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214414" y="1500174"/>
            <a:ext cx="6286544" cy="1827215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E937D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«Инновационные формы работы с родителями в ДОУ»</a:t>
            </a:r>
            <a:endParaRPr lang="ru-RU" sz="5400" b="1" dirty="0">
              <a:ln w="18000">
                <a:solidFill>
                  <a:schemeClr val="accent3">
                    <a:lumMod val="50000"/>
                  </a:schemeClr>
                </a:solidFill>
                <a:prstDash val="solid"/>
                <a:miter lim="800000"/>
              </a:ln>
              <a:solidFill>
                <a:srgbClr val="E937D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843808" y="4077072"/>
            <a:ext cx="5544616" cy="192369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Составила ст.воспитатель</a:t>
            </a:r>
          </a:p>
          <a:p>
            <a:r>
              <a:rPr lang="ru-RU" sz="2400" b="1" dirty="0" smtClean="0">
                <a:solidFill>
                  <a:srgbClr val="0066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Сергеева М.В.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print">
            <a:lum bright="16000" contrast="-14000"/>
          </a:blip>
          <a:srcRect t="29838" r="30890"/>
          <a:stretch>
            <a:fillRect/>
          </a:stretch>
        </p:blipFill>
        <p:spPr bwMode="auto">
          <a:xfrm>
            <a:off x="0" y="0"/>
            <a:ext cx="9243720" cy="7072290"/>
          </a:xfrm>
          <a:prstGeom prst="rect">
            <a:avLst/>
          </a:prstGeom>
          <a:noFill/>
        </p:spPr>
      </p:pic>
      <p:pic>
        <p:nvPicPr>
          <p:cNvPr id="5" name="Picture 2" descr="&amp;Scy;&amp;kcy;&amp;rcy;&amp;acy;&amp;pcy;-&amp;ncy;&amp;acy;&amp;bcy;&amp;ocy;&amp;rcy; &quot;&amp;YAcy;&amp;rcy;&amp;kcy;&amp;icy;&amp;iecy; &amp;kcy;&amp;rcy;&amp;acy;&amp;scy;&amp;kcy;&amp;icy; &amp;vcy;&amp;iecy;&amp;scy;&amp;ncy;&amp;ycy;&quot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73596">
            <a:off x="0" y="214290"/>
            <a:ext cx="2143107" cy="1801698"/>
          </a:xfrm>
          <a:prstGeom prst="rect">
            <a:avLst/>
          </a:prstGeom>
          <a:noFill/>
        </p:spPr>
      </p:pic>
      <p:pic>
        <p:nvPicPr>
          <p:cNvPr id="6" name="Picture 8" descr="&amp;Bcy;&amp;acy;&amp;bcy;&amp;ocy;&amp;chcy;&amp;kcy;&amp;icy;. (2) &amp;Kcy;&amp;lcy;&amp;icy;&amp;pcy;&amp;acy;&amp;rcy;&amp;tcy; &amp;vcy; Png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662198">
            <a:off x="7663837" y="5494318"/>
            <a:ext cx="1499439" cy="10438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51720" y="908720"/>
            <a:ext cx="68407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i="1" dirty="0" smtClean="0"/>
              <a:t>От того, как прошло детство, кто вёл ребенка за руку в детские годы, что вошло в его разум и сердце из окружающего мира – от этого в решающей степени зависит, каким человеком станет сегодняшний малыш.</a:t>
            </a:r>
            <a:endParaRPr lang="ru-RU" sz="3200" dirty="0" smtClean="0"/>
          </a:p>
          <a:p>
            <a:pPr algn="r"/>
            <a:r>
              <a:rPr lang="ru-RU" sz="3200" i="1" dirty="0" smtClean="0"/>
              <a:t>В.А. Сухомлинский</a:t>
            </a:r>
            <a:endParaRPr lang="ru-RU" sz="3200" dirty="0" smtClean="0"/>
          </a:p>
          <a:p>
            <a:pPr marL="420624" indent="-384048">
              <a:defRPr/>
            </a:pPr>
            <a:r>
              <a:rPr lang="ru-RU" sz="3200" i="1" dirty="0" smtClean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print">
            <a:lum bright="16000" contrast="-14000"/>
          </a:blip>
          <a:srcRect t="29838" r="30890"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«родители – дети – педагоги».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9" name="Picture 6" descr="http://img-fotki.yandex.ru/get/5603/ladyo2004.1fa/0_5b321_9f8673d8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41716">
            <a:off x="214282" y="6215082"/>
            <a:ext cx="857256" cy="485779"/>
          </a:xfrm>
          <a:prstGeom prst="rect">
            <a:avLst/>
          </a:prstGeom>
          <a:noFill/>
        </p:spPr>
      </p:pic>
      <p:pic>
        <p:nvPicPr>
          <p:cNvPr id="12" name="Picture 8" descr="&amp;Bcy;&amp;acy;&amp;bcy;&amp;ocy;&amp;chcy;&amp;kcy;&amp;icy;. (2) &amp;Kcy;&amp;lcy;&amp;icy;&amp;pcy;&amp;acy;&amp;rcy;&amp;tcy; &amp;vcy; Png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662198">
            <a:off x="7198027" y="412732"/>
            <a:ext cx="1934970" cy="13470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print">
            <a:lum bright="16000" contrast="-14000"/>
          </a:blip>
          <a:srcRect t="29838" r="30890"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pic>
        <p:nvPicPr>
          <p:cNvPr id="12" name="Picture 2" descr="&amp;Kcy;&amp;lcy;&amp;icy;&amp;pcy;&amp;acy;&amp;rcy;&amp;tcy;&amp;ycy; &amp;bcy;&amp;acy;&amp;bcy;&amp;ocy;&amp;chcy;&amp;kcy;&amp;i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38184">
            <a:off x="0" y="428604"/>
            <a:ext cx="3143240" cy="6215105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63688" y="144412"/>
            <a:ext cx="7380312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00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адачи: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создание условия для участия родителей в жизни ребенка в детском саду;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 установление партнерских, доверительных, уважительных отношений между педагогами и родителями;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 оказание психолого-педагогической поддержки родителям в воспитании ребенка и повышении компетентности в вопросах развития и воспитания, охраны и укрепления здоровья детей;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 непрерывное повышение компетентности педагогов в вопросах взаимодействия с семьей воспитанников.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print">
            <a:lum bright="16000" contrast="-14000"/>
          </a:blip>
          <a:srcRect t="29838" r="30890"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pic>
        <p:nvPicPr>
          <p:cNvPr id="16" name="Picture 4" descr="http://img-fotki.yandex.ru/get/4404/ladyo2004.1fa/0_5b31e_326d8345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357298"/>
            <a:ext cx="1428750" cy="1200150"/>
          </a:xfrm>
          <a:prstGeom prst="rect">
            <a:avLst/>
          </a:prstGeom>
          <a:noFill/>
        </p:spPr>
      </p:pic>
      <p:pic>
        <p:nvPicPr>
          <p:cNvPr id="18" name="Picture 4" descr="http://img-fotki.yandex.ru/get/4404/ladyo2004.1fa/0_5b31e_326d8345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071810"/>
            <a:ext cx="1428750" cy="1200150"/>
          </a:xfrm>
          <a:prstGeom prst="rect">
            <a:avLst/>
          </a:prstGeom>
          <a:noFill/>
        </p:spPr>
      </p:pic>
      <p:pic>
        <p:nvPicPr>
          <p:cNvPr id="19" name="Picture 4" descr="http://img-fotki.yandex.ru/get/4404/ladyo2004.1fa/0_5b31e_326d8345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714884"/>
            <a:ext cx="1428750" cy="1200150"/>
          </a:xfrm>
          <a:prstGeom prst="rect">
            <a:avLst/>
          </a:prstGeom>
          <a:noFill/>
        </p:spPr>
      </p:pic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2411760" y="0"/>
            <a:ext cx="6275040" cy="659735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    Современные подходы к    организации взаимодействия    семьи и ДОУ.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>Отношения детского  учреждению с семьёй должны быть основаны  на сотрудничестве и взаимодействии при условии открытости детского сада внутрь и наружу.</a:t>
            </a:r>
            <a:endParaRPr lang="ru-RU" sz="32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print">
            <a:lum bright="16000" contrast="-14000"/>
          </a:blip>
          <a:srcRect t="29838" r="30890"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pic>
        <p:nvPicPr>
          <p:cNvPr id="4" name="Picture 4" descr="http://img-fotki.yandex.ru/get/4404/ladyo2004.1fa/0_5b31e_326d8345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692696"/>
            <a:ext cx="1428750" cy="1200150"/>
          </a:xfrm>
          <a:prstGeom prst="rect">
            <a:avLst/>
          </a:prstGeom>
          <a:noFill/>
        </p:spPr>
      </p:pic>
      <p:pic>
        <p:nvPicPr>
          <p:cNvPr id="5" name="Picture 4" descr="http://img-fotki.yandex.ru/get/4404/ladyo2004.1fa/0_5b31e_326d8345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420888"/>
            <a:ext cx="1428750" cy="1200150"/>
          </a:xfrm>
          <a:prstGeom prst="rect">
            <a:avLst/>
          </a:prstGeom>
          <a:noFill/>
        </p:spPr>
      </p:pic>
      <p:pic>
        <p:nvPicPr>
          <p:cNvPr id="6" name="Picture 4" descr="http://img-fotki.yandex.ru/get/4404/ladyo2004.1fa/0_5b31e_326d8345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005064"/>
            <a:ext cx="1428750" cy="12001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059832" y="908720"/>
            <a:ext cx="54726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Нетрадиционные формы 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взаимодействия  детского сада 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с семьёй</a:t>
            </a:r>
            <a:endParaRPr lang="ru-RU" sz="4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print">
            <a:lum bright="16000" contrast="-14000"/>
          </a:blip>
          <a:srcRect t="29838" r="30890"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539552" y="273050"/>
            <a:ext cx="8147248" cy="5853113"/>
          </a:xfrm>
        </p:spPr>
        <p:txBody>
          <a:bodyPr/>
          <a:lstStyle/>
          <a:p>
            <a:r>
              <a:rPr lang="ru-RU" i="1" dirty="0" smtClean="0"/>
              <a:t>социальный анализ состава семьи</a:t>
            </a:r>
            <a:r>
              <a:rPr lang="ru-RU" dirty="0" smtClean="0"/>
              <a:t> </a:t>
            </a:r>
          </a:p>
          <a:p>
            <a:r>
              <a:rPr lang="ru-RU" i="1" dirty="0" smtClean="0"/>
              <a:t>использование видеозаписей наблюдений деятельности ребенка</a:t>
            </a:r>
          </a:p>
          <a:p>
            <a:r>
              <a:rPr lang="ru-RU" i="1" dirty="0" smtClean="0"/>
              <a:t>информационные стенгазеты</a:t>
            </a:r>
          </a:p>
          <a:p>
            <a:r>
              <a:rPr lang="ru-RU" i="1" dirty="0" smtClean="0"/>
              <a:t>совместная работа родителей с детьми в индивидуальных тетрадях</a:t>
            </a:r>
            <a:r>
              <a:rPr lang="ru-RU" dirty="0" smtClean="0"/>
              <a:t> </a:t>
            </a:r>
          </a:p>
          <a:p>
            <a:r>
              <a:rPr lang="ru-RU" i="1" dirty="0" smtClean="0"/>
              <a:t>день открытых дверей</a:t>
            </a:r>
            <a:r>
              <a:rPr lang="ru-RU" dirty="0" smtClean="0"/>
              <a:t> </a:t>
            </a:r>
          </a:p>
          <a:p>
            <a:r>
              <a:rPr lang="ru-RU" i="1" dirty="0" smtClean="0"/>
              <a:t>«Круглый стол»</a:t>
            </a:r>
          </a:p>
          <a:p>
            <a:r>
              <a:rPr lang="ru-RU" i="1" dirty="0" smtClean="0"/>
              <a:t>интерактивные – </a:t>
            </a:r>
            <a:r>
              <a:rPr lang="ru-RU" i="1" dirty="0" err="1" smtClean="0"/>
              <a:t>досуговые</a:t>
            </a:r>
            <a:r>
              <a:rPr lang="ru-RU" i="1" dirty="0" smtClean="0"/>
              <a:t> мероприятия</a:t>
            </a:r>
          </a:p>
        </p:txBody>
      </p:sp>
      <p:pic>
        <p:nvPicPr>
          <p:cNvPr id="12" name="Picture 8" descr="&amp;Dcy;&amp;icy;&amp;zcy;&amp;acy;&amp;jcy;&amp;ncy; &amp;scy;&amp;tcy;&amp;ucy;&amp;dcy;&amp;icy;&amp;yacy; Aedus Design. &amp;Kcy;&amp;ocy;&amp;mcy;&amp;pcy;&amp;lcy;&amp;iecy;&amp;kcy;&amp;scy;&amp;ncy;&amp;ycy;&amp;iecy; &amp;dcy;&amp;icy;&amp;zcy;&amp;acy;&amp;jcy;&amp;ncy;&amp;iecy;&amp;rcy;&amp;scy;&amp;kcy;&amp;icy;&amp;iecy; &amp;rcy;&amp;iecy;&amp;shcy;&amp;iecy;&amp;ncy;&amp;icy;&amp;yacy; &amp;vcy; &amp;pcy;&amp;ocy;&amp;lcy;&amp;icy;&amp;gcy;&amp;rcy;&amp;acy;&amp;fcy;&amp;icy;&amp;icy; &amp;icy; &amp;icy;&amp;ncy;&amp;tcy;&amp;iecy;&amp;rcy;&amp;ncy;&amp;iecy;&amp;tcy;: &amp;scy;&amp;ocy;&amp;zcy;&amp;dcy;&amp;acy;&amp;ncy;&amp;icy;&amp;iecy; web &amp;scy;&amp;acy;&amp;jcy;&amp;tcy;&amp;ocy;&amp;vcy;, &amp;dcy;&amp;icy;&amp;zcy;&amp;acy;&amp;jcy;&amp;ncy; &amp;kcy;&amp;acy;&amp;tcy;&amp;acy;&amp;lcy;&amp;ocy;&amp;gcy;&amp;ocy;&amp;vcy; &amp;icy; &amp;k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778264">
            <a:off x="5595923" y="4160378"/>
            <a:ext cx="3370599" cy="2703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print">
            <a:lum bright="16000" contrast="-14000"/>
          </a:blip>
          <a:srcRect t="29838" r="30890"/>
          <a:stretch>
            <a:fillRect/>
          </a:stretch>
        </p:blipFill>
        <p:spPr bwMode="auto">
          <a:xfrm>
            <a:off x="-99720" y="0"/>
            <a:ext cx="924372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0"/>
            <a:ext cx="77768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/>
          </a:p>
          <a:p>
            <a:pPr lvl="1">
              <a:buFont typeface="Arial" pitchFamily="34" charset="0"/>
              <a:buChar char="•"/>
            </a:pPr>
            <a:r>
              <a:rPr lang="ru-RU" sz="3200" i="1" dirty="0" smtClean="0"/>
              <a:t>мастер-классы</a:t>
            </a:r>
            <a:r>
              <a:rPr lang="ru-RU" sz="3200" dirty="0" smtClean="0"/>
              <a:t> </a:t>
            </a:r>
          </a:p>
          <a:p>
            <a:pPr lvl="1">
              <a:buFont typeface="Arial" pitchFamily="34" charset="0"/>
              <a:buChar char="•"/>
            </a:pPr>
            <a:r>
              <a:rPr lang="ru-RU" sz="3200" i="1" dirty="0" smtClean="0"/>
              <a:t>детско-родительские проекты</a:t>
            </a:r>
            <a:endParaRPr lang="ru-RU" sz="3200" dirty="0" smtClean="0"/>
          </a:p>
          <a:p>
            <a:pPr lvl="1">
              <a:buFont typeface="Arial" pitchFamily="34" charset="0"/>
              <a:buChar char="•"/>
            </a:pPr>
            <a:r>
              <a:rPr lang="ru-RU" sz="3200" i="1" dirty="0" smtClean="0"/>
              <a:t>собрание – деловая игра </a:t>
            </a:r>
          </a:p>
          <a:p>
            <a:pPr lvl="1">
              <a:buFont typeface="Arial" pitchFamily="34" charset="0"/>
              <a:buChar char="•"/>
            </a:pPr>
            <a:r>
              <a:rPr lang="ru-RU" sz="3200" i="1" dirty="0" smtClean="0"/>
              <a:t>собрание – конкурсы</a:t>
            </a:r>
            <a:r>
              <a:rPr lang="ru-RU" sz="3200" dirty="0" smtClean="0"/>
              <a:t> </a:t>
            </a:r>
          </a:p>
          <a:p>
            <a:pPr lvl="1">
              <a:buFont typeface="Arial" pitchFamily="34" charset="0"/>
              <a:buChar char="•"/>
            </a:pPr>
            <a:r>
              <a:rPr lang="ru-RU" sz="3200" i="1" dirty="0" smtClean="0"/>
              <a:t>собрание – практикум</a:t>
            </a:r>
            <a:r>
              <a:rPr lang="ru-RU" sz="3200" dirty="0" smtClean="0"/>
              <a:t> </a:t>
            </a:r>
          </a:p>
          <a:p>
            <a:pPr lvl="1">
              <a:buFont typeface="Arial" pitchFamily="34" charset="0"/>
              <a:buChar char="•"/>
            </a:pPr>
            <a:r>
              <a:rPr lang="ru-RU" sz="3200" i="1" dirty="0" smtClean="0"/>
              <a:t>родительская конференция</a:t>
            </a:r>
          </a:p>
          <a:p>
            <a:pPr lvl="1">
              <a:buFont typeface="Arial" pitchFamily="34" charset="0"/>
              <a:buChar char="•"/>
            </a:pPr>
            <a:r>
              <a:rPr lang="ru-RU" sz="3200" i="1" dirty="0" smtClean="0"/>
              <a:t>тематические консультации</a:t>
            </a:r>
            <a:r>
              <a:rPr lang="ru-RU" sz="3200" dirty="0" smtClean="0"/>
              <a:t> </a:t>
            </a:r>
          </a:p>
          <a:p>
            <a:pPr lvl="1">
              <a:buFont typeface="Arial" pitchFamily="34" charset="0"/>
              <a:buChar char="•"/>
            </a:pPr>
            <a:r>
              <a:rPr lang="ru-RU" sz="3200" dirty="0" smtClean="0"/>
              <a:t> </a:t>
            </a:r>
            <a:r>
              <a:rPr lang="ru-RU" sz="3200" i="1" dirty="0" smtClean="0"/>
              <a:t>клубы для родителей</a:t>
            </a:r>
          </a:p>
          <a:p>
            <a:pPr lvl="1">
              <a:buFont typeface="Arial" pitchFamily="34" charset="0"/>
              <a:buChar char="•"/>
            </a:pPr>
            <a:r>
              <a:rPr lang="ru-RU" sz="3200" i="1" dirty="0" smtClean="0"/>
              <a:t>выставки, вернисажи детских работ</a:t>
            </a:r>
            <a:r>
              <a:rPr lang="ru-RU" sz="3200" dirty="0" smtClean="0"/>
              <a:t> </a:t>
            </a:r>
          </a:p>
          <a:p>
            <a:pPr lvl="1">
              <a:buFont typeface="Arial" pitchFamily="34" charset="0"/>
              <a:buChar char="•"/>
            </a:pPr>
            <a:r>
              <a:rPr lang="ru-RU" sz="3200" i="1" dirty="0" smtClean="0"/>
              <a:t>родительская газета</a:t>
            </a:r>
          </a:p>
          <a:p>
            <a:pPr lvl="1">
              <a:buFont typeface="Arial" pitchFamily="34" charset="0"/>
              <a:buChar char="•"/>
            </a:pPr>
            <a:r>
              <a:rPr lang="ru-RU" sz="3200" i="1" dirty="0" smtClean="0"/>
              <a:t>ящик для предложений</a:t>
            </a:r>
            <a:r>
              <a:rPr lang="ru-RU" sz="3200" dirty="0" smtClean="0"/>
              <a:t> </a:t>
            </a:r>
            <a:endParaRPr lang="ru-RU" sz="3200" dirty="0"/>
          </a:p>
        </p:txBody>
      </p:sp>
      <p:pic>
        <p:nvPicPr>
          <p:cNvPr id="4" name="Picture 8" descr="&amp;Dcy;&amp;icy;&amp;zcy;&amp;acy;&amp;jcy;&amp;ncy; &amp;scy;&amp;tcy;&amp;ucy;&amp;dcy;&amp;icy;&amp;yacy; Aedus Design. &amp;Kcy;&amp;ocy;&amp;mcy;&amp;pcy;&amp;lcy;&amp;iecy;&amp;kcy;&amp;scy;&amp;ncy;&amp;ycy;&amp;iecy; &amp;dcy;&amp;icy;&amp;zcy;&amp;acy;&amp;jcy;&amp;ncy;&amp;iecy;&amp;rcy;&amp;scy;&amp;kcy;&amp;icy;&amp;iecy; &amp;rcy;&amp;iecy;&amp;shcy;&amp;iecy;&amp;ncy;&amp;icy;&amp;yacy; &amp;vcy; &amp;pcy;&amp;ocy;&amp;lcy;&amp;icy;&amp;gcy;&amp;rcy;&amp;acy;&amp;fcy;&amp;icy;&amp;icy; &amp;icy; &amp;icy;&amp;ncy;&amp;tcy;&amp;iecy;&amp;rcy;&amp;ncy;&amp;iecy;&amp;tcy;: &amp;scy;&amp;ocy;&amp;zcy;&amp;dcy;&amp;acy;&amp;ncy;&amp;icy;&amp;iecy; web &amp;scy;&amp;acy;&amp;jcy;&amp;tcy;&amp;ocy;&amp;vcy;, &amp;dcy;&amp;icy;&amp;zcy;&amp;acy;&amp;jcy;&amp;ncy; &amp;kcy;&amp;acy;&amp;tcy;&amp;acy;&amp;lcy;&amp;ocy;&amp;gcy;&amp;ocy;&amp;vcy; &amp;icy; &amp;k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778264">
            <a:off x="5595923" y="4160378"/>
            <a:ext cx="3370599" cy="2703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Zcy;&amp;iecy;&amp;lcy;&amp;iecy;&amp;ncy;&amp;ycy;&amp;jcy; &amp;vcy;&amp;iecy;&amp;scy;&amp;iecy;&amp;ncy;&amp;ncy;&amp;icy;&amp;jcy; &amp;fcy;&amp;ocy;&amp;ncy; Green spring background"/>
          <p:cNvPicPr>
            <a:picLocks noChangeAspect="1" noChangeArrowheads="1"/>
          </p:cNvPicPr>
          <p:nvPr/>
        </p:nvPicPr>
        <p:blipFill>
          <a:blip r:embed="rId2" cstate="print">
            <a:lum bright="16000" contrast="-14000"/>
          </a:blip>
          <a:srcRect t="29838" r="30890"/>
          <a:stretch>
            <a:fillRect/>
          </a:stretch>
        </p:blipFill>
        <p:spPr bwMode="auto">
          <a:xfrm>
            <a:off x="0" y="0"/>
            <a:ext cx="924372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900882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Вывод: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500034" y="1268760"/>
            <a:ext cx="8229600" cy="518600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1" name="Picture 4" descr="&amp;Kcy;&amp;lcy;&amp;icy;&amp;pcy;&amp;acy;&amp;rcy;&amp;tcy; PNG - &amp;Bcy;&amp;acy;&amp;bcy;&amp;ocy;&amp;chcy;&amp;kcy;&amp;icy;. &amp;Kcy;&amp;ocy;&amp;mcy;&amp;mcy;&amp;iecy;&amp;ncy;&amp;tcy;&amp;acy;&amp;rcy;&amp;icy;&amp;icy; : &amp;Dcy;&amp;ncy;&amp;iecy;&amp;vcy;&amp;ncy;&amp;icy;&amp;kcy;&amp;icy; &amp;ncy;&amp;acy; &amp;Kcy;&amp;P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98485">
            <a:off x="-44076" y="259771"/>
            <a:ext cx="2388984" cy="1714488"/>
          </a:xfrm>
          <a:prstGeom prst="rect">
            <a:avLst/>
          </a:prstGeom>
          <a:noFill/>
        </p:spPr>
      </p:pic>
      <p:pic>
        <p:nvPicPr>
          <p:cNvPr id="12" name="Picture 4" descr="&amp;Kcy;&amp;lcy;&amp;icy;&amp;pcy;&amp;acy;&amp;rcy;&amp;tcy; PNG - &amp;Bcy;&amp;acy;&amp;bcy;&amp;ocy;&amp;chcy;&amp;kcy;&amp;icy;. &amp;Kcy;&amp;ocy;&amp;mcy;&amp;mcy;&amp;iecy;&amp;ncy;&amp;tcy;&amp;acy;&amp;rcy;&amp;icy;&amp;icy; : &amp;Dcy;&amp;ncy;&amp;iecy;&amp;vcy;&amp;ncy;&amp;icy;&amp;kcy;&amp;icy; &amp;ncy;&amp;acy; &amp;Kcy;&amp;P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603744">
            <a:off x="7338611" y="5156963"/>
            <a:ext cx="1917011" cy="137577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35696" y="1693705"/>
            <a:ext cx="730830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i="1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Основная цель всех форм и видов взаимодействия ДОУ с семьёй установление доверительных отношений между детьми, родителями и педагогами, воспитание потребности делиться друг с другом своими проблемами  и совместно их решать. Этому способствуют нетрадиционные формы взаимодействия с семьёй.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123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«Инновационные формы работы с родителями в ДОУ»</vt:lpstr>
      <vt:lpstr>Слайд 2</vt:lpstr>
      <vt:lpstr>«родители – дети – педагоги». </vt:lpstr>
      <vt:lpstr>Слайд 4</vt:lpstr>
      <vt:lpstr>    Современные подходы к    организации взаимодействия    семьи и ДОУ. Отношения детского  учреждению с семьёй должны быть основаны  на сотрудничестве и взаимодействии при условии открытости детского сада внутрь и наружу.</vt:lpstr>
      <vt:lpstr>Слайд 6</vt:lpstr>
      <vt:lpstr>Слайд 7</vt:lpstr>
      <vt:lpstr>Слайд 8</vt:lpstr>
      <vt:lpstr>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U2</dc:creator>
  <cp:lastModifiedBy>User</cp:lastModifiedBy>
  <cp:revision>28</cp:revision>
  <dcterms:created xsi:type="dcterms:W3CDTF">2015-03-03T19:22:52Z</dcterms:created>
  <dcterms:modified xsi:type="dcterms:W3CDTF">2016-11-28T06:59:54Z</dcterms:modified>
</cp:coreProperties>
</file>