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178D9B-BE2D-418F-86CB-B7D6CBDB15DE}" type="doc">
      <dgm:prSet loTypeId="urn:microsoft.com/office/officeart/2005/8/layout/chevron2" loCatId="list" qsTypeId="urn:microsoft.com/office/officeart/2005/8/quickstyle/simple1#1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FD8C6573-03AF-4487-A8C2-BEADE9796D7D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DBA15C41-03C8-4F03-B763-5FC398672E7D}" type="parTrans" cxnId="{ECEC98D3-4345-45FD-B39E-BF5AFB24DF8E}">
      <dgm:prSet/>
      <dgm:spPr/>
      <dgm:t>
        <a:bodyPr/>
        <a:lstStyle/>
        <a:p>
          <a:endParaRPr lang="ru-RU"/>
        </a:p>
      </dgm:t>
    </dgm:pt>
    <dgm:pt modelId="{B052ACAE-F844-4B38-BFAC-81A048B84AB2}" type="sibTrans" cxnId="{ECEC98D3-4345-45FD-B39E-BF5AFB24DF8E}">
      <dgm:prSet/>
      <dgm:spPr/>
      <dgm:t>
        <a:bodyPr/>
        <a:lstStyle/>
        <a:p>
          <a:endParaRPr lang="ru-RU"/>
        </a:p>
      </dgm:t>
    </dgm:pt>
    <dgm:pt modelId="{532F81D6-545A-4FA7-94E5-BED9D5B92C55}">
      <dgm:prSet phldrT="[Текст]"/>
      <dgm:spPr/>
      <dgm:t>
        <a:bodyPr/>
        <a:lstStyle/>
        <a:p>
          <a:r>
            <a:rPr lang="ru-RU" dirty="0" smtClean="0"/>
            <a:t>Алфавит любого языка можно заменить двоичным алфавитом. </a:t>
          </a:r>
          <a:endParaRPr lang="ru-RU" dirty="0"/>
        </a:p>
      </dgm:t>
    </dgm:pt>
    <dgm:pt modelId="{46513267-3D49-4522-AD8B-5623884073F7}" type="parTrans" cxnId="{A56107E4-901B-4A84-A1CF-9BD2F00299FE}">
      <dgm:prSet/>
      <dgm:spPr/>
      <dgm:t>
        <a:bodyPr/>
        <a:lstStyle/>
        <a:p>
          <a:endParaRPr lang="ru-RU"/>
        </a:p>
      </dgm:t>
    </dgm:pt>
    <dgm:pt modelId="{080F3074-6A06-4F66-AF4F-B7B1C4FADFB4}" type="sibTrans" cxnId="{A56107E4-901B-4A84-A1CF-9BD2F00299FE}">
      <dgm:prSet/>
      <dgm:spPr/>
      <dgm:t>
        <a:bodyPr/>
        <a:lstStyle/>
        <a:p>
          <a:endParaRPr lang="ru-RU"/>
        </a:p>
      </dgm:t>
    </dgm:pt>
    <dgm:pt modelId="{F128E131-B68C-4EC9-857F-E6E8CE23A665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EF66EE6-C81E-4164-837C-9C9B83E9E3D6}" type="parTrans" cxnId="{E41A3628-4929-43FE-B3C1-1EEB6150C347}">
      <dgm:prSet/>
      <dgm:spPr/>
      <dgm:t>
        <a:bodyPr/>
        <a:lstStyle/>
        <a:p>
          <a:endParaRPr lang="ru-RU"/>
        </a:p>
      </dgm:t>
    </dgm:pt>
    <dgm:pt modelId="{3E001851-A8FF-4039-AC4E-74E15B5098E8}" type="sibTrans" cxnId="{E41A3628-4929-43FE-B3C1-1EEB6150C347}">
      <dgm:prSet/>
      <dgm:spPr/>
      <dgm:t>
        <a:bodyPr/>
        <a:lstStyle/>
        <a:p>
          <a:endParaRPr lang="ru-RU"/>
        </a:p>
      </dgm:t>
    </dgm:pt>
    <dgm:pt modelId="{C4753CF7-6154-44E1-8A74-B29D93EE8A4F}">
      <dgm:prSet phldrT="[Текст]"/>
      <dgm:spPr/>
      <dgm:t>
        <a:bodyPr/>
        <a:lstStyle/>
        <a:p>
          <a:r>
            <a:rPr lang="ru-RU" dirty="0" smtClean="0"/>
            <a:t>Для кодирования </a:t>
          </a:r>
          <a:r>
            <a:rPr lang="en-US" dirty="0" smtClean="0"/>
            <a:t>N </a:t>
          </a:r>
          <a:r>
            <a:rPr lang="ru-RU" dirty="0" smtClean="0"/>
            <a:t>символов произвольного алфавита требуется                    </a:t>
          </a:r>
          <a:r>
            <a:rPr lang="en-US" dirty="0" err="1" smtClean="0"/>
            <a:t>i</a:t>
          </a:r>
          <a:r>
            <a:rPr lang="en-US" dirty="0" smtClean="0"/>
            <a:t>-</a:t>
          </a:r>
          <a:r>
            <a:rPr lang="ru-RU" dirty="0" smtClean="0"/>
            <a:t>разрядный двоичный код</a:t>
          </a:r>
          <a:endParaRPr lang="ru-RU" dirty="0"/>
        </a:p>
      </dgm:t>
    </dgm:pt>
    <dgm:pt modelId="{F01124B4-1776-4510-9BB7-E110274AD101}" type="parTrans" cxnId="{FC9D17BA-DDE9-45F5-9DCA-66D53C85FB78}">
      <dgm:prSet/>
      <dgm:spPr/>
      <dgm:t>
        <a:bodyPr/>
        <a:lstStyle/>
        <a:p>
          <a:endParaRPr lang="ru-RU"/>
        </a:p>
      </dgm:t>
    </dgm:pt>
    <dgm:pt modelId="{DE1E26B0-1C40-4E9A-910F-F136162DEC71}" type="sibTrans" cxnId="{FC9D17BA-DDE9-45F5-9DCA-66D53C85FB78}">
      <dgm:prSet/>
      <dgm:spPr/>
      <dgm:t>
        <a:bodyPr/>
        <a:lstStyle/>
        <a:p>
          <a:endParaRPr lang="ru-RU"/>
        </a:p>
      </dgm:t>
    </dgm:pt>
    <dgm:pt modelId="{A405036F-07E2-41D1-875E-9B59F9097952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A8528C3A-2D11-4289-AEC8-8406269951F7}" type="parTrans" cxnId="{F992DBF2-D00E-44E0-AB37-3ACC68398222}">
      <dgm:prSet/>
      <dgm:spPr/>
      <dgm:t>
        <a:bodyPr/>
        <a:lstStyle/>
        <a:p>
          <a:endParaRPr lang="ru-RU"/>
        </a:p>
      </dgm:t>
    </dgm:pt>
    <dgm:pt modelId="{23894A3A-B425-4935-BEEF-E78D4BE92CBD}" type="sibTrans" cxnId="{F992DBF2-D00E-44E0-AB37-3ACC68398222}">
      <dgm:prSet/>
      <dgm:spPr/>
      <dgm:t>
        <a:bodyPr/>
        <a:lstStyle/>
        <a:p>
          <a:endParaRPr lang="ru-RU"/>
        </a:p>
      </dgm:t>
    </dgm:pt>
    <dgm:pt modelId="{832403AA-A0EB-4765-A4AE-03150C05155D}">
      <dgm:prSet phldrT="[Текст]"/>
      <dgm:spPr/>
      <dgm:t>
        <a:bodyPr/>
        <a:lstStyle/>
        <a:p>
          <a:r>
            <a:rPr lang="ru-RU" dirty="0" smtClean="0"/>
            <a:t>Информационный вес символа = разрядность двоичного кода.</a:t>
          </a:r>
          <a:endParaRPr lang="ru-RU" dirty="0"/>
        </a:p>
      </dgm:t>
    </dgm:pt>
    <dgm:pt modelId="{B1C25AD2-D507-4CAC-AC52-C7AA067C91EF}" type="parTrans" cxnId="{46E0D2D3-01B8-408E-A69D-E4A22453C112}">
      <dgm:prSet/>
      <dgm:spPr/>
      <dgm:t>
        <a:bodyPr/>
        <a:lstStyle/>
        <a:p>
          <a:endParaRPr lang="ru-RU"/>
        </a:p>
      </dgm:t>
    </dgm:pt>
    <dgm:pt modelId="{FDEFEB65-C5BD-4C79-8B12-7E0B246239ED}" type="sibTrans" cxnId="{46E0D2D3-01B8-408E-A69D-E4A22453C112}">
      <dgm:prSet/>
      <dgm:spPr/>
      <dgm:t>
        <a:bodyPr/>
        <a:lstStyle/>
        <a:p>
          <a:endParaRPr lang="ru-RU"/>
        </a:p>
      </dgm:t>
    </dgm:pt>
    <dgm:pt modelId="{FFF9AEF7-93D5-4DF4-A39A-E424BE58BB9C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532967BC-D50C-40E2-A945-3DAB186A0E78}" type="parTrans" cxnId="{F15CFFE6-20CC-440E-B54A-9A0CB81A37B6}">
      <dgm:prSet/>
      <dgm:spPr/>
      <dgm:t>
        <a:bodyPr/>
        <a:lstStyle/>
        <a:p>
          <a:endParaRPr lang="ru-RU"/>
        </a:p>
      </dgm:t>
    </dgm:pt>
    <dgm:pt modelId="{6DAFE004-1B1B-4DC1-84C7-79AECCBB54B8}" type="sibTrans" cxnId="{F15CFFE6-20CC-440E-B54A-9A0CB81A37B6}">
      <dgm:prSet/>
      <dgm:spPr/>
      <dgm:t>
        <a:bodyPr/>
        <a:lstStyle/>
        <a:p>
          <a:endParaRPr lang="ru-RU"/>
        </a:p>
      </dgm:t>
    </dgm:pt>
    <dgm:pt modelId="{8F7507AF-E343-4B41-93A0-34DE78B85504}">
      <dgm:prSet/>
      <dgm:spPr/>
      <dgm:t>
        <a:bodyPr/>
        <a:lstStyle/>
        <a:p>
          <a:r>
            <a:rPr lang="ru-RU" dirty="0" smtClean="0"/>
            <a:t>Мощность алфавита и информационный вес символа алфавита: </a:t>
          </a:r>
          <a:r>
            <a:rPr lang="en-US" b="1" i="1" dirty="0" smtClean="0"/>
            <a:t>N=2</a:t>
          </a:r>
          <a:r>
            <a:rPr lang="en-US" b="1" i="1" baseline="30000" dirty="0" smtClean="0"/>
            <a:t>i</a:t>
          </a:r>
          <a:endParaRPr lang="ru-RU" b="1" i="1" dirty="0"/>
        </a:p>
      </dgm:t>
    </dgm:pt>
    <dgm:pt modelId="{41265AF0-38A7-4BD3-A64F-ED5A51B51734}" type="parTrans" cxnId="{B3139BAA-12F5-40F2-B710-CAB9A6359555}">
      <dgm:prSet/>
      <dgm:spPr/>
      <dgm:t>
        <a:bodyPr/>
        <a:lstStyle/>
        <a:p>
          <a:endParaRPr lang="ru-RU"/>
        </a:p>
      </dgm:t>
    </dgm:pt>
    <dgm:pt modelId="{F56479E9-03FE-487C-A6DB-7B913EAB1638}" type="sibTrans" cxnId="{B3139BAA-12F5-40F2-B710-CAB9A6359555}">
      <dgm:prSet/>
      <dgm:spPr/>
      <dgm:t>
        <a:bodyPr/>
        <a:lstStyle/>
        <a:p>
          <a:endParaRPr lang="ru-RU"/>
        </a:p>
      </dgm:t>
    </dgm:pt>
    <dgm:pt modelId="{D45DA56B-5962-43B2-9E9D-D4570A93EDE1}" type="pres">
      <dgm:prSet presAssocID="{F5178D9B-BE2D-418F-86CB-B7D6CBDB15D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8065A3-C7AF-4B54-BA4A-41CE342862F9}" type="pres">
      <dgm:prSet presAssocID="{FD8C6573-03AF-4487-A8C2-BEADE9796D7D}" presName="composite" presStyleCnt="0"/>
      <dgm:spPr/>
    </dgm:pt>
    <dgm:pt modelId="{83CFCCB4-B2CD-49E2-BF42-F0C6859F91C2}" type="pres">
      <dgm:prSet presAssocID="{FD8C6573-03AF-4487-A8C2-BEADE9796D7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6B747-0EED-4532-9D00-B0138E5F77F3}" type="pres">
      <dgm:prSet presAssocID="{FD8C6573-03AF-4487-A8C2-BEADE9796D7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69082-6D47-4CF1-9F15-2086B49BB524}" type="pres">
      <dgm:prSet presAssocID="{B052ACAE-F844-4B38-BFAC-81A048B84AB2}" presName="sp" presStyleCnt="0"/>
      <dgm:spPr/>
    </dgm:pt>
    <dgm:pt modelId="{B11704E6-97BE-4772-9D60-693943D140A2}" type="pres">
      <dgm:prSet presAssocID="{F128E131-B68C-4EC9-857F-E6E8CE23A665}" presName="composite" presStyleCnt="0"/>
      <dgm:spPr/>
    </dgm:pt>
    <dgm:pt modelId="{71261DA4-F03B-45F4-9F94-94665BB56ABC}" type="pres">
      <dgm:prSet presAssocID="{F128E131-B68C-4EC9-857F-E6E8CE23A66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024F2-83A1-42FD-B54C-6BACB006B0A6}" type="pres">
      <dgm:prSet presAssocID="{F128E131-B68C-4EC9-857F-E6E8CE23A66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637D0-B99B-4935-9BC4-5A222C09E3A0}" type="pres">
      <dgm:prSet presAssocID="{3E001851-A8FF-4039-AC4E-74E15B5098E8}" presName="sp" presStyleCnt="0"/>
      <dgm:spPr/>
    </dgm:pt>
    <dgm:pt modelId="{560A092E-B424-43CC-8179-6856A06693A9}" type="pres">
      <dgm:prSet presAssocID="{A405036F-07E2-41D1-875E-9B59F9097952}" presName="composite" presStyleCnt="0"/>
      <dgm:spPr/>
    </dgm:pt>
    <dgm:pt modelId="{522A8B31-64D1-4304-8071-61EEC9525FA7}" type="pres">
      <dgm:prSet presAssocID="{A405036F-07E2-41D1-875E-9B59F909795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31050-ED56-495D-B2FF-557394D68B05}" type="pres">
      <dgm:prSet presAssocID="{A405036F-07E2-41D1-875E-9B59F909795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0E231-4957-4EA2-B1FB-58F849E09ED5}" type="pres">
      <dgm:prSet presAssocID="{23894A3A-B425-4935-BEEF-E78D4BE92CBD}" presName="sp" presStyleCnt="0"/>
      <dgm:spPr/>
    </dgm:pt>
    <dgm:pt modelId="{5E831F67-1CCF-48F3-9FB9-61A78F09BF81}" type="pres">
      <dgm:prSet presAssocID="{FFF9AEF7-93D5-4DF4-A39A-E424BE58BB9C}" presName="composite" presStyleCnt="0"/>
      <dgm:spPr/>
    </dgm:pt>
    <dgm:pt modelId="{3C8DF11F-11D4-4B60-94D6-7241B13492A9}" type="pres">
      <dgm:prSet presAssocID="{FFF9AEF7-93D5-4DF4-A39A-E424BE58BB9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36551-BDB8-4345-B539-2114B230DF88}" type="pres">
      <dgm:prSet presAssocID="{FFF9AEF7-93D5-4DF4-A39A-E424BE58BB9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7FF4AE-2814-49B7-AF80-86029486D981}" type="presOf" srcId="{F5178D9B-BE2D-418F-86CB-B7D6CBDB15DE}" destId="{D45DA56B-5962-43B2-9E9D-D4570A93EDE1}" srcOrd="0" destOrd="0" presId="urn:microsoft.com/office/officeart/2005/8/layout/chevron2"/>
    <dgm:cxn modelId="{F15CFFE6-20CC-440E-B54A-9A0CB81A37B6}" srcId="{F5178D9B-BE2D-418F-86CB-B7D6CBDB15DE}" destId="{FFF9AEF7-93D5-4DF4-A39A-E424BE58BB9C}" srcOrd="3" destOrd="0" parTransId="{532967BC-D50C-40E2-A945-3DAB186A0E78}" sibTransId="{6DAFE004-1B1B-4DC1-84C7-79AECCBB54B8}"/>
    <dgm:cxn modelId="{B3139BAA-12F5-40F2-B710-CAB9A6359555}" srcId="{FFF9AEF7-93D5-4DF4-A39A-E424BE58BB9C}" destId="{8F7507AF-E343-4B41-93A0-34DE78B85504}" srcOrd="0" destOrd="0" parTransId="{41265AF0-38A7-4BD3-A64F-ED5A51B51734}" sibTransId="{F56479E9-03FE-487C-A6DB-7B913EAB1638}"/>
    <dgm:cxn modelId="{A2B4EDC9-E813-4BC7-915F-A837870A903F}" type="presOf" srcId="{FFF9AEF7-93D5-4DF4-A39A-E424BE58BB9C}" destId="{3C8DF11F-11D4-4B60-94D6-7241B13492A9}" srcOrd="0" destOrd="0" presId="urn:microsoft.com/office/officeart/2005/8/layout/chevron2"/>
    <dgm:cxn modelId="{A56107E4-901B-4A84-A1CF-9BD2F00299FE}" srcId="{FD8C6573-03AF-4487-A8C2-BEADE9796D7D}" destId="{532F81D6-545A-4FA7-94E5-BED9D5B92C55}" srcOrd="0" destOrd="0" parTransId="{46513267-3D49-4522-AD8B-5623884073F7}" sibTransId="{080F3074-6A06-4F66-AF4F-B7B1C4FADFB4}"/>
    <dgm:cxn modelId="{1639EF0D-CED3-41CA-AC34-22A15774ED3F}" type="presOf" srcId="{8F7507AF-E343-4B41-93A0-34DE78B85504}" destId="{4CF36551-BDB8-4345-B539-2114B230DF88}" srcOrd="0" destOrd="0" presId="urn:microsoft.com/office/officeart/2005/8/layout/chevron2"/>
    <dgm:cxn modelId="{E41A3628-4929-43FE-B3C1-1EEB6150C347}" srcId="{F5178D9B-BE2D-418F-86CB-B7D6CBDB15DE}" destId="{F128E131-B68C-4EC9-857F-E6E8CE23A665}" srcOrd="1" destOrd="0" parTransId="{9EF66EE6-C81E-4164-837C-9C9B83E9E3D6}" sibTransId="{3E001851-A8FF-4039-AC4E-74E15B5098E8}"/>
    <dgm:cxn modelId="{78E31C5B-CE21-44D3-AD54-55F5CA892ADD}" type="presOf" srcId="{A405036F-07E2-41D1-875E-9B59F9097952}" destId="{522A8B31-64D1-4304-8071-61EEC9525FA7}" srcOrd="0" destOrd="0" presId="urn:microsoft.com/office/officeart/2005/8/layout/chevron2"/>
    <dgm:cxn modelId="{B48F40A3-2A02-45BE-AA88-C4E253910747}" type="presOf" srcId="{FD8C6573-03AF-4487-A8C2-BEADE9796D7D}" destId="{83CFCCB4-B2CD-49E2-BF42-F0C6859F91C2}" srcOrd="0" destOrd="0" presId="urn:microsoft.com/office/officeart/2005/8/layout/chevron2"/>
    <dgm:cxn modelId="{F992DBF2-D00E-44E0-AB37-3ACC68398222}" srcId="{F5178D9B-BE2D-418F-86CB-B7D6CBDB15DE}" destId="{A405036F-07E2-41D1-875E-9B59F9097952}" srcOrd="2" destOrd="0" parTransId="{A8528C3A-2D11-4289-AEC8-8406269951F7}" sibTransId="{23894A3A-B425-4935-BEEF-E78D4BE92CBD}"/>
    <dgm:cxn modelId="{E513EC19-B629-48CF-8BCB-D5274F17CA56}" type="presOf" srcId="{532F81D6-545A-4FA7-94E5-BED9D5B92C55}" destId="{2876B747-0EED-4532-9D00-B0138E5F77F3}" srcOrd="0" destOrd="0" presId="urn:microsoft.com/office/officeart/2005/8/layout/chevron2"/>
    <dgm:cxn modelId="{B1EB157A-98A9-459B-88F7-BE1BDEEAF38C}" type="presOf" srcId="{832403AA-A0EB-4765-A4AE-03150C05155D}" destId="{E7E31050-ED56-495D-B2FF-557394D68B05}" srcOrd="0" destOrd="0" presId="urn:microsoft.com/office/officeart/2005/8/layout/chevron2"/>
    <dgm:cxn modelId="{ECEC98D3-4345-45FD-B39E-BF5AFB24DF8E}" srcId="{F5178D9B-BE2D-418F-86CB-B7D6CBDB15DE}" destId="{FD8C6573-03AF-4487-A8C2-BEADE9796D7D}" srcOrd="0" destOrd="0" parTransId="{DBA15C41-03C8-4F03-B763-5FC398672E7D}" sibTransId="{B052ACAE-F844-4B38-BFAC-81A048B84AB2}"/>
    <dgm:cxn modelId="{EB99FDB4-917E-4B34-8DB3-2779AA1DCEA4}" type="presOf" srcId="{F128E131-B68C-4EC9-857F-E6E8CE23A665}" destId="{71261DA4-F03B-45F4-9F94-94665BB56ABC}" srcOrd="0" destOrd="0" presId="urn:microsoft.com/office/officeart/2005/8/layout/chevron2"/>
    <dgm:cxn modelId="{46E0D2D3-01B8-408E-A69D-E4A22453C112}" srcId="{A405036F-07E2-41D1-875E-9B59F9097952}" destId="{832403AA-A0EB-4765-A4AE-03150C05155D}" srcOrd="0" destOrd="0" parTransId="{B1C25AD2-D507-4CAC-AC52-C7AA067C91EF}" sibTransId="{FDEFEB65-C5BD-4C79-8B12-7E0B246239ED}"/>
    <dgm:cxn modelId="{EB848D7F-9751-4B88-9464-1EEA46FC7999}" type="presOf" srcId="{C4753CF7-6154-44E1-8A74-B29D93EE8A4F}" destId="{3B5024F2-83A1-42FD-B54C-6BACB006B0A6}" srcOrd="0" destOrd="0" presId="urn:microsoft.com/office/officeart/2005/8/layout/chevron2"/>
    <dgm:cxn modelId="{FC9D17BA-DDE9-45F5-9DCA-66D53C85FB78}" srcId="{F128E131-B68C-4EC9-857F-E6E8CE23A665}" destId="{C4753CF7-6154-44E1-8A74-B29D93EE8A4F}" srcOrd="0" destOrd="0" parTransId="{F01124B4-1776-4510-9BB7-E110274AD101}" sibTransId="{DE1E26B0-1C40-4E9A-910F-F136162DEC71}"/>
    <dgm:cxn modelId="{71FC88F5-4E44-41A0-A6AC-8EF99840CAE3}" type="presParOf" srcId="{D45DA56B-5962-43B2-9E9D-D4570A93EDE1}" destId="{408065A3-C7AF-4B54-BA4A-41CE342862F9}" srcOrd="0" destOrd="0" presId="urn:microsoft.com/office/officeart/2005/8/layout/chevron2"/>
    <dgm:cxn modelId="{3EA7C391-8AAF-42BF-89B7-0F9355E3C4F8}" type="presParOf" srcId="{408065A3-C7AF-4B54-BA4A-41CE342862F9}" destId="{83CFCCB4-B2CD-49E2-BF42-F0C6859F91C2}" srcOrd="0" destOrd="0" presId="urn:microsoft.com/office/officeart/2005/8/layout/chevron2"/>
    <dgm:cxn modelId="{BBCD6A7A-1D3B-4135-BB1E-45398502C2AE}" type="presParOf" srcId="{408065A3-C7AF-4B54-BA4A-41CE342862F9}" destId="{2876B747-0EED-4532-9D00-B0138E5F77F3}" srcOrd="1" destOrd="0" presId="urn:microsoft.com/office/officeart/2005/8/layout/chevron2"/>
    <dgm:cxn modelId="{588ACD6E-2B8D-4C27-A613-CDC42B9473E7}" type="presParOf" srcId="{D45DA56B-5962-43B2-9E9D-D4570A93EDE1}" destId="{8FC69082-6D47-4CF1-9F15-2086B49BB524}" srcOrd="1" destOrd="0" presId="urn:microsoft.com/office/officeart/2005/8/layout/chevron2"/>
    <dgm:cxn modelId="{772750B1-F130-4851-9EE7-91F4C3AD9907}" type="presParOf" srcId="{D45DA56B-5962-43B2-9E9D-D4570A93EDE1}" destId="{B11704E6-97BE-4772-9D60-693943D140A2}" srcOrd="2" destOrd="0" presId="urn:microsoft.com/office/officeart/2005/8/layout/chevron2"/>
    <dgm:cxn modelId="{321EF43E-2455-4D32-ABA7-0E3BF74143CD}" type="presParOf" srcId="{B11704E6-97BE-4772-9D60-693943D140A2}" destId="{71261DA4-F03B-45F4-9F94-94665BB56ABC}" srcOrd="0" destOrd="0" presId="urn:microsoft.com/office/officeart/2005/8/layout/chevron2"/>
    <dgm:cxn modelId="{FC5D2146-A2A8-48BB-94FF-5197AD83DAC0}" type="presParOf" srcId="{B11704E6-97BE-4772-9D60-693943D140A2}" destId="{3B5024F2-83A1-42FD-B54C-6BACB006B0A6}" srcOrd="1" destOrd="0" presId="urn:microsoft.com/office/officeart/2005/8/layout/chevron2"/>
    <dgm:cxn modelId="{AFC6CE9C-518B-4635-B5AE-9889C7DC005F}" type="presParOf" srcId="{D45DA56B-5962-43B2-9E9D-D4570A93EDE1}" destId="{333637D0-B99B-4935-9BC4-5A222C09E3A0}" srcOrd="3" destOrd="0" presId="urn:microsoft.com/office/officeart/2005/8/layout/chevron2"/>
    <dgm:cxn modelId="{012C5ED4-C28E-4CAA-AFE4-B903E894C8EF}" type="presParOf" srcId="{D45DA56B-5962-43B2-9E9D-D4570A93EDE1}" destId="{560A092E-B424-43CC-8179-6856A06693A9}" srcOrd="4" destOrd="0" presId="urn:microsoft.com/office/officeart/2005/8/layout/chevron2"/>
    <dgm:cxn modelId="{62F9C84A-5467-4973-8C30-06043F8D5674}" type="presParOf" srcId="{560A092E-B424-43CC-8179-6856A06693A9}" destId="{522A8B31-64D1-4304-8071-61EEC9525FA7}" srcOrd="0" destOrd="0" presId="urn:microsoft.com/office/officeart/2005/8/layout/chevron2"/>
    <dgm:cxn modelId="{E5A8C0CD-EFBF-4DBD-AE09-99A07F967972}" type="presParOf" srcId="{560A092E-B424-43CC-8179-6856A06693A9}" destId="{E7E31050-ED56-495D-B2FF-557394D68B05}" srcOrd="1" destOrd="0" presId="urn:microsoft.com/office/officeart/2005/8/layout/chevron2"/>
    <dgm:cxn modelId="{BF404993-162D-45AE-8437-F8F2D86C2215}" type="presParOf" srcId="{D45DA56B-5962-43B2-9E9D-D4570A93EDE1}" destId="{8A90E231-4957-4EA2-B1FB-58F849E09ED5}" srcOrd="5" destOrd="0" presId="urn:microsoft.com/office/officeart/2005/8/layout/chevron2"/>
    <dgm:cxn modelId="{7ACAEDDA-AE06-47B3-847A-F5D3DC4227F7}" type="presParOf" srcId="{D45DA56B-5962-43B2-9E9D-D4570A93EDE1}" destId="{5E831F67-1CCF-48F3-9FB9-61A78F09BF81}" srcOrd="6" destOrd="0" presId="urn:microsoft.com/office/officeart/2005/8/layout/chevron2"/>
    <dgm:cxn modelId="{6423B62A-D2D5-4A84-88FA-F6025F642ECC}" type="presParOf" srcId="{5E831F67-1CCF-48F3-9FB9-61A78F09BF81}" destId="{3C8DF11F-11D4-4B60-94D6-7241B13492A9}" srcOrd="0" destOrd="0" presId="urn:microsoft.com/office/officeart/2005/8/layout/chevron2"/>
    <dgm:cxn modelId="{29C8F560-5D07-4597-AF70-8CF6FF42E2D3}" type="presParOf" srcId="{5E831F67-1CCF-48F3-9FB9-61A78F09BF81}" destId="{4CF36551-BDB8-4345-B539-2114B230DF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2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4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8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87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56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73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14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32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89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7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87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9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7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3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9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56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34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2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ED1CCCF-C616-4FE3-9791-824A4015688E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27FB3E5-76E4-47C7-A9B2-31CF7015B81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86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ИЗМЕРЕНИЕ ИНФОРМАЦИИ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2800" dirty="0"/>
              <a:t>ИНФОРМАЦИЯ И ИНФОРМАЦИОННЫЕ ПРОЦЕССЫ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6113" y="5357615"/>
            <a:ext cx="3837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Молотова А.В</a:t>
            </a:r>
          </a:p>
          <a:p>
            <a:r>
              <a:rPr lang="ru-RU" sz="2000" dirty="0" smtClean="0"/>
              <a:t> учитель информатики</a:t>
            </a:r>
          </a:p>
          <a:p>
            <a:r>
              <a:rPr lang="ru-RU" sz="2000" dirty="0" smtClean="0"/>
              <a:t>ГБОУ Центра </a:t>
            </a:r>
            <a:r>
              <a:rPr lang="ru-RU" sz="2000" dirty="0" smtClean="0"/>
              <a:t>образования №173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234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732" y="307131"/>
            <a:ext cx="9601196" cy="130386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Задача 4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5969" y="1055005"/>
            <a:ext cx="10078232" cy="1626761"/>
          </a:xfrm>
        </p:spPr>
        <p:txBody>
          <a:bodyPr>
            <a:normAutofit/>
          </a:bodyPr>
          <a:lstStyle/>
          <a:p>
            <a:r>
              <a:rPr lang="ru-RU" sz="2400" dirty="0"/>
              <a:t>Информационное сообщение объёмом 4 </a:t>
            </a:r>
            <a:r>
              <a:rPr lang="ru-RU" sz="2400" dirty="0" err="1"/>
              <a:t>Кбайта</a:t>
            </a:r>
            <a:r>
              <a:rPr lang="ru-RU" sz="2400" dirty="0"/>
              <a:t> состоит из 4096 символов. Каков информационный вес символа этого сообщения?  Сколько символов содержит алфавит, с помощью которого записано это сообщение?</a:t>
            </a:r>
          </a:p>
          <a:p>
            <a:endParaRPr lang="ru-RU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7949" y="2145352"/>
            <a:ext cx="20002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  <a:buFontTx/>
              <a:buNone/>
            </a:pP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= 4 Кб,</a:t>
            </a:r>
          </a:p>
          <a:p>
            <a:pPr algn="just" eaLnBrk="1" hangingPunct="1">
              <a:lnSpc>
                <a:spcPct val="110000"/>
              </a:lnSpc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400" dirty="0"/>
              <a:t> = 4096;</a:t>
            </a:r>
          </a:p>
          <a:p>
            <a:pPr algn="just" eaLnBrk="1" hangingPunct="1">
              <a:lnSpc>
                <a:spcPct val="110000"/>
              </a:lnSpc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– ?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dirty="0"/>
              <a:t>  – ?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292732" y="5180652"/>
            <a:ext cx="77771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>
                <a:solidFill>
                  <a:schemeClr val="tx2"/>
                </a:solidFill>
              </a:rPr>
              <a:t>Ответ</a:t>
            </a:r>
            <a:r>
              <a:rPr lang="ru-RU" altLang="ru-RU" sz="2400"/>
              <a:t>: информационный вес символа = 8,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алфавит содержит 256 символов.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578482" y="4645665"/>
            <a:ext cx="57150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  <a:buFontTx/>
              <a:buNone/>
            </a:pP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altLang="ru-RU" sz="2400"/>
              <a:t>= 2</a:t>
            </a:r>
            <a:r>
              <a:rPr lang="ru-RU" altLang="ru-RU" sz="2400" b="1" i="1" baseline="30000"/>
              <a:t>8</a:t>
            </a:r>
            <a:r>
              <a:rPr lang="ru-RU" altLang="ru-RU" sz="2400"/>
              <a:t> = 256 (символов)</a:t>
            </a:r>
          </a:p>
        </p:txBody>
      </p: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3721607" y="2931165"/>
            <a:ext cx="4457700" cy="498475"/>
            <a:chOff x="3357554" y="2143116"/>
            <a:chExt cx="4600582" cy="498598"/>
          </a:xfrm>
        </p:grpSpPr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3357554" y="2143116"/>
              <a:ext cx="4600582" cy="498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182563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10000"/>
                </a:lnSpc>
                <a:buFontTx/>
                <a:buNone/>
              </a:pPr>
              <a:r>
                <a:rPr lang="ru-RU" altLang="ru-RU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 </a:t>
              </a:r>
              <a:r>
                <a:rPr lang="ru-RU" altLang="ru-RU" sz="2400"/>
                <a:t>= 2</a:t>
              </a:r>
              <a:r>
                <a:rPr lang="ru-RU" altLang="ru-RU" b="1" i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ru-RU" altLang="ru-RU" sz="2400"/>
                <a:t>, </a:t>
              </a:r>
              <a:r>
                <a:rPr lang="ru-RU" altLang="ru-RU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 = K    i</a:t>
              </a:r>
              <a:r>
                <a:rPr lang="ru-RU" altLang="ru-RU" sz="2400"/>
                <a:t>,    </a:t>
              </a:r>
              <a:r>
                <a:rPr lang="ru-RU" altLang="ru-RU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 = I/K</a:t>
              </a:r>
              <a:r>
                <a:rPr lang="ru-RU" altLang="ru-RU" sz="2400"/>
                <a:t> </a:t>
              </a: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5217996" y="2174950"/>
              <a:ext cx="309562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800" b="1" dirty="0">
                  <a:sym typeface="Symbol" panose="05050102010706020507" pitchFamily="18" charset="2"/>
                </a:rPr>
                <a:t></a:t>
              </a:r>
              <a:endParaRPr lang="ru-RU" altLang="ru-RU" sz="1800" b="1" dirty="0">
                <a:sym typeface="Symbol" panose="05050102010706020507" pitchFamily="18" charset="2"/>
              </a:endParaRPr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476099" y="4042354"/>
            <a:ext cx="7777162" cy="498598"/>
            <a:chOff x="1326367" y="3968693"/>
            <a:chExt cx="7777162" cy="498598"/>
          </a:xfrm>
        </p:grpSpPr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326367" y="3968693"/>
              <a:ext cx="7777162" cy="498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182563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10000"/>
                </a:lnSpc>
                <a:buFontTx/>
                <a:buNone/>
              </a:pPr>
              <a:r>
                <a:rPr lang="ru-RU" altLang="ru-RU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 </a:t>
              </a:r>
              <a:r>
                <a:rPr lang="ru-RU" altLang="ru-RU" sz="2400" dirty="0"/>
                <a:t>= 4   1024   8/4096 = 8 (битов)</a:t>
              </a: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2071286" y="4000504"/>
              <a:ext cx="30956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800" b="1" dirty="0">
                  <a:sym typeface="Symbol" panose="05050102010706020507" pitchFamily="18" charset="2"/>
                </a:rPr>
                <a:t></a:t>
              </a:r>
              <a:endParaRPr lang="ru-RU" altLang="ru-RU" sz="1800" b="1" dirty="0">
                <a:sym typeface="Symbol" panose="05050102010706020507" pitchFamily="18" charset="2"/>
              </a:endParaRPr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913007" y="4000504"/>
              <a:ext cx="309562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800" b="1" dirty="0">
                  <a:sym typeface="Symbol" panose="05050102010706020507" pitchFamily="18" charset="2"/>
                </a:rPr>
                <a:t></a:t>
              </a:r>
              <a:endParaRPr lang="ru-RU" altLang="ru-RU" sz="1800" b="1" dirty="0">
                <a:sym typeface="Symbol" panose="05050102010706020507" pitchFamily="18" charset="2"/>
              </a:endParaRPr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1578482" y="2716852"/>
            <a:ext cx="1428750" cy="1357313"/>
            <a:chOff x="1428728" y="2214554"/>
            <a:chExt cx="1429554" cy="135732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1428728" y="3070223"/>
              <a:ext cx="1429554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2178827" y="2892421"/>
              <a:ext cx="1357322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578732" y="3431227"/>
            <a:ext cx="4457700" cy="498475"/>
            <a:chOff x="3286116" y="1928802"/>
            <a:chExt cx="4457706" cy="498598"/>
          </a:xfrm>
        </p:grpSpPr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3286116" y="1928802"/>
              <a:ext cx="4457706" cy="498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182563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10000"/>
                </a:lnSpc>
                <a:buFontTx/>
                <a:buNone/>
              </a:pPr>
              <a:r>
                <a:rPr lang="ru-RU" altLang="ru-RU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 </a:t>
              </a:r>
              <a:r>
                <a:rPr lang="ru-RU" altLang="ru-RU" sz="2400"/>
                <a:t>= 4 (Кб) = 4  1024   8 (битов) </a:t>
              </a: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5072066" y="1963736"/>
              <a:ext cx="30956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800" b="1" dirty="0">
                  <a:sym typeface="Symbol" panose="05050102010706020507" pitchFamily="18" charset="2"/>
                </a:rPr>
                <a:t></a:t>
              </a:r>
              <a:endParaRPr lang="ru-RU" altLang="ru-RU" sz="1800" b="1" dirty="0">
                <a:sym typeface="Symbol" panose="05050102010706020507" pitchFamily="18" charset="2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5828335" y="1971750"/>
              <a:ext cx="30956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800" b="1" dirty="0">
                  <a:sym typeface="Symbol" panose="05050102010706020507" pitchFamily="18" charset="2"/>
                </a:rPr>
                <a:t></a:t>
              </a:r>
              <a:endParaRPr lang="ru-RU" altLang="ru-RU" sz="1800" b="1" dirty="0">
                <a:sym typeface="Symbol" panose="05050102010706020507" pitchFamily="18" charset="2"/>
              </a:endParaRPr>
            </a:p>
          </p:txBody>
        </p:sp>
      </p:grp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364170" y="2145352"/>
            <a:ext cx="1643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chemeClr val="tx2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70965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007" y="466978"/>
            <a:ext cx="9601196" cy="621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</a:rPr>
              <a:t>Самое главное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549" y="1268483"/>
            <a:ext cx="9995076" cy="481344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  <a:buNone/>
            </a:pPr>
            <a:r>
              <a:rPr lang="ru-RU" altLang="ru-RU" sz="2400" b="1" i="1" dirty="0"/>
              <a:t>1 бит</a:t>
            </a:r>
            <a:r>
              <a:rPr lang="ru-RU" altLang="ru-RU" sz="2400" dirty="0"/>
              <a:t> - минимальная единица измерения информации.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  <a:buNone/>
            </a:pPr>
            <a:r>
              <a:rPr lang="ru-RU" altLang="ru-RU" sz="2400" dirty="0"/>
              <a:t>Информационный вес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i="1" dirty="0"/>
              <a:t> </a:t>
            </a:r>
            <a:r>
              <a:rPr lang="ru-RU" altLang="ru-RU" sz="2400" dirty="0"/>
              <a:t>символа алфавита и мощность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/>
              <a:t>алфавита связаны между собой соотношением: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2</a:t>
            </a:r>
            <a:r>
              <a:rPr lang="ru-RU" altLang="ru-RU" sz="2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.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  <a:buNone/>
            </a:pPr>
            <a:r>
              <a:rPr lang="ru-RU" altLang="ru-RU" sz="2400" b="1" i="1" dirty="0"/>
              <a:t>Информационный объём</a:t>
            </a:r>
            <a:r>
              <a:rPr lang="ru-RU" altLang="ru-RU" sz="2400" dirty="0"/>
              <a:t>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сообщения равен произведению количества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400" dirty="0"/>
              <a:t> символов в сообщении на информационный вес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символа алфавита: </a:t>
            </a:r>
            <a:br>
              <a:rPr lang="ru-RU" altLang="ru-RU" sz="2400" dirty="0"/>
            </a:b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K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.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  <a:buNone/>
            </a:pPr>
            <a:r>
              <a:rPr lang="ru-RU" altLang="ru-RU" sz="2400" dirty="0"/>
              <a:t>1 байт = 8 битов.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  <a:buNone/>
            </a:pPr>
            <a:r>
              <a:rPr lang="ru-RU" altLang="ru-RU" sz="2400" b="1" i="1" dirty="0"/>
              <a:t>Бит, байт, килобайт, мегабайт, гигабайт, терабайт</a:t>
            </a:r>
            <a:r>
              <a:rPr lang="ru-RU" altLang="ru-RU" sz="2400" dirty="0"/>
              <a:t> - единицы измерения  информации. Каждая следующая единица больше предыдущей в 1024 (2</a:t>
            </a:r>
            <a:r>
              <a:rPr lang="ru-RU" altLang="ru-RU" sz="2400" b="1" baseline="30000" dirty="0"/>
              <a:t>10</a:t>
            </a:r>
            <a:r>
              <a:rPr lang="ru-RU" altLang="ru-RU" sz="2400" dirty="0"/>
              <a:t>) раза.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550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8242" y="796386"/>
            <a:ext cx="9601196" cy="73393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Вопросы и задания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58641" y="1784254"/>
            <a:ext cx="7848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Что нужно знать для определения информационного веса символа</a:t>
            </a:r>
            <a:r>
              <a:rPr lang="en-US" altLang="ru-RU" sz="2400"/>
              <a:t> </a:t>
            </a:r>
            <a:r>
              <a:rPr lang="ru-RU" altLang="ru-RU" sz="2400"/>
              <a:t>алфавита некоторого естественного или формального языка?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31666" y="1855691"/>
            <a:ext cx="784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 чем суть алфавитного подхода к измерению информации?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58641" y="1855691"/>
            <a:ext cx="784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Что принято за минимальную единицу измерения информации?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458641" y="1855691"/>
            <a:ext cx="81010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Определите информационный вес 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/>
              <a:t> символа алфавита мощностью 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/>
              <a:t>,</a:t>
            </a:r>
            <a:r>
              <a:rPr lang="en-US" altLang="ru-RU" sz="2400"/>
              <a:t> </a:t>
            </a:r>
            <a:r>
              <a:rPr lang="ru-RU" altLang="ru-RU" sz="2400"/>
              <a:t>заполняя таблицу:</a:t>
            </a:r>
          </a:p>
        </p:txBody>
      </p:sp>
      <p:graphicFrame>
        <p:nvGraphicFramePr>
          <p:cNvPr id="8" name="Group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6591436"/>
              </p:ext>
            </p:extLst>
          </p:nvPr>
        </p:nvGraphicFramePr>
        <p:xfrm>
          <a:off x="1976590" y="2723758"/>
          <a:ext cx="7283450" cy="3475038"/>
        </p:xfrm>
        <a:graphic>
          <a:graphicData uri="http://schemas.openxmlformats.org/drawingml/2006/table">
            <a:tbl>
              <a:tblPr/>
              <a:tblGrid>
                <a:gridCol w="2427288"/>
                <a:gridCol w="2428875"/>
                <a:gridCol w="2427287"/>
              </a:tblGrid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N=2</a:t>
                      </a:r>
                      <a:r>
                        <a:rPr kumimoji="0" lang="en-US" sz="32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(</a:t>
                      </a: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битов)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5791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5216678" y="3300021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5216678" y="3876283"/>
            <a:ext cx="792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46"/>
          <p:cNvSpPr txBox="1">
            <a:spLocks noChangeArrowheads="1"/>
          </p:cNvSpPr>
          <p:nvPr/>
        </p:nvSpPr>
        <p:spPr bwMode="auto">
          <a:xfrm>
            <a:off x="5216678" y="4452546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47"/>
          <p:cNvSpPr txBox="1">
            <a:spLocks noChangeArrowheads="1"/>
          </p:cNvSpPr>
          <p:nvPr/>
        </p:nvSpPr>
        <p:spPr bwMode="auto">
          <a:xfrm>
            <a:off x="5216678" y="5028808"/>
            <a:ext cx="792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48"/>
          <p:cNvSpPr txBox="1">
            <a:spLocks noChangeArrowheads="1"/>
          </p:cNvSpPr>
          <p:nvPr/>
        </p:nvSpPr>
        <p:spPr bwMode="auto">
          <a:xfrm>
            <a:off x="5216678" y="5605071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49"/>
          <p:cNvSpPr txBox="1">
            <a:spLocks noChangeArrowheads="1"/>
          </p:cNvSpPr>
          <p:nvPr/>
        </p:nvSpPr>
        <p:spPr bwMode="auto">
          <a:xfrm>
            <a:off x="7521728" y="3300021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50"/>
          <p:cNvSpPr txBox="1">
            <a:spLocks noChangeArrowheads="1"/>
          </p:cNvSpPr>
          <p:nvPr/>
        </p:nvSpPr>
        <p:spPr bwMode="auto">
          <a:xfrm>
            <a:off x="7521728" y="3876283"/>
            <a:ext cx="792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Text Box 51"/>
          <p:cNvSpPr txBox="1">
            <a:spLocks noChangeArrowheads="1"/>
          </p:cNvSpPr>
          <p:nvPr/>
        </p:nvSpPr>
        <p:spPr bwMode="auto">
          <a:xfrm>
            <a:off x="7521728" y="4452546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7" name="Text Box 52"/>
          <p:cNvSpPr txBox="1">
            <a:spLocks noChangeArrowheads="1"/>
          </p:cNvSpPr>
          <p:nvPr/>
        </p:nvSpPr>
        <p:spPr bwMode="auto">
          <a:xfrm>
            <a:off x="7521728" y="5028808"/>
            <a:ext cx="792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7521728" y="5605071"/>
            <a:ext cx="792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1458641" y="1784254"/>
            <a:ext cx="81010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Как  определить информационный объём сообщения, представленного</a:t>
            </a:r>
            <a:r>
              <a:rPr lang="en-US" altLang="ru-RU" sz="2400" dirty="0"/>
              <a:t> </a:t>
            </a:r>
            <a:r>
              <a:rPr lang="ru-RU" altLang="ru-RU" sz="2400" dirty="0"/>
              <a:t>символами некоторого естественного или формального</a:t>
            </a:r>
            <a:r>
              <a:rPr lang="en-US" altLang="ru-RU" sz="2400" dirty="0"/>
              <a:t> </a:t>
            </a:r>
            <a:r>
              <a:rPr lang="ru-RU" altLang="ru-RU" sz="2400" dirty="0"/>
              <a:t>языка?</a:t>
            </a:r>
          </a:p>
        </p:txBody>
      </p:sp>
    </p:spTree>
    <p:extLst>
      <p:ext uri="{BB962C8B-B14F-4D97-AF65-F5344CB8AC3E}">
        <p14:creationId xmlns:p14="http://schemas.microsoft.com/office/powerpoint/2010/main" val="110566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855049" y="975225"/>
            <a:ext cx="77406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Определите количество информации в сообщении из К символов алфавита мощностью N, заполняя таблицу:</a:t>
            </a:r>
          </a:p>
        </p:txBody>
      </p:sp>
      <p:graphicFrame>
        <p:nvGraphicFramePr>
          <p:cNvPr id="5" name="Group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715929"/>
              </p:ext>
            </p:extLst>
          </p:nvPr>
        </p:nvGraphicFramePr>
        <p:xfrm>
          <a:off x="1997924" y="2270625"/>
          <a:ext cx="7705725" cy="4032265"/>
        </p:xfrm>
        <a:graphic>
          <a:graphicData uri="http://schemas.openxmlformats.org/drawingml/2006/table">
            <a:tbl>
              <a:tblPr/>
              <a:tblGrid>
                <a:gridCol w="1081087"/>
                <a:gridCol w="1439863"/>
                <a:gridCol w="1935162"/>
                <a:gridCol w="944563"/>
                <a:gridCol w="2305050"/>
              </a:tblGrid>
              <a:tr h="9448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N=2</a:t>
                      </a:r>
                      <a:r>
                        <a:rPr kumimoji="0" lang="en-US" sz="32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(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битов)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I=K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 i (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битов)</a:t>
                      </a:r>
                      <a:endParaRPr kumimoji="0" lang="en-US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7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7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7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7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7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6" name="Text Box 60"/>
          <p:cNvSpPr txBox="1">
            <a:spLocks noChangeArrowheads="1"/>
          </p:cNvSpPr>
          <p:nvPr/>
        </p:nvSpPr>
        <p:spPr bwMode="auto">
          <a:xfrm>
            <a:off x="3510811" y="3278687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61"/>
          <p:cNvSpPr txBox="1">
            <a:spLocks noChangeArrowheads="1"/>
          </p:cNvSpPr>
          <p:nvPr/>
        </p:nvSpPr>
        <p:spPr bwMode="auto">
          <a:xfrm>
            <a:off x="3510811" y="3854950"/>
            <a:ext cx="792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62"/>
          <p:cNvSpPr txBox="1">
            <a:spLocks noChangeArrowheads="1"/>
          </p:cNvSpPr>
          <p:nvPr/>
        </p:nvSpPr>
        <p:spPr bwMode="auto">
          <a:xfrm>
            <a:off x="3510811" y="4431212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63"/>
          <p:cNvSpPr txBox="1">
            <a:spLocks noChangeArrowheads="1"/>
          </p:cNvSpPr>
          <p:nvPr/>
        </p:nvSpPr>
        <p:spPr bwMode="auto">
          <a:xfrm>
            <a:off x="3510811" y="5007475"/>
            <a:ext cx="792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64"/>
          <p:cNvSpPr txBox="1">
            <a:spLocks noChangeArrowheads="1"/>
          </p:cNvSpPr>
          <p:nvPr/>
        </p:nvSpPr>
        <p:spPr bwMode="auto">
          <a:xfrm>
            <a:off x="3510811" y="5583737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65"/>
          <p:cNvSpPr txBox="1">
            <a:spLocks noChangeArrowheads="1"/>
          </p:cNvSpPr>
          <p:nvPr/>
        </p:nvSpPr>
        <p:spPr bwMode="auto">
          <a:xfrm>
            <a:off x="5095136" y="3278687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Text Box 66"/>
          <p:cNvSpPr txBox="1">
            <a:spLocks noChangeArrowheads="1"/>
          </p:cNvSpPr>
          <p:nvPr/>
        </p:nvSpPr>
        <p:spPr bwMode="auto">
          <a:xfrm>
            <a:off x="5095136" y="3854950"/>
            <a:ext cx="792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5095136" y="4431212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4" name="Text Box 68"/>
          <p:cNvSpPr txBox="1">
            <a:spLocks noChangeArrowheads="1"/>
          </p:cNvSpPr>
          <p:nvPr/>
        </p:nvSpPr>
        <p:spPr bwMode="auto">
          <a:xfrm>
            <a:off x="5095136" y="5007475"/>
            <a:ext cx="792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5" name="Text Box 69"/>
          <p:cNvSpPr txBox="1">
            <a:spLocks noChangeArrowheads="1"/>
          </p:cNvSpPr>
          <p:nvPr/>
        </p:nvSpPr>
        <p:spPr bwMode="auto">
          <a:xfrm>
            <a:off x="5095136" y="5583737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7758961" y="3278687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71"/>
          <p:cNvSpPr txBox="1">
            <a:spLocks noChangeArrowheads="1"/>
          </p:cNvSpPr>
          <p:nvPr/>
        </p:nvSpPr>
        <p:spPr bwMode="auto">
          <a:xfrm>
            <a:off x="7758961" y="3854950"/>
            <a:ext cx="1368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72"/>
          <p:cNvSpPr txBox="1">
            <a:spLocks noChangeArrowheads="1"/>
          </p:cNvSpPr>
          <p:nvPr/>
        </p:nvSpPr>
        <p:spPr bwMode="auto">
          <a:xfrm>
            <a:off x="7758961" y="4431212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Box 73"/>
          <p:cNvSpPr txBox="1">
            <a:spLocks noChangeArrowheads="1"/>
          </p:cNvSpPr>
          <p:nvPr/>
        </p:nvSpPr>
        <p:spPr bwMode="auto">
          <a:xfrm>
            <a:off x="7758961" y="5007475"/>
            <a:ext cx="1368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Box 74"/>
          <p:cNvSpPr txBox="1">
            <a:spLocks noChangeArrowheads="1"/>
          </p:cNvSpPr>
          <p:nvPr/>
        </p:nvSpPr>
        <p:spPr bwMode="auto">
          <a:xfrm>
            <a:off x="7758961" y="5583737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75"/>
          <p:cNvSpPr txBox="1">
            <a:spLocks noChangeArrowheads="1"/>
          </p:cNvSpPr>
          <p:nvPr/>
        </p:nvSpPr>
        <p:spPr bwMode="auto">
          <a:xfrm>
            <a:off x="1782024" y="595812"/>
            <a:ext cx="7848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Племя Мульти пишет письма, пользуясь 1</a:t>
            </a:r>
            <a:r>
              <a:rPr lang="en-US" altLang="ru-RU" sz="2400" dirty="0"/>
              <a:t>6</a:t>
            </a:r>
            <a:r>
              <a:rPr lang="ru-RU" altLang="ru-RU" sz="2400" dirty="0"/>
              <a:t>-символьным алфавитом.  Племя </a:t>
            </a:r>
            <a:r>
              <a:rPr lang="ru-RU" altLang="ru-RU" sz="2400" dirty="0" err="1"/>
              <a:t>Пульти</a:t>
            </a:r>
            <a:r>
              <a:rPr lang="ru-RU" altLang="ru-RU" sz="2400" dirty="0"/>
              <a:t> пользуется 32-символьным алфавитом.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Вожди племён обменялись письмами. Письмо племени Мульти</a:t>
            </a:r>
            <a:r>
              <a:rPr lang="en-US" altLang="ru-RU" sz="2400" dirty="0"/>
              <a:t> </a:t>
            </a:r>
            <a:r>
              <a:rPr lang="ru-RU" altLang="ru-RU" sz="2400" dirty="0"/>
              <a:t>содержит 1</a:t>
            </a:r>
            <a:r>
              <a:rPr lang="en-US" altLang="ru-RU" sz="2400" dirty="0"/>
              <a:t>0</a:t>
            </a:r>
            <a:r>
              <a:rPr lang="ru-RU" altLang="ru-RU" sz="2400" dirty="0"/>
              <a:t>0 символов, а письмо племени </a:t>
            </a:r>
            <a:r>
              <a:rPr lang="ru-RU" altLang="ru-RU" sz="2400" dirty="0" err="1"/>
              <a:t>Пульти</a:t>
            </a:r>
            <a:r>
              <a:rPr lang="ru-RU" altLang="ru-RU" sz="2400" dirty="0"/>
              <a:t> </a:t>
            </a:r>
            <a:r>
              <a:rPr lang="en-US" altLang="ru-RU" sz="2400" dirty="0"/>
              <a:t>-</a:t>
            </a:r>
            <a:r>
              <a:rPr lang="ru-RU" altLang="ru-RU" sz="2400" dirty="0"/>
              <a:t> </a:t>
            </a:r>
            <a:r>
              <a:rPr lang="en-US" altLang="ru-RU" sz="2400" dirty="0"/>
              <a:t>50</a:t>
            </a:r>
            <a:r>
              <a:rPr lang="ru-RU" altLang="ru-RU" sz="2400" dirty="0"/>
              <a:t>. Сравните</a:t>
            </a:r>
            <a:r>
              <a:rPr lang="en-US" altLang="ru-RU" sz="2400" dirty="0"/>
              <a:t> </a:t>
            </a:r>
            <a:r>
              <a:rPr lang="ru-RU" altLang="ru-RU" sz="2400" dirty="0"/>
              <a:t>информационные  объёмы сообщений, содержащихся в</a:t>
            </a:r>
            <a:r>
              <a:rPr lang="en-US" altLang="ru-RU" sz="2400" dirty="0"/>
              <a:t> </a:t>
            </a:r>
            <a:r>
              <a:rPr lang="ru-RU" altLang="ru-RU" sz="2400" dirty="0"/>
              <a:t>письмах.</a:t>
            </a:r>
          </a:p>
        </p:txBody>
      </p:sp>
      <p:sp>
        <p:nvSpPr>
          <p:cNvPr id="22" name="Text Box 77"/>
          <p:cNvSpPr txBox="1">
            <a:spLocks noChangeArrowheads="1"/>
          </p:cNvSpPr>
          <p:nvPr/>
        </p:nvSpPr>
        <p:spPr bwMode="auto">
          <a:xfrm>
            <a:off x="1782024" y="3566025"/>
            <a:ext cx="78486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>
                <a:solidFill>
                  <a:schemeClr val="tx2"/>
                </a:solidFill>
              </a:rPr>
              <a:t>Решение: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altLang="ru-RU" sz="2400" b="1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16, K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=100. 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=4, </a:t>
            </a:r>
            <a:r>
              <a:rPr lang="ru-RU" altLang="ru-RU" sz="2400" b="1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 400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=50. 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=5,  </a:t>
            </a:r>
            <a:r>
              <a:rPr lang="en-US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= 250</a:t>
            </a:r>
          </a:p>
        </p:txBody>
      </p:sp>
      <p:sp>
        <p:nvSpPr>
          <p:cNvPr id="23" name="Text Box 78"/>
          <p:cNvSpPr txBox="1">
            <a:spLocks noChangeArrowheads="1"/>
          </p:cNvSpPr>
          <p:nvPr/>
        </p:nvSpPr>
        <p:spPr bwMode="auto">
          <a:xfrm>
            <a:off x="1782024" y="5007475"/>
            <a:ext cx="7848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>
                <a:solidFill>
                  <a:schemeClr val="tx2"/>
                </a:solidFill>
              </a:rPr>
              <a:t>Ответ: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/>
              <a:t>Информационный объём письма племени Пульти больше чем объём письма племени Мульти.</a:t>
            </a:r>
          </a:p>
        </p:txBody>
      </p:sp>
    </p:spTree>
    <p:extLst>
      <p:ext uri="{BB962C8B-B14F-4D97-AF65-F5344CB8AC3E}">
        <p14:creationId xmlns:p14="http://schemas.microsoft.com/office/powerpoint/2010/main" val="142000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42988" y="630551"/>
            <a:ext cx="100757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Для записи текста использовался 64-символьный алфавит. Какой объём информации в байтах содержат 10 страниц текста, если на каждой странице расположено 32 строки по 64 символа в строке?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042988" y="2289421"/>
            <a:ext cx="78486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chemeClr val="tx2"/>
                </a:solidFill>
              </a:rPr>
              <a:t>Решение: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=6, 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 32  64=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20 480 </a:t>
            </a:r>
            <a:r>
              <a:rPr lang="en-US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символов)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042988" y="4508500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>
                <a:solidFill>
                  <a:schemeClr val="tx2"/>
                </a:solidFill>
              </a:rPr>
              <a:t>Ответ: </a:t>
            </a:r>
            <a:r>
              <a:rPr lang="ru-RU" altLang="ru-RU" sz="2400" b="1"/>
              <a:t>15360 байтов.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042988" y="3425948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altLang="ru-RU" sz="2400" b="1" i="1" dirty="0">
                <a:sym typeface="Symbol" panose="05050102010706020507" pitchFamily="18" charset="2"/>
              </a:rPr>
              <a:t>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/ 8 =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20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480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 6 / 8 = 15360 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(байтов)</a:t>
            </a:r>
          </a:p>
        </p:txBody>
      </p:sp>
    </p:spTree>
    <p:extLst>
      <p:ext uri="{BB962C8B-B14F-4D97-AF65-F5344CB8AC3E}">
        <p14:creationId xmlns:p14="http://schemas.microsoft.com/office/powerpoint/2010/main" val="308921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121" y="208023"/>
            <a:ext cx="9601196" cy="130386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Опорный конспект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5" name="AutoShape 96"/>
          <p:cNvSpPr>
            <a:spLocks noChangeArrowheads="1"/>
          </p:cNvSpPr>
          <p:nvPr/>
        </p:nvSpPr>
        <p:spPr bwMode="auto">
          <a:xfrm>
            <a:off x="1728945" y="5518733"/>
            <a:ext cx="7343775" cy="11969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" name="AutoShape 93"/>
          <p:cNvSpPr>
            <a:spLocks noChangeArrowheads="1"/>
          </p:cNvSpPr>
          <p:nvPr/>
        </p:nvSpPr>
        <p:spPr bwMode="auto">
          <a:xfrm>
            <a:off x="4356795" y="3896465"/>
            <a:ext cx="5817515" cy="150522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AutoShape 91"/>
          <p:cNvSpPr>
            <a:spLocks noChangeArrowheads="1"/>
          </p:cNvSpPr>
          <p:nvPr/>
        </p:nvSpPr>
        <p:spPr bwMode="auto">
          <a:xfrm>
            <a:off x="4356796" y="2172492"/>
            <a:ext cx="5817514" cy="16037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145120" y="868625"/>
            <a:ext cx="10291319" cy="117910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АЛФАВИТ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 – это вся совокупность символов, используемых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 некотором 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языке  </a:t>
            </a:r>
            <a:endParaRPr lang="ru-RU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для  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представления информации.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МОЩНОСТЬ  АЛФАВИТА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  (</a:t>
            </a:r>
            <a:r>
              <a:rPr lang="en-US" sz="20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N 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r>
              <a:rPr lang="en-US" sz="20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– это  число  символов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 алфавите</a:t>
            </a: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841679" y="2431310"/>
            <a:ext cx="1688678" cy="114384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 = 2</a:t>
            </a:r>
            <a:r>
              <a:rPr lang="en-US" sz="40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499670" y="2322169"/>
            <a:ext cx="68204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499670" y="3114331"/>
            <a:ext cx="68204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74"/>
          <p:cNvSpPr>
            <a:spLocks noChangeArrowheads="1"/>
          </p:cNvSpPr>
          <p:nvPr/>
        </p:nvSpPr>
        <p:spPr bwMode="auto">
          <a:xfrm>
            <a:off x="3603381" y="2816160"/>
            <a:ext cx="672634" cy="181206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777777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306119" y="2322169"/>
            <a:ext cx="4688147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МОЩНОСТЬ АЛФАВИТА 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5306119" y="3114331"/>
            <a:ext cx="468981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ИНФОРМАЦИОННЫЙ ВЕС СИМВОЛА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информации в одном символе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499670" y="4728077"/>
            <a:ext cx="68204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499670" y="4007352"/>
            <a:ext cx="68204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306120" y="4007352"/>
            <a:ext cx="4700763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 СИМВОЛОВ В СООБЩЕНИИ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291832" y="4728077"/>
            <a:ext cx="4702435" cy="54494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ИНФОРМАЦИИ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СООБЩЕНИИ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841679" y="3952043"/>
            <a:ext cx="1688678" cy="116389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94"/>
          <p:cNvSpPr>
            <a:spLocks noChangeArrowheads="1"/>
          </p:cNvSpPr>
          <p:nvPr/>
        </p:nvSpPr>
        <p:spPr bwMode="auto">
          <a:xfrm>
            <a:off x="3636072" y="4501343"/>
            <a:ext cx="672634" cy="181206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777777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1" name="Text Box 95"/>
          <p:cNvSpPr txBox="1">
            <a:spLocks noChangeArrowheads="1"/>
          </p:cNvSpPr>
          <p:nvPr/>
        </p:nvSpPr>
        <p:spPr bwMode="auto">
          <a:xfrm>
            <a:off x="1841679" y="5547790"/>
            <a:ext cx="74882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1 килобайт = 1 Кб = 1024 байта = 2</a:t>
            </a:r>
            <a:r>
              <a:rPr lang="ru-RU" altLang="ru-RU" sz="1800" b="1" baseline="30000" dirty="0"/>
              <a:t>10</a:t>
            </a:r>
            <a:r>
              <a:rPr lang="en-US" altLang="ru-RU" sz="1800" b="1" baseline="30000" dirty="0"/>
              <a:t> </a:t>
            </a:r>
            <a:r>
              <a:rPr lang="ru-RU" altLang="ru-RU" sz="1800" b="1" dirty="0"/>
              <a:t> байтов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1 мегабайт = 1 Мб = 1024 Кб = 2</a:t>
            </a:r>
            <a:r>
              <a:rPr lang="ru-RU" altLang="ru-RU" sz="1800" b="1" baseline="30000" dirty="0"/>
              <a:t>10 </a:t>
            </a:r>
            <a:r>
              <a:rPr lang="ru-RU" altLang="ru-RU" sz="1800" b="1" dirty="0"/>
              <a:t> Кб = 2</a:t>
            </a:r>
            <a:r>
              <a:rPr lang="ru-RU" altLang="ru-RU" sz="1800" b="1" baseline="30000" dirty="0"/>
              <a:t>20</a:t>
            </a:r>
            <a:r>
              <a:rPr lang="ru-RU" altLang="ru-RU" sz="1800" b="1" dirty="0"/>
              <a:t> байтов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1 гигабайт = 1 Гб = 1024 Мб = 2</a:t>
            </a:r>
            <a:r>
              <a:rPr lang="ru-RU" altLang="ru-RU" sz="1800" b="1" baseline="30000" dirty="0"/>
              <a:t>10</a:t>
            </a:r>
            <a:r>
              <a:rPr lang="ru-RU" altLang="ru-RU" sz="1800" b="1" dirty="0"/>
              <a:t> Мб = 2</a:t>
            </a:r>
            <a:r>
              <a:rPr lang="ru-RU" altLang="ru-RU" sz="1800" b="1" baseline="30000" dirty="0"/>
              <a:t>20</a:t>
            </a:r>
            <a:r>
              <a:rPr lang="ru-RU" altLang="ru-RU" sz="1800" b="1" dirty="0"/>
              <a:t> Кб = 2</a:t>
            </a:r>
            <a:r>
              <a:rPr lang="ru-RU" altLang="ru-RU" sz="1800" b="1" baseline="30000" dirty="0"/>
              <a:t>30</a:t>
            </a:r>
            <a:r>
              <a:rPr lang="ru-RU" altLang="ru-RU" sz="1800" b="1" dirty="0"/>
              <a:t> байтов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1 терабайт = 1 Тб = 1024 Гб = 2</a:t>
            </a:r>
            <a:r>
              <a:rPr lang="ru-RU" altLang="ru-RU" sz="1800" b="1" baseline="30000" dirty="0"/>
              <a:t>10</a:t>
            </a:r>
            <a:r>
              <a:rPr lang="ru-RU" altLang="ru-RU" sz="1800" b="1" dirty="0"/>
              <a:t> Гб = 2</a:t>
            </a:r>
            <a:r>
              <a:rPr lang="ru-RU" altLang="ru-RU" sz="1800" b="1" baseline="30000" dirty="0"/>
              <a:t>20</a:t>
            </a:r>
            <a:r>
              <a:rPr lang="ru-RU" altLang="ru-RU" sz="1800" b="1" dirty="0"/>
              <a:t> Мб = 2</a:t>
            </a:r>
            <a:r>
              <a:rPr lang="ru-RU" altLang="ru-RU" sz="1800" b="1" baseline="30000" dirty="0"/>
              <a:t>30</a:t>
            </a:r>
            <a:r>
              <a:rPr lang="ru-RU" altLang="ru-RU" sz="1800" b="1" dirty="0"/>
              <a:t> Кб = 2</a:t>
            </a:r>
            <a:r>
              <a:rPr lang="ru-RU" altLang="ru-RU" sz="1800" b="1" baseline="30000" dirty="0"/>
              <a:t>40</a:t>
            </a:r>
            <a:r>
              <a:rPr lang="ru-RU" altLang="ru-RU" sz="1800" b="1" dirty="0"/>
              <a:t> байтов</a:t>
            </a:r>
          </a:p>
        </p:txBody>
      </p:sp>
    </p:spTree>
    <p:extLst>
      <p:ext uri="{BB962C8B-B14F-4D97-AF65-F5344CB8AC3E}">
        <p14:creationId xmlns:p14="http://schemas.microsoft.com/office/powerpoint/2010/main" val="219584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charset="0"/>
                <a:cs typeface="Arial" charset="0"/>
              </a:rPr>
              <a:t>Ключевые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180975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ru-RU" altLang="ru-RU" b="1" dirty="0"/>
              <a:t>бит</a:t>
            </a:r>
          </a:p>
          <a:p>
            <a:pPr marL="269875" indent="180975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ru-RU" altLang="ru-RU" b="1" dirty="0"/>
              <a:t>информационный вес символа</a:t>
            </a:r>
          </a:p>
          <a:p>
            <a:pPr marL="269875" indent="180975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ru-RU" altLang="ru-RU" b="1" dirty="0"/>
              <a:t>информационный объём сообщения</a:t>
            </a:r>
          </a:p>
          <a:p>
            <a:pPr marL="269875" indent="180975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ru-RU" altLang="ru-RU" b="1" dirty="0"/>
              <a:t>единицы измерения информации</a:t>
            </a:r>
          </a:p>
          <a:p>
            <a:pPr marL="269875" indent="180975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99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" charset="0"/>
                <a:cs typeface="Arial" charset="0"/>
              </a:rPr>
              <a:t>Алфавитный подход к измерению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82563" algn="just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defRPr/>
            </a:pPr>
            <a:r>
              <a:rPr lang="ru-RU" dirty="0"/>
              <a:t>Каждый символ некоторого сообщения имеет определённый </a:t>
            </a:r>
            <a:r>
              <a:rPr lang="ru-RU" b="1" i="1" dirty="0"/>
              <a:t>информационный вес</a:t>
            </a:r>
            <a:r>
              <a:rPr lang="ru-RU" dirty="0"/>
              <a:t> – несёт </a:t>
            </a:r>
            <a:r>
              <a:rPr lang="ru-RU" b="1" i="1" dirty="0"/>
              <a:t>фиксированное</a:t>
            </a:r>
            <a:r>
              <a:rPr lang="ru-RU" dirty="0"/>
              <a:t> </a:t>
            </a:r>
            <a:r>
              <a:rPr lang="ru-RU" b="1" i="1" dirty="0"/>
              <a:t>количество информации</a:t>
            </a:r>
            <a:r>
              <a:rPr lang="ru-RU" dirty="0"/>
              <a:t>. </a:t>
            </a:r>
          </a:p>
          <a:p>
            <a:pPr indent="182563" algn="just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defRPr/>
            </a:pPr>
            <a:r>
              <a:rPr lang="ru-RU" dirty="0"/>
              <a:t>Все символы одного алфавита имеют один и тот же вес, зависящий от мощности алфавита.</a:t>
            </a:r>
          </a:p>
          <a:p>
            <a:pPr indent="182563" algn="just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defRPr/>
            </a:pPr>
            <a:r>
              <a:rPr lang="ru-RU" b="1" i="1" dirty="0"/>
              <a:t>Информационный вес</a:t>
            </a:r>
            <a:r>
              <a:rPr lang="ru-RU" dirty="0"/>
              <a:t> </a:t>
            </a:r>
            <a:r>
              <a:rPr lang="ru-RU" b="1" i="1" dirty="0"/>
              <a:t>символа двоичного алфавита </a:t>
            </a:r>
            <a:r>
              <a:rPr lang="ru-RU" dirty="0"/>
              <a:t>принят за минимальную единицу измерения информации и называется </a:t>
            </a:r>
            <a:r>
              <a:rPr lang="ru-RU" b="1" i="1" dirty="0"/>
              <a:t>1 бит </a:t>
            </a:r>
            <a:r>
              <a:rPr lang="ru-RU" dirty="0"/>
              <a:t>(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bit</a:t>
            </a:r>
            <a:r>
              <a:rPr lang="ru-RU" dirty="0"/>
              <a:t>)».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0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Информационный вес символа произвольного алфавита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02770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598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6332" y="185178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Задача 1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6483" y="923010"/>
            <a:ext cx="9601196" cy="1000460"/>
          </a:xfrm>
        </p:spPr>
        <p:txBody>
          <a:bodyPr/>
          <a:lstStyle/>
          <a:p>
            <a:r>
              <a:rPr lang="ru-RU" sz="2800" dirty="0"/>
              <a:t>Алфавит племени </a:t>
            </a:r>
            <a:r>
              <a:rPr lang="ru-RU" sz="2800" dirty="0" err="1"/>
              <a:t>Пульти</a:t>
            </a:r>
            <a:r>
              <a:rPr lang="ru-RU" sz="2800" dirty="0"/>
              <a:t> содержит 8 символов. Каков информационный вес символа этого алфавита?</a:t>
            </a:r>
          </a:p>
          <a:p>
            <a:endParaRPr lang="ru-RU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72455" y="2861544"/>
            <a:ext cx="763270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u="sng" dirty="0">
                <a:solidFill>
                  <a:schemeClr val="tx2"/>
                </a:solidFill>
              </a:rPr>
              <a:t>Решение:</a:t>
            </a:r>
            <a:r>
              <a:rPr lang="ru-RU" altLang="ru-RU" sz="2400" dirty="0"/>
              <a:t> 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i="1" dirty="0"/>
              <a:t>=8</a:t>
            </a:r>
            <a:r>
              <a:rPr lang="ru-RU" altLang="ru-RU" sz="2400" i="1" u="sng" dirty="0"/>
              <a:t> </a:t>
            </a:r>
            <a:endParaRPr lang="en-US" altLang="ru-RU" sz="2400" i="1" u="sng" dirty="0"/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dirty="0"/>
              <a:t> </a:t>
            </a:r>
            <a:r>
              <a:rPr lang="ru-RU" altLang="ru-RU" sz="2400" i="1" dirty="0"/>
              <a:t>– ?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514067" y="3440981"/>
            <a:ext cx="13128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/>
              <a:t> 8 = 2</a:t>
            </a:r>
            <a:r>
              <a:rPr lang="ru-RU" altLang="ru-RU" b="1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/>
              <a:t>. 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/>
              <a:t> 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/>
              <a:t> = 3.</a:t>
            </a:r>
          </a:p>
        </p:txBody>
      </p:sp>
      <p:grpSp>
        <p:nvGrpSpPr>
          <p:cNvPr id="6" name="Группа 11"/>
          <p:cNvGrpSpPr>
            <a:grpSpLocks/>
          </p:cNvGrpSpPr>
          <p:nvPr/>
        </p:nvGrpSpPr>
        <p:grpSpPr bwMode="auto">
          <a:xfrm>
            <a:off x="2013755" y="3440981"/>
            <a:ext cx="714375" cy="930275"/>
            <a:chOff x="1500166" y="3001166"/>
            <a:chExt cx="715174" cy="928694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1750198" y="3464719"/>
              <a:ext cx="928694" cy="159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500166" y="3429063"/>
              <a:ext cx="715174" cy="158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71005" y="3440981"/>
            <a:ext cx="12858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2</a:t>
            </a:r>
            <a:r>
              <a:rPr lang="ru-RU" alt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 sz="2400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585130" y="4512544"/>
            <a:ext cx="4929187" cy="357187"/>
          </a:xfrm>
          <a:prstGeom prst="wedgeRectCallout">
            <a:avLst>
              <a:gd name="adj1" fmla="val -7886"/>
              <a:gd name="adj2" fmla="val -2001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Соотношение, связывающее величины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/>
              <a:t> 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871130" y="2726606"/>
            <a:ext cx="4929187" cy="357188"/>
          </a:xfrm>
          <a:prstGeom prst="wedgeRectCallout">
            <a:avLst>
              <a:gd name="adj1" fmla="val -73973"/>
              <a:gd name="adj2" fmla="val 138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Краткая запись условия задачи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3763180" y="3904531"/>
            <a:ext cx="928688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ая выноска 12"/>
          <p:cNvSpPr/>
          <p:nvPr/>
        </p:nvSpPr>
        <p:spPr>
          <a:xfrm>
            <a:off x="6085692" y="3869606"/>
            <a:ext cx="3286125" cy="357188"/>
          </a:xfrm>
          <a:prstGeom prst="wedgeRectCallout">
            <a:avLst>
              <a:gd name="adj1" fmla="val -62180"/>
              <a:gd name="adj2" fmla="val -1065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Вычисления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86913" y="5367882"/>
            <a:ext cx="2238113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 u="sng" dirty="0" smtClean="0">
                <a:solidFill>
                  <a:schemeClr val="tx2"/>
                </a:solidFill>
              </a:rPr>
              <a:t>Ответ</a:t>
            </a:r>
            <a:r>
              <a:rPr lang="ru-RU" altLang="ru-RU" sz="2400" b="1" u="sng" dirty="0" smtClean="0">
                <a:solidFill>
                  <a:schemeClr val="tx2"/>
                </a:solidFill>
              </a:rPr>
              <a:t>:</a:t>
            </a:r>
            <a:r>
              <a:rPr lang="ru-RU" altLang="ru-RU" sz="2400" dirty="0" smtClean="0"/>
              <a:t> 3 бита.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66084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 animBg="1"/>
      <p:bldP spid="11" grpId="0" animBg="1"/>
      <p:bldP spid="13" grpId="0" animBg="1"/>
      <p:bldP spid="13" grpId="1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799" y="545636"/>
            <a:ext cx="10058400" cy="1450757"/>
          </a:xfrm>
        </p:spPr>
        <p:txBody>
          <a:bodyPr>
            <a:normAutofit/>
          </a:bodyPr>
          <a:lstStyle/>
          <a:p>
            <a:r>
              <a:rPr lang="ru-RU" altLang="ru-RU" b="1" dirty="0">
                <a:solidFill>
                  <a:schemeClr val="tx2"/>
                </a:solidFill>
              </a:rPr>
              <a:t>Информационный объем сообщения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9346" y="2056843"/>
            <a:ext cx="9601196" cy="1113194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2800" dirty="0"/>
              <a:t>Информационный объём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800" dirty="0"/>
              <a:t> сообщения равен произведению количества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800" dirty="0"/>
              <a:t> символов в сообщении на информационный вес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/>
              <a:t>символа алфавита:</a:t>
            </a:r>
            <a:endParaRPr lang="ru-RU" altLang="ru-RU" sz="2800" b="1" i="1" dirty="0"/>
          </a:p>
          <a:p>
            <a:endParaRPr lang="ru-RU" dirty="0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084181" y="3798865"/>
            <a:ext cx="5111750" cy="1800225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92244" y="4014765"/>
            <a:ext cx="528637" cy="566738"/>
          </a:xfrm>
          <a:prstGeom prst="rect">
            <a:avLst/>
          </a:prstGeom>
          <a:solidFill>
            <a:srgbClr val="008BEA"/>
          </a:solidFill>
          <a:ln w="3810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K</a:t>
            </a:r>
            <a:endParaRPr lang="ru-RU" altLang="ru-RU" sz="2000" b="1" i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092244" y="4738665"/>
            <a:ext cx="503237" cy="644525"/>
          </a:xfrm>
          <a:prstGeom prst="rect">
            <a:avLst/>
          </a:prstGeom>
          <a:solidFill>
            <a:srgbClr val="008BEA"/>
          </a:solidFill>
          <a:ln w="3810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  <a:endParaRPr lang="ru-RU" altLang="ru-RU" sz="2000" b="1" i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39494" y="4230665"/>
            <a:ext cx="2700337" cy="7921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931656" y="4376715"/>
            <a:ext cx="1144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K   i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739944" y="3943328"/>
            <a:ext cx="2951162" cy="6492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Количество символов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в сообщении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39944" y="4806928"/>
            <a:ext cx="2951162" cy="6492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Информационный вес </a:t>
            </a:r>
            <a:b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символа алфавита</a:t>
            </a: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3579356" y="4446565"/>
            <a:ext cx="309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solidFill>
                  <a:schemeClr val="bg1"/>
                </a:solidFill>
                <a:sym typeface="Symbol" panose="05050102010706020507" pitchFamily="18" charset="2"/>
              </a:rPr>
              <a:t></a:t>
            </a:r>
            <a:endParaRPr lang="ru-RU" altLang="ru-RU" sz="1800" b="1">
              <a:solidFill>
                <a:schemeClr val="bg1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871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9647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Задача 2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966414"/>
            <a:ext cx="9601196" cy="837621"/>
          </a:xfrm>
        </p:spPr>
        <p:txBody>
          <a:bodyPr>
            <a:noAutofit/>
          </a:bodyPr>
          <a:lstStyle/>
          <a:p>
            <a:r>
              <a:rPr lang="ru-RU" sz="2800" dirty="0"/>
              <a:t>Сообщение, записанное буквами 32-символьного алфавита, содержит 140 символов. Какое количество информации оно несёт?</a:t>
            </a:r>
          </a:p>
          <a:p>
            <a:endParaRPr lang="ru-RU" sz="28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511302" y="2580819"/>
            <a:ext cx="2016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chemeClr val="tx2"/>
                </a:solidFill>
              </a:rPr>
              <a:t>Решение:</a:t>
            </a:r>
            <a:endParaRPr lang="ru-RU" altLang="ru-RU" sz="2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dirty="0"/>
              <a:t> = 32,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400" u="sng" dirty="0"/>
              <a:t> = 140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altLang="ru-RU" sz="2400" dirty="0"/>
              <a:t> – ?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438277" y="5533569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>
                <a:solidFill>
                  <a:schemeClr val="tx2"/>
                </a:solidFill>
              </a:rPr>
              <a:t>Ответ:</a:t>
            </a:r>
            <a:r>
              <a:rPr lang="ru-RU" altLang="ru-RU" sz="2400"/>
              <a:t> 700 битов.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382964" y="2941181"/>
            <a:ext cx="500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b="1" i="1" dirty="0"/>
              <a:t> =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  </a:t>
            </a:r>
            <a:r>
              <a:rPr lang="ru-RU" altLang="ru-RU" sz="2400" b="1" i="1" dirty="0"/>
              <a:t>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,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i="1" dirty="0"/>
              <a:t> = 2 </a:t>
            </a:r>
            <a:r>
              <a:rPr lang="ru-RU" alt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 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295402" y="4452481"/>
            <a:ext cx="8027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/>
              <a:t>32 = 2 </a:t>
            </a:r>
            <a:r>
              <a:rPr lang="ru-RU" altLang="ru-RU" b="1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i="1"/>
              <a:t>, 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altLang="ru-RU" sz="2400" i="1"/>
              <a:t>= 5, </a:t>
            </a: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i="1"/>
              <a:t> = 140    5 = 700 (битов)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246564" y="3012619"/>
            <a:ext cx="506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sym typeface="Symbol" panose="05050102010706020507" pitchFamily="18" charset="2"/>
              </a:rPr>
              <a:t></a:t>
            </a:r>
            <a:r>
              <a:rPr lang="ru-RU" altLang="ru-RU" sz="1800" b="1">
                <a:sym typeface="Symbol" panose="05050102010706020507" pitchFamily="18" charset="2"/>
              </a:rPr>
              <a:t> 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110039" y="4519156"/>
            <a:ext cx="309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sym typeface="Symbol" panose="05050102010706020507" pitchFamily="18" charset="2"/>
              </a:rPr>
              <a:t></a:t>
            </a:r>
            <a:endParaRPr lang="ru-RU" altLang="ru-RU" sz="1800" b="1">
              <a:sym typeface="Symbol" panose="05050102010706020507" pitchFamily="18" charset="2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879727" y="3084056"/>
            <a:ext cx="0" cy="112553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18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882" y="324536"/>
            <a:ext cx="9601196" cy="130386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Задача 3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149" y="1069513"/>
            <a:ext cx="9601196" cy="1326136"/>
          </a:xfrm>
        </p:spPr>
        <p:txBody>
          <a:bodyPr/>
          <a:lstStyle/>
          <a:p>
            <a:r>
              <a:rPr lang="ru-RU" sz="2400" dirty="0"/>
              <a:t>Информационное сообщение объёмом 720 битов состоит из 180 символов. Какова мощность алфавита, с помощью которого записано это сообщение?</a:t>
            </a:r>
          </a:p>
          <a:p>
            <a:endParaRPr lang="ru-RU" dirty="0"/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3956613" y="3310251"/>
            <a:ext cx="309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sym typeface="Symbol" panose="05050102010706020507" pitchFamily="18" charset="2"/>
              </a:rPr>
              <a:t></a:t>
            </a:r>
            <a:endParaRPr lang="ru-RU" altLang="ru-RU" sz="1800" b="1">
              <a:sym typeface="Symbol" panose="05050102010706020507" pitchFamily="18" charset="2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99176" y="3738876"/>
            <a:ext cx="1428750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347682" y="3560282"/>
            <a:ext cx="13589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0251" y="3559488"/>
            <a:ext cx="13573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099363" y="2667313"/>
            <a:ext cx="16430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b="1" dirty="0"/>
              <a:t> </a:t>
            </a:r>
            <a:r>
              <a:rPr lang="ru-RU" altLang="ru-RU" sz="2400" dirty="0"/>
              <a:t>= 2 </a:t>
            </a:r>
            <a:r>
              <a:rPr lang="ru-RU" alt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400" dirty="0"/>
              <a:t> 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K   i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I/K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670988" y="2953063"/>
            <a:ext cx="3814763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altLang="ru-RU" sz="2400" dirty="0"/>
              <a:t>= 720/180 = 4 (бита);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altLang="ru-RU" sz="2400" i="1" dirty="0"/>
              <a:t>2</a:t>
            </a:r>
            <a:r>
              <a:rPr lang="ru-RU" altLang="ru-RU" sz="2400" b="1" i="1" baseline="30000" dirty="0"/>
              <a:t>4</a:t>
            </a:r>
            <a:r>
              <a:rPr lang="ru-RU" altLang="ru-RU" sz="2400" i="1" dirty="0"/>
              <a:t> </a:t>
            </a:r>
            <a:r>
              <a:rPr lang="ru-RU" altLang="ru-RU" sz="2400" dirty="0"/>
              <a:t>= </a:t>
            </a:r>
            <a:r>
              <a:rPr lang="ru-RU" altLang="ru-RU" sz="2400" i="1" dirty="0"/>
              <a:t>16</a:t>
            </a:r>
            <a:r>
              <a:rPr lang="ru-RU" altLang="ru-RU" sz="2400" dirty="0"/>
              <a:t> (символов)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31249" y="2275994"/>
            <a:ext cx="78486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chemeClr val="tx2"/>
                </a:solidFill>
              </a:rPr>
              <a:t>Решение:</a:t>
            </a:r>
            <a:r>
              <a:rPr lang="ru-RU" altLang="ru-RU" sz="2400" dirty="0"/>
              <a:t>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/>
              <a:t> = 720; 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400" dirty="0"/>
              <a:t> = 180; 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  <a:buFontTx/>
              <a:buNone/>
            </a:pPr>
            <a:r>
              <a:rPr lang="ru-RU" altLang="ru-RU" sz="2400" dirty="0"/>
              <a:t>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dirty="0"/>
              <a:t>  – 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40516" y="4987445"/>
            <a:ext cx="2892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u="sng" dirty="0" smtClean="0">
                <a:solidFill>
                  <a:schemeClr val="tx2"/>
                </a:solidFill>
              </a:rPr>
              <a:t>Ответ:</a:t>
            </a:r>
            <a:r>
              <a:rPr lang="ru-RU" altLang="ru-RU" sz="2400" dirty="0" smtClean="0"/>
              <a:t> 16 символов</a:t>
            </a:r>
            <a:r>
              <a:rPr lang="ru-RU" altLang="ru-RU" dirty="0" smtClean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453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924" y="270608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Единицы измерения информации</a:t>
            </a:r>
            <a:br>
              <a:rPr lang="ru-RU" alt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49772" y="1809308"/>
            <a:ext cx="6022796" cy="24191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/>
              <a:t>КОМПЬЮТЕРНЫЙ  АЛФАВИТ</a:t>
            </a:r>
          </a:p>
          <a:p>
            <a:pPr algn="just" eaLnBrk="1" hangingPunct="1">
              <a:spcBef>
                <a:spcPct val="30000"/>
              </a:spcBef>
              <a:buFontTx/>
              <a:buChar char="•"/>
            </a:pPr>
            <a:r>
              <a:rPr lang="ru-RU" altLang="ru-RU" sz="2400" i="1" dirty="0"/>
              <a:t> русские (РУС) буквы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400" i="1" dirty="0"/>
              <a:t> латинские (</a:t>
            </a:r>
            <a:r>
              <a:rPr lang="en-US" altLang="ru-RU" sz="2400" i="1" dirty="0"/>
              <a:t>LAT</a:t>
            </a:r>
            <a:r>
              <a:rPr lang="ru-RU" altLang="ru-RU" sz="2400" i="1" dirty="0"/>
              <a:t>) буквы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400" i="1" dirty="0"/>
              <a:t> цифры  (1, 2, 3, 4, 5, 6, 7, 8, 9, 0)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400" i="1" dirty="0"/>
              <a:t> математические знаки (+, -, *, </a:t>
            </a:r>
            <a:r>
              <a:rPr lang="en-US" altLang="ru-RU" sz="2400" i="1" dirty="0"/>
              <a:t>/</a:t>
            </a:r>
            <a:r>
              <a:rPr lang="ru-RU" altLang="ru-RU" sz="2400" i="1" dirty="0"/>
              <a:t>, </a:t>
            </a:r>
            <a:r>
              <a:rPr lang="en-US" altLang="ru-RU" sz="2400" i="1" dirty="0"/>
              <a:t>^, </a:t>
            </a:r>
            <a:r>
              <a:rPr lang="ru-RU" altLang="ru-RU" sz="2400" i="1" dirty="0"/>
              <a:t>=) 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400" i="1" dirty="0"/>
              <a:t> прочие символы («», №, %, </a:t>
            </a:r>
            <a:r>
              <a:rPr lang="en-US" altLang="ru-RU" sz="2400" i="1" dirty="0"/>
              <a:t>&lt;</a:t>
            </a:r>
            <a:r>
              <a:rPr lang="ru-RU" altLang="ru-RU" sz="2400" i="1" dirty="0"/>
              <a:t>, </a:t>
            </a:r>
            <a:r>
              <a:rPr lang="en-US" altLang="ru-RU" sz="2400" i="1" dirty="0"/>
              <a:t>&gt;</a:t>
            </a:r>
            <a:r>
              <a:rPr lang="ru-RU" altLang="ru-RU" sz="2400" i="1" dirty="0"/>
              <a:t>, </a:t>
            </a:r>
            <a:r>
              <a:rPr lang="en-US" altLang="ru-RU" sz="2400" i="1" dirty="0"/>
              <a:t>:, ;, #, &amp;)</a:t>
            </a:r>
            <a:endParaRPr lang="ru-RU" altLang="ru-RU" sz="2400" i="1" dirty="0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4069680" y="3018870"/>
            <a:ext cx="719137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9" y="2103769"/>
            <a:ext cx="2795587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093789" y="4155192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dirty="0" smtClean="0"/>
              <a:t>Алфавит содержит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256 </a:t>
            </a:r>
            <a:r>
              <a:rPr lang="ru-RU" altLang="ru-RU" sz="2400" dirty="0" smtClean="0"/>
              <a:t>символов. </a:t>
            </a:r>
            <a:endParaRPr lang="en-US" altLang="ru-RU" sz="2400" dirty="0" smtClean="0"/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dirty="0" smtClean="0"/>
              <a:t>256 = 2</a:t>
            </a:r>
            <a:r>
              <a:rPr lang="ru-RU" altLang="ru-RU" sz="2400" baseline="30000" dirty="0" smtClean="0"/>
              <a:t>8</a:t>
            </a:r>
            <a:r>
              <a:rPr lang="ru-RU" altLang="ru-RU" sz="2400" dirty="0" smtClean="0"/>
              <a:t> </a:t>
            </a:r>
            <a:r>
              <a:rPr lang="ru-RU" altLang="ru-RU" sz="2400" dirty="0" smtClean="0">
                <a:sym typeface="Symbol" panose="05050102010706020507" pitchFamily="18" charset="2"/>
              </a:rPr>
              <a:t></a:t>
            </a:r>
            <a:r>
              <a:rPr lang="ru-RU" altLang="ru-RU" sz="2400" dirty="0" smtClean="0"/>
              <a:t> </a:t>
            </a:r>
            <a:r>
              <a:rPr lang="en-US" altLang="ru-RU" sz="2400" dirty="0" err="1" smtClean="0"/>
              <a:t>i</a:t>
            </a:r>
            <a:r>
              <a:rPr lang="en-US" altLang="ru-RU" sz="2400" dirty="0" smtClean="0"/>
              <a:t>=8</a:t>
            </a:r>
            <a:r>
              <a:rPr lang="ru-RU" altLang="ru-RU" sz="2400" dirty="0" smtClean="0"/>
              <a:t>  </a:t>
            </a:r>
            <a:endParaRPr lang="en-US" alt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93789" y="5103144"/>
            <a:ext cx="98661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 dirty="0" smtClean="0"/>
              <a:t>1 байт</a:t>
            </a:r>
            <a:r>
              <a:rPr lang="ru-RU" altLang="ru-RU" sz="2400" dirty="0" smtClean="0"/>
              <a:t> - информационный вес символа алфавита мощностью 256. </a:t>
            </a:r>
            <a:endParaRPr lang="ru-RU" alt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22924" y="5636917"/>
            <a:ext cx="306271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 dirty="0" smtClean="0"/>
              <a:t>1 байт = 8 битов</a:t>
            </a:r>
            <a:endParaRPr lang="ru-RU" alt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2416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/>
      <p:bldP spid="16" grpId="0"/>
    </p:bld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TM02900720[[fn=Интеграл]]</Template>
  <TotalTime>53</TotalTime>
  <Words>1023</Words>
  <Application>Microsoft Office PowerPoint</Application>
  <PresentationFormat>Широкоэкранный</PresentationFormat>
  <Paragraphs>192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Wingdings 2</vt:lpstr>
      <vt:lpstr>HDOfficeLightV0</vt:lpstr>
      <vt:lpstr>Ретро</vt:lpstr>
      <vt:lpstr>ИЗМЕРЕНИЕ ИНФОРМАЦИИ</vt:lpstr>
      <vt:lpstr>Ключевые слова</vt:lpstr>
      <vt:lpstr>Алфавитный подход к измерению информации</vt:lpstr>
      <vt:lpstr>Информационный вес символа произвольного алфавита</vt:lpstr>
      <vt:lpstr>Задача 1 </vt:lpstr>
      <vt:lpstr>Информационный объем сообщения </vt:lpstr>
      <vt:lpstr>Задача 2 </vt:lpstr>
      <vt:lpstr>Задача 3 </vt:lpstr>
      <vt:lpstr>Единицы измерения информации </vt:lpstr>
      <vt:lpstr>Задача 4 </vt:lpstr>
      <vt:lpstr>Самое главное</vt:lpstr>
      <vt:lpstr>Вопросы и задания </vt:lpstr>
      <vt:lpstr>Презентация PowerPoint</vt:lpstr>
      <vt:lpstr>Презентация PowerPoint</vt:lpstr>
      <vt:lpstr>Опорный конспект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ИНФОРМАЦИИ</dc:title>
  <dc:creator>учитель</dc:creator>
  <cp:lastModifiedBy>учитель</cp:lastModifiedBy>
  <cp:revision>8</cp:revision>
  <dcterms:created xsi:type="dcterms:W3CDTF">2016-04-12T10:07:53Z</dcterms:created>
  <dcterms:modified xsi:type="dcterms:W3CDTF">2016-04-12T11:03:48Z</dcterms:modified>
</cp:coreProperties>
</file>