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31"/>
  </p:notesMasterIdLst>
  <p:sldIdLst>
    <p:sldId id="264" r:id="rId4"/>
    <p:sldId id="294" r:id="rId5"/>
    <p:sldId id="270" r:id="rId6"/>
    <p:sldId id="271" r:id="rId7"/>
    <p:sldId id="274" r:id="rId8"/>
    <p:sldId id="275" r:id="rId9"/>
    <p:sldId id="290" r:id="rId10"/>
    <p:sldId id="276" r:id="rId11"/>
    <p:sldId id="277" r:id="rId12"/>
    <p:sldId id="279" r:id="rId13"/>
    <p:sldId id="289" r:id="rId14"/>
    <p:sldId id="282" r:id="rId15"/>
    <p:sldId id="287" r:id="rId16"/>
    <p:sldId id="286" r:id="rId17"/>
    <p:sldId id="298" r:id="rId18"/>
    <p:sldId id="288" r:id="rId19"/>
    <p:sldId id="299" r:id="rId20"/>
    <p:sldId id="284" r:id="rId21"/>
    <p:sldId id="300" r:id="rId22"/>
    <p:sldId id="285" r:id="rId23"/>
    <p:sldId id="301" r:id="rId24"/>
    <p:sldId id="291" r:id="rId25"/>
    <p:sldId id="292" r:id="rId26"/>
    <p:sldId id="295" r:id="rId27"/>
    <p:sldId id="296" r:id="rId28"/>
    <p:sldId id="297" r:id="rId29"/>
    <p:sldId id="29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3651" autoAdjust="0"/>
  </p:normalViewPr>
  <p:slideViewPr>
    <p:cSldViewPr>
      <p:cViewPr varScale="1">
        <p:scale>
          <a:sx n="75" d="100"/>
          <a:sy n="75" d="100"/>
        </p:scale>
        <p:origin x="104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B5FBC-07FB-40BC-9F8E-9AA8D3ADC1C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A8C363-CAAC-400A-AC34-E658EF775F5F}">
      <dgm:prSet phldrT="[Текст]"/>
      <dgm:spPr/>
      <dgm:t>
        <a:bodyPr/>
        <a:lstStyle/>
        <a:p>
          <a:r>
            <a:rPr lang="ru-RU" dirty="0" smtClean="0"/>
            <a:t>Кристаллические</a:t>
          </a:r>
          <a:endParaRPr lang="ru-RU" dirty="0"/>
        </a:p>
      </dgm:t>
    </dgm:pt>
    <dgm:pt modelId="{98975E59-89B4-4740-AD01-5489B1E19524}" type="parTrans" cxnId="{B43178CC-6389-4B6A-922C-D898EF93D61E}">
      <dgm:prSet/>
      <dgm:spPr/>
      <dgm:t>
        <a:bodyPr/>
        <a:lstStyle/>
        <a:p>
          <a:endParaRPr lang="ru-RU"/>
        </a:p>
      </dgm:t>
    </dgm:pt>
    <dgm:pt modelId="{4505030E-BB0B-4C28-BF6D-84398076AD84}" type="sibTrans" cxnId="{B43178CC-6389-4B6A-922C-D898EF93D61E}">
      <dgm:prSet/>
      <dgm:spPr/>
      <dgm:t>
        <a:bodyPr/>
        <a:lstStyle/>
        <a:p>
          <a:endParaRPr lang="ru-RU"/>
        </a:p>
      </dgm:t>
    </dgm:pt>
    <dgm:pt modelId="{A79959AE-A15B-4990-B54D-FFC39E2389C9}">
      <dgm:prSet phldrT="[Текст]"/>
      <dgm:spPr/>
      <dgm:t>
        <a:bodyPr/>
        <a:lstStyle/>
        <a:p>
          <a:r>
            <a:rPr lang="ru-RU" dirty="0" smtClean="0"/>
            <a:t>Аморфные</a:t>
          </a:r>
          <a:endParaRPr lang="ru-RU" dirty="0"/>
        </a:p>
      </dgm:t>
    </dgm:pt>
    <dgm:pt modelId="{754992F2-10D9-468D-B261-F1314BA1CA1B}" type="sibTrans" cxnId="{1D2F10D8-DDDE-49E5-A38C-2E0A1F1C1C7F}">
      <dgm:prSet/>
      <dgm:spPr/>
      <dgm:t>
        <a:bodyPr/>
        <a:lstStyle/>
        <a:p>
          <a:endParaRPr lang="ru-RU"/>
        </a:p>
      </dgm:t>
    </dgm:pt>
    <dgm:pt modelId="{CBE57C80-3E0C-4287-8379-B1C083CBE013}" type="parTrans" cxnId="{1D2F10D8-DDDE-49E5-A38C-2E0A1F1C1C7F}">
      <dgm:prSet/>
      <dgm:spPr/>
      <dgm:t>
        <a:bodyPr/>
        <a:lstStyle/>
        <a:p>
          <a:endParaRPr lang="ru-RU"/>
        </a:p>
      </dgm:t>
    </dgm:pt>
    <dgm:pt modelId="{44785B46-87EC-414E-87C8-245DC10BF06B}">
      <dgm:prSet phldrT="[Текст]"/>
      <dgm:spPr/>
      <dgm:t>
        <a:bodyPr/>
        <a:lstStyle/>
        <a:p>
          <a:r>
            <a:rPr lang="ru-RU" dirty="0" smtClean="0"/>
            <a:t>Твердые вещества</a:t>
          </a:r>
          <a:endParaRPr lang="ru-RU" dirty="0"/>
        </a:p>
      </dgm:t>
    </dgm:pt>
    <dgm:pt modelId="{D43B10BD-DE99-4F04-AD91-08393703FB5E}" type="sibTrans" cxnId="{6975F570-4D29-4299-8E63-599617DE328F}">
      <dgm:prSet/>
      <dgm:spPr/>
      <dgm:t>
        <a:bodyPr/>
        <a:lstStyle/>
        <a:p>
          <a:endParaRPr lang="ru-RU"/>
        </a:p>
      </dgm:t>
    </dgm:pt>
    <dgm:pt modelId="{5CDCEB0F-A337-405E-AFD2-01D10BFC02E2}" type="parTrans" cxnId="{6975F570-4D29-4299-8E63-599617DE328F}">
      <dgm:prSet/>
      <dgm:spPr/>
      <dgm:t>
        <a:bodyPr/>
        <a:lstStyle/>
        <a:p>
          <a:endParaRPr lang="ru-RU"/>
        </a:p>
      </dgm:t>
    </dgm:pt>
    <dgm:pt modelId="{DFF36A4E-B970-4BCC-B7A7-3FD340EC260E}" type="pres">
      <dgm:prSet presAssocID="{799B5FBC-07FB-40BC-9F8E-9AA8D3ADC1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3209B1D-9928-4D8B-8F86-96ED1FC20701}" type="pres">
      <dgm:prSet presAssocID="{44785B46-87EC-414E-87C8-245DC10BF06B}" presName="hierRoot1" presStyleCnt="0"/>
      <dgm:spPr/>
    </dgm:pt>
    <dgm:pt modelId="{75C2492C-FA2F-4B18-97BC-A96CA3686B6C}" type="pres">
      <dgm:prSet presAssocID="{44785B46-87EC-414E-87C8-245DC10BF06B}" presName="composite" presStyleCnt="0"/>
      <dgm:spPr/>
    </dgm:pt>
    <dgm:pt modelId="{3690F909-C0D2-4431-81BE-B4484F449CA2}" type="pres">
      <dgm:prSet presAssocID="{44785B46-87EC-414E-87C8-245DC10BF06B}" presName="background" presStyleLbl="node0" presStyleIdx="0" presStyleCnt="1"/>
      <dgm:spPr/>
    </dgm:pt>
    <dgm:pt modelId="{516A39B4-6311-4F70-A92F-CAD0CC2EA418}" type="pres">
      <dgm:prSet presAssocID="{44785B46-87EC-414E-87C8-245DC10BF06B}" presName="text" presStyleLbl="fgAcc0" presStyleIdx="0" presStyleCnt="1" custScaleX="200501" custLinFactNeighborX="-16446" custLinFactNeighborY="-166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996098-38C3-4387-879F-A4DF8A58E363}" type="pres">
      <dgm:prSet presAssocID="{44785B46-87EC-414E-87C8-245DC10BF06B}" presName="hierChild2" presStyleCnt="0"/>
      <dgm:spPr/>
    </dgm:pt>
    <dgm:pt modelId="{574B2E78-B271-45A5-9E1F-BBC612A450FA}" type="pres">
      <dgm:prSet presAssocID="{98975E59-89B4-4740-AD01-5489B1E1952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767EAA5-0968-4538-A255-8B47701C43F9}" type="pres">
      <dgm:prSet presAssocID="{AAA8C363-CAAC-400A-AC34-E658EF775F5F}" presName="hierRoot2" presStyleCnt="0"/>
      <dgm:spPr/>
    </dgm:pt>
    <dgm:pt modelId="{F3083EEA-8C38-457C-9980-6F291D3D870B}" type="pres">
      <dgm:prSet presAssocID="{AAA8C363-CAAC-400A-AC34-E658EF775F5F}" presName="composite2" presStyleCnt="0"/>
      <dgm:spPr/>
    </dgm:pt>
    <dgm:pt modelId="{1D766BA4-6F5D-46A4-AE57-6465F5A6C44E}" type="pres">
      <dgm:prSet presAssocID="{AAA8C363-CAAC-400A-AC34-E658EF775F5F}" presName="background2" presStyleLbl="node2" presStyleIdx="0" presStyleCnt="2"/>
      <dgm:spPr/>
    </dgm:pt>
    <dgm:pt modelId="{83D68E5C-EDB2-4EE7-94AE-2D3A3F2F0E17}" type="pres">
      <dgm:prSet presAssocID="{AAA8C363-CAAC-400A-AC34-E658EF775F5F}" presName="text2" presStyleLbl="fgAcc2" presStyleIdx="0" presStyleCnt="2" custScaleX="186883" custLinFactNeighborX="-26803" custLinFactNeighborY="375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826927-18BC-4B5C-ABDB-D6AE26551629}" type="pres">
      <dgm:prSet presAssocID="{AAA8C363-CAAC-400A-AC34-E658EF775F5F}" presName="hierChild3" presStyleCnt="0"/>
      <dgm:spPr/>
    </dgm:pt>
    <dgm:pt modelId="{43F42E71-F687-4654-96CD-B7914BA6CCA8}" type="pres">
      <dgm:prSet presAssocID="{CBE57C80-3E0C-4287-8379-B1C083CBE01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62492F9-9B9C-414E-910F-497EC46BB6A1}" type="pres">
      <dgm:prSet presAssocID="{A79959AE-A15B-4990-B54D-FFC39E2389C9}" presName="hierRoot2" presStyleCnt="0"/>
      <dgm:spPr/>
    </dgm:pt>
    <dgm:pt modelId="{6569F5C2-95D3-4928-959E-A4FD66D9D0EC}" type="pres">
      <dgm:prSet presAssocID="{A79959AE-A15B-4990-B54D-FFC39E2389C9}" presName="composite2" presStyleCnt="0"/>
      <dgm:spPr/>
    </dgm:pt>
    <dgm:pt modelId="{3F659E5A-C5D4-4CB3-A52E-6189D190A1AA}" type="pres">
      <dgm:prSet presAssocID="{A79959AE-A15B-4990-B54D-FFC39E2389C9}" presName="background2" presStyleLbl="node2" presStyleIdx="1" presStyleCnt="2"/>
      <dgm:spPr/>
    </dgm:pt>
    <dgm:pt modelId="{026F693A-97E9-49DF-B57E-A43CE20A5AF6}" type="pres">
      <dgm:prSet presAssocID="{A79959AE-A15B-4990-B54D-FFC39E2389C9}" presName="text2" presStyleLbl="fgAcc2" presStyleIdx="1" presStyleCnt="2" custScaleX="210442" custLinFactNeighborX="26867" custLinFactNeighborY="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CD4591-98DC-4D9F-A9A3-D3253B576F81}" type="pres">
      <dgm:prSet presAssocID="{A79959AE-A15B-4990-B54D-FFC39E2389C9}" presName="hierChild3" presStyleCnt="0"/>
      <dgm:spPr/>
    </dgm:pt>
  </dgm:ptLst>
  <dgm:cxnLst>
    <dgm:cxn modelId="{85891F17-AE89-4C5C-A269-3FFB0D675686}" type="presOf" srcId="{799B5FBC-07FB-40BC-9F8E-9AA8D3ADC1CB}" destId="{DFF36A4E-B970-4BCC-B7A7-3FD340EC260E}" srcOrd="0" destOrd="0" presId="urn:microsoft.com/office/officeart/2005/8/layout/hierarchy1"/>
    <dgm:cxn modelId="{7E2931DC-9D97-4DBE-B579-6209CC2BCCFE}" type="presOf" srcId="{44785B46-87EC-414E-87C8-245DC10BF06B}" destId="{516A39B4-6311-4F70-A92F-CAD0CC2EA418}" srcOrd="0" destOrd="0" presId="urn:microsoft.com/office/officeart/2005/8/layout/hierarchy1"/>
    <dgm:cxn modelId="{B43178CC-6389-4B6A-922C-D898EF93D61E}" srcId="{44785B46-87EC-414E-87C8-245DC10BF06B}" destId="{AAA8C363-CAAC-400A-AC34-E658EF775F5F}" srcOrd="0" destOrd="0" parTransId="{98975E59-89B4-4740-AD01-5489B1E19524}" sibTransId="{4505030E-BB0B-4C28-BF6D-84398076AD84}"/>
    <dgm:cxn modelId="{1D2F10D8-DDDE-49E5-A38C-2E0A1F1C1C7F}" srcId="{44785B46-87EC-414E-87C8-245DC10BF06B}" destId="{A79959AE-A15B-4990-B54D-FFC39E2389C9}" srcOrd="1" destOrd="0" parTransId="{CBE57C80-3E0C-4287-8379-B1C083CBE013}" sibTransId="{754992F2-10D9-468D-B261-F1314BA1CA1B}"/>
    <dgm:cxn modelId="{6975F570-4D29-4299-8E63-599617DE328F}" srcId="{799B5FBC-07FB-40BC-9F8E-9AA8D3ADC1CB}" destId="{44785B46-87EC-414E-87C8-245DC10BF06B}" srcOrd="0" destOrd="0" parTransId="{5CDCEB0F-A337-405E-AFD2-01D10BFC02E2}" sibTransId="{D43B10BD-DE99-4F04-AD91-08393703FB5E}"/>
    <dgm:cxn modelId="{F9112458-14A5-44C4-851A-17AE63F1E415}" type="presOf" srcId="{AAA8C363-CAAC-400A-AC34-E658EF775F5F}" destId="{83D68E5C-EDB2-4EE7-94AE-2D3A3F2F0E17}" srcOrd="0" destOrd="0" presId="urn:microsoft.com/office/officeart/2005/8/layout/hierarchy1"/>
    <dgm:cxn modelId="{AD1C0413-1DD9-467A-B777-02FDD9F25718}" type="presOf" srcId="{CBE57C80-3E0C-4287-8379-B1C083CBE013}" destId="{43F42E71-F687-4654-96CD-B7914BA6CCA8}" srcOrd="0" destOrd="0" presId="urn:microsoft.com/office/officeart/2005/8/layout/hierarchy1"/>
    <dgm:cxn modelId="{68E7C579-3185-467F-BE86-729AE6E160FE}" type="presOf" srcId="{98975E59-89B4-4740-AD01-5489B1E19524}" destId="{574B2E78-B271-45A5-9E1F-BBC612A450FA}" srcOrd="0" destOrd="0" presId="urn:microsoft.com/office/officeart/2005/8/layout/hierarchy1"/>
    <dgm:cxn modelId="{4A70FBAB-D860-4805-AEEB-57FC0E9FF2D9}" type="presOf" srcId="{A79959AE-A15B-4990-B54D-FFC39E2389C9}" destId="{026F693A-97E9-49DF-B57E-A43CE20A5AF6}" srcOrd="0" destOrd="0" presId="urn:microsoft.com/office/officeart/2005/8/layout/hierarchy1"/>
    <dgm:cxn modelId="{2FCD6CF2-6CE0-4ACF-93CF-68823BCD3E0F}" type="presParOf" srcId="{DFF36A4E-B970-4BCC-B7A7-3FD340EC260E}" destId="{33209B1D-9928-4D8B-8F86-96ED1FC20701}" srcOrd="0" destOrd="0" presId="urn:microsoft.com/office/officeart/2005/8/layout/hierarchy1"/>
    <dgm:cxn modelId="{894CE650-B95E-4C17-99EC-E0871755D6C0}" type="presParOf" srcId="{33209B1D-9928-4D8B-8F86-96ED1FC20701}" destId="{75C2492C-FA2F-4B18-97BC-A96CA3686B6C}" srcOrd="0" destOrd="0" presId="urn:microsoft.com/office/officeart/2005/8/layout/hierarchy1"/>
    <dgm:cxn modelId="{28B11C22-57B8-4BD8-BB17-D26DB0961851}" type="presParOf" srcId="{75C2492C-FA2F-4B18-97BC-A96CA3686B6C}" destId="{3690F909-C0D2-4431-81BE-B4484F449CA2}" srcOrd="0" destOrd="0" presId="urn:microsoft.com/office/officeart/2005/8/layout/hierarchy1"/>
    <dgm:cxn modelId="{CC68D224-5715-4F9C-B1D5-3F143AF4BD49}" type="presParOf" srcId="{75C2492C-FA2F-4B18-97BC-A96CA3686B6C}" destId="{516A39B4-6311-4F70-A92F-CAD0CC2EA418}" srcOrd="1" destOrd="0" presId="urn:microsoft.com/office/officeart/2005/8/layout/hierarchy1"/>
    <dgm:cxn modelId="{05453FC0-6766-4D44-B049-16A5F5FF0CEC}" type="presParOf" srcId="{33209B1D-9928-4D8B-8F86-96ED1FC20701}" destId="{D9996098-38C3-4387-879F-A4DF8A58E363}" srcOrd="1" destOrd="0" presId="urn:microsoft.com/office/officeart/2005/8/layout/hierarchy1"/>
    <dgm:cxn modelId="{59692176-3FA1-4BAB-A9EE-F1C59133AFC4}" type="presParOf" srcId="{D9996098-38C3-4387-879F-A4DF8A58E363}" destId="{574B2E78-B271-45A5-9E1F-BBC612A450FA}" srcOrd="0" destOrd="0" presId="urn:microsoft.com/office/officeart/2005/8/layout/hierarchy1"/>
    <dgm:cxn modelId="{B9ED19D2-153B-4D31-83E8-6A98A360AB59}" type="presParOf" srcId="{D9996098-38C3-4387-879F-A4DF8A58E363}" destId="{2767EAA5-0968-4538-A255-8B47701C43F9}" srcOrd="1" destOrd="0" presId="urn:microsoft.com/office/officeart/2005/8/layout/hierarchy1"/>
    <dgm:cxn modelId="{758A533B-459C-4620-8649-F6FCD25A8731}" type="presParOf" srcId="{2767EAA5-0968-4538-A255-8B47701C43F9}" destId="{F3083EEA-8C38-457C-9980-6F291D3D870B}" srcOrd="0" destOrd="0" presId="urn:microsoft.com/office/officeart/2005/8/layout/hierarchy1"/>
    <dgm:cxn modelId="{C4037D12-361D-4236-80F7-0323514289BB}" type="presParOf" srcId="{F3083EEA-8C38-457C-9980-6F291D3D870B}" destId="{1D766BA4-6F5D-46A4-AE57-6465F5A6C44E}" srcOrd="0" destOrd="0" presId="urn:microsoft.com/office/officeart/2005/8/layout/hierarchy1"/>
    <dgm:cxn modelId="{B743EF3E-46FF-4115-8CDE-7A45DEF3F976}" type="presParOf" srcId="{F3083EEA-8C38-457C-9980-6F291D3D870B}" destId="{83D68E5C-EDB2-4EE7-94AE-2D3A3F2F0E17}" srcOrd="1" destOrd="0" presId="urn:microsoft.com/office/officeart/2005/8/layout/hierarchy1"/>
    <dgm:cxn modelId="{8DAC0E0F-E80B-48C9-A521-CCEB71DAC4EF}" type="presParOf" srcId="{2767EAA5-0968-4538-A255-8B47701C43F9}" destId="{DF826927-18BC-4B5C-ABDB-D6AE26551629}" srcOrd="1" destOrd="0" presId="urn:microsoft.com/office/officeart/2005/8/layout/hierarchy1"/>
    <dgm:cxn modelId="{7D098B76-E656-44D2-B2CC-4C40ED16F59C}" type="presParOf" srcId="{D9996098-38C3-4387-879F-A4DF8A58E363}" destId="{43F42E71-F687-4654-96CD-B7914BA6CCA8}" srcOrd="2" destOrd="0" presId="urn:microsoft.com/office/officeart/2005/8/layout/hierarchy1"/>
    <dgm:cxn modelId="{74607111-B4CB-4657-850C-09D8BDFE5934}" type="presParOf" srcId="{D9996098-38C3-4387-879F-A4DF8A58E363}" destId="{762492F9-9B9C-414E-910F-497EC46BB6A1}" srcOrd="3" destOrd="0" presId="urn:microsoft.com/office/officeart/2005/8/layout/hierarchy1"/>
    <dgm:cxn modelId="{6B563D08-3841-46BD-8D57-A03E1FADA8B6}" type="presParOf" srcId="{762492F9-9B9C-414E-910F-497EC46BB6A1}" destId="{6569F5C2-95D3-4928-959E-A4FD66D9D0EC}" srcOrd="0" destOrd="0" presId="urn:microsoft.com/office/officeart/2005/8/layout/hierarchy1"/>
    <dgm:cxn modelId="{1D9709CF-7202-4CC4-B9A3-4FDB361C5C19}" type="presParOf" srcId="{6569F5C2-95D3-4928-959E-A4FD66D9D0EC}" destId="{3F659E5A-C5D4-4CB3-A52E-6189D190A1AA}" srcOrd="0" destOrd="0" presId="urn:microsoft.com/office/officeart/2005/8/layout/hierarchy1"/>
    <dgm:cxn modelId="{BDAF8E2F-A5B3-4F94-A17F-AE723D619991}" type="presParOf" srcId="{6569F5C2-95D3-4928-959E-A4FD66D9D0EC}" destId="{026F693A-97E9-49DF-B57E-A43CE20A5AF6}" srcOrd="1" destOrd="0" presId="urn:microsoft.com/office/officeart/2005/8/layout/hierarchy1"/>
    <dgm:cxn modelId="{314E338D-1AE7-4D30-95F8-E157B8232F68}" type="presParOf" srcId="{762492F9-9B9C-414E-910F-497EC46BB6A1}" destId="{F1CD4591-98DC-4D9F-A9A3-D3253B576F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F76699-ECC4-4493-BB96-A61202320D0F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6ABA8-F340-49D2-A41B-1426C9B6C2FA}">
      <dgm:prSet phldrT="[Текст]" custT="1"/>
      <dgm:spPr/>
      <dgm:t>
        <a:bodyPr/>
        <a:lstStyle/>
        <a:p>
          <a:r>
            <a:rPr lang="ru-RU" sz="3000" dirty="0" smtClean="0"/>
            <a:t>Аморфные  тела</a:t>
          </a:r>
          <a:endParaRPr lang="ru-RU" sz="3000" dirty="0"/>
        </a:p>
      </dgm:t>
    </dgm:pt>
    <dgm:pt modelId="{4C1DF994-9C8A-4BE3-A4E4-23F1977C6868}" type="parTrans" cxnId="{21577F10-B710-4B3B-B433-2EE1B421E659}">
      <dgm:prSet/>
      <dgm:spPr/>
      <dgm:t>
        <a:bodyPr/>
        <a:lstStyle/>
        <a:p>
          <a:endParaRPr lang="ru-RU"/>
        </a:p>
      </dgm:t>
    </dgm:pt>
    <dgm:pt modelId="{11412C46-69E6-4C02-B75E-451EB8587F89}" type="sibTrans" cxnId="{21577F10-B710-4B3B-B433-2EE1B421E659}">
      <dgm:prSet/>
      <dgm:spPr/>
      <dgm:t>
        <a:bodyPr/>
        <a:lstStyle/>
        <a:p>
          <a:endParaRPr lang="ru-RU"/>
        </a:p>
      </dgm:t>
    </dgm:pt>
    <dgm:pt modelId="{5D8FBD3E-C61E-4EE9-AB67-05DA71011446}">
      <dgm:prSet phldrT="[Текст]" custT="1"/>
      <dgm:spPr/>
      <dgm:t>
        <a:bodyPr/>
        <a:lstStyle/>
        <a:p>
          <a:r>
            <a:rPr lang="ru-RU" sz="3000" dirty="0" smtClean="0"/>
            <a:t>По структуре – вязкие жидкости</a:t>
          </a:r>
          <a:endParaRPr lang="ru-RU" sz="3000" dirty="0"/>
        </a:p>
      </dgm:t>
    </dgm:pt>
    <dgm:pt modelId="{73C17680-2BE3-42F0-8205-8318488CC27A}" type="parTrans" cxnId="{3A5C61AB-ED56-46D4-9915-B47BFF5B58B5}">
      <dgm:prSet/>
      <dgm:spPr/>
      <dgm:t>
        <a:bodyPr/>
        <a:lstStyle/>
        <a:p>
          <a:endParaRPr lang="ru-RU"/>
        </a:p>
      </dgm:t>
    </dgm:pt>
    <dgm:pt modelId="{9696B120-472F-401C-8A61-D933967C5B7E}" type="sibTrans" cxnId="{3A5C61AB-ED56-46D4-9915-B47BFF5B58B5}">
      <dgm:prSet/>
      <dgm:spPr/>
      <dgm:t>
        <a:bodyPr/>
        <a:lstStyle/>
        <a:p>
          <a:endParaRPr lang="ru-RU"/>
        </a:p>
      </dgm:t>
    </dgm:pt>
    <dgm:pt modelId="{CB33D52B-8FCE-4D44-A354-D9C890C930C7}">
      <dgm:prSet phldrT="[Текст]" custT="1"/>
      <dgm:spPr/>
      <dgm:t>
        <a:bodyPr/>
        <a:lstStyle/>
        <a:p>
          <a:r>
            <a:rPr lang="ru-RU" sz="3000" dirty="0" smtClean="0"/>
            <a:t>По свойствам – твердые тела</a:t>
          </a:r>
          <a:endParaRPr lang="ru-RU" sz="3000" dirty="0"/>
        </a:p>
      </dgm:t>
    </dgm:pt>
    <dgm:pt modelId="{EFB9CD1F-BA69-4A7D-9E50-AAE2754772FF}" type="parTrans" cxnId="{F130E380-06D7-4ECB-ABF5-C3CB5ECC5DDD}">
      <dgm:prSet/>
      <dgm:spPr/>
      <dgm:t>
        <a:bodyPr/>
        <a:lstStyle/>
        <a:p>
          <a:endParaRPr lang="ru-RU"/>
        </a:p>
      </dgm:t>
    </dgm:pt>
    <dgm:pt modelId="{B9A0D775-9F36-4132-89ED-380B435E0C38}" type="sibTrans" cxnId="{F130E380-06D7-4ECB-ABF5-C3CB5ECC5DDD}">
      <dgm:prSet/>
      <dgm:spPr/>
      <dgm:t>
        <a:bodyPr/>
        <a:lstStyle/>
        <a:p>
          <a:endParaRPr lang="ru-RU"/>
        </a:p>
      </dgm:t>
    </dgm:pt>
    <dgm:pt modelId="{6CB20332-668D-4616-9503-1C0CDEB4354E}" type="pres">
      <dgm:prSet presAssocID="{83F76699-ECC4-4493-BB96-A61202320D0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D1DFAC-0BBB-4A8C-B567-8BE3EA3F326A}" type="pres">
      <dgm:prSet presAssocID="{83F76699-ECC4-4493-BB96-A61202320D0F}" presName="hierFlow" presStyleCnt="0"/>
      <dgm:spPr/>
    </dgm:pt>
    <dgm:pt modelId="{8BEFF408-C50C-4BB2-8A40-8A3F69E40E31}" type="pres">
      <dgm:prSet presAssocID="{83F76699-ECC4-4493-BB96-A61202320D0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6B0723E-BED0-493B-A8B8-EB32DEE8CB4F}" type="pres">
      <dgm:prSet presAssocID="{10E6ABA8-F340-49D2-A41B-1426C9B6C2FA}" presName="Name14" presStyleCnt="0"/>
      <dgm:spPr/>
    </dgm:pt>
    <dgm:pt modelId="{063D88DE-B8DE-4023-8956-58B956BCD79D}" type="pres">
      <dgm:prSet presAssocID="{10E6ABA8-F340-49D2-A41B-1426C9B6C2FA}" presName="level1Shape" presStyleLbl="node0" presStyleIdx="0" presStyleCnt="1" custScaleX="3987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961EBF-3226-4BA3-914E-63A3CED8DF44}" type="pres">
      <dgm:prSet presAssocID="{10E6ABA8-F340-49D2-A41B-1426C9B6C2FA}" presName="hierChild2" presStyleCnt="0"/>
      <dgm:spPr/>
    </dgm:pt>
    <dgm:pt modelId="{5308B2E0-8599-4B9B-9664-171014952AD4}" type="pres">
      <dgm:prSet presAssocID="{73C17680-2BE3-42F0-8205-8318488CC27A}" presName="Name19" presStyleLbl="parChTrans1D2" presStyleIdx="0" presStyleCnt="2"/>
      <dgm:spPr/>
      <dgm:t>
        <a:bodyPr/>
        <a:lstStyle/>
        <a:p>
          <a:endParaRPr lang="ru-RU"/>
        </a:p>
      </dgm:t>
    </dgm:pt>
    <dgm:pt modelId="{EC85607F-400D-4583-8AB8-3B7076759173}" type="pres">
      <dgm:prSet presAssocID="{5D8FBD3E-C61E-4EE9-AB67-05DA71011446}" presName="Name21" presStyleCnt="0"/>
      <dgm:spPr/>
    </dgm:pt>
    <dgm:pt modelId="{55248331-B64E-40B5-846F-62EDC2CF0D34}" type="pres">
      <dgm:prSet presAssocID="{5D8FBD3E-C61E-4EE9-AB67-05DA71011446}" presName="level2Shape" presStyleLbl="node2" presStyleIdx="0" presStyleCnt="2" custScaleX="343969"/>
      <dgm:spPr/>
      <dgm:t>
        <a:bodyPr/>
        <a:lstStyle/>
        <a:p>
          <a:endParaRPr lang="ru-RU"/>
        </a:p>
      </dgm:t>
    </dgm:pt>
    <dgm:pt modelId="{972B4FFF-0CF7-415D-846B-04DB137ED06F}" type="pres">
      <dgm:prSet presAssocID="{5D8FBD3E-C61E-4EE9-AB67-05DA71011446}" presName="hierChild3" presStyleCnt="0"/>
      <dgm:spPr/>
    </dgm:pt>
    <dgm:pt modelId="{4D720150-2CAF-4542-B5FF-5800B030D954}" type="pres">
      <dgm:prSet presAssocID="{EFB9CD1F-BA69-4A7D-9E50-AAE2754772FF}" presName="Name19" presStyleLbl="parChTrans1D2" presStyleIdx="1" presStyleCnt="2"/>
      <dgm:spPr/>
      <dgm:t>
        <a:bodyPr/>
        <a:lstStyle/>
        <a:p>
          <a:endParaRPr lang="ru-RU"/>
        </a:p>
      </dgm:t>
    </dgm:pt>
    <dgm:pt modelId="{083D44C3-2783-4750-96BF-6E9C4C838914}" type="pres">
      <dgm:prSet presAssocID="{CB33D52B-8FCE-4D44-A354-D9C890C930C7}" presName="Name21" presStyleCnt="0"/>
      <dgm:spPr/>
    </dgm:pt>
    <dgm:pt modelId="{48420E0E-802F-4766-B915-D16F944F83F2}" type="pres">
      <dgm:prSet presAssocID="{CB33D52B-8FCE-4D44-A354-D9C890C930C7}" presName="level2Shape" presStyleLbl="node2" presStyleIdx="1" presStyleCnt="2" custScaleX="333655"/>
      <dgm:spPr/>
      <dgm:t>
        <a:bodyPr/>
        <a:lstStyle/>
        <a:p>
          <a:endParaRPr lang="ru-RU"/>
        </a:p>
      </dgm:t>
    </dgm:pt>
    <dgm:pt modelId="{B13E6B83-1FA9-45F8-9400-A79756E66A19}" type="pres">
      <dgm:prSet presAssocID="{CB33D52B-8FCE-4D44-A354-D9C890C930C7}" presName="hierChild3" presStyleCnt="0"/>
      <dgm:spPr/>
    </dgm:pt>
    <dgm:pt modelId="{AB53C3BF-7347-4C09-8D3F-2A7609987B4D}" type="pres">
      <dgm:prSet presAssocID="{83F76699-ECC4-4493-BB96-A61202320D0F}" presName="bgShapesFlow" presStyleCnt="0"/>
      <dgm:spPr/>
    </dgm:pt>
  </dgm:ptLst>
  <dgm:cxnLst>
    <dgm:cxn modelId="{1F3D6057-A535-41CA-8B05-A94CF298C48B}" type="presOf" srcId="{CB33D52B-8FCE-4D44-A354-D9C890C930C7}" destId="{48420E0E-802F-4766-B915-D16F944F83F2}" srcOrd="0" destOrd="0" presId="urn:microsoft.com/office/officeart/2005/8/layout/hierarchy6"/>
    <dgm:cxn modelId="{37A66A00-6072-4476-AA46-00B542756489}" type="presOf" srcId="{83F76699-ECC4-4493-BB96-A61202320D0F}" destId="{6CB20332-668D-4616-9503-1C0CDEB4354E}" srcOrd="0" destOrd="0" presId="urn:microsoft.com/office/officeart/2005/8/layout/hierarchy6"/>
    <dgm:cxn modelId="{82976915-8102-412D-A8CD-AECC77DCCC6E}" type="presOf" srcId="{73C17680-2BE3-42F0-8205-8318488CC27A}" destId="{5308B2E0-8599-4B9B-9664-171014952AD4}" srcOrd="0" destOrd="0" presId="urn:microsoft.com/office/officeart/2005/8/layout/hierarchy6"/>
    <dgm:cxn modelId="{F130E380-06D7-4ECB-ABF5-C3CB5ECC5DDD}" srcId="{10E6ABA8-F340-49D2-A41B-1426C9B6C2FA}" destId="{CB33D52B-8FCE-4D44-A354-D9C890C930C7}" srcOrd="1" destOrd="0" parTransId="{EFB9CD1F-BA69-4A7D-9E50-AAE2754772FF}" sibTransId="{B9A0D775-9F36-4132-89ED-380B435E0C38}"/>
    <dgm:cxn modelId="{3A5C61AB-ED56-46D4-9915-B47BFF5B58B5}" srcId="{10E6ABA8-F340-49D2-A41B-1426C9B6C2FA}" destId="{5D8FBD3E-C61E-4EE9-AB67-05DA71011446}" srcOrd="0" destOrd="0" parTransId="{73C17680-2BE3-42F0-8205-8318488CC27A}" sibTransId="{9696B120-472F-401C-8A61-D933967C5B7E}"/>
    <dgm:cxn modelId="{0782F9F5-5CAD-4FB9-AD3A-00F59920FCD1}" type="presOf" srcId="{5D8FBD3E-C61E-4EE9-AB67-05DA71011446}" destId="{55248331-B64E-40B5-846F-62EDC2CF0D34}" srcOrd="0" destOrd="0" presId="urn:microsoft.com/office/officeart/2005/8/layout/hierarchy6"/>
    <dgm:cxn modelId="{21577F10-B710-4B3B-B433-2EE1B421E659}" srcId="{83F76699-ECC4-4493-BB96-A61202320D0F}" destId="{10E6ABA8-F340-49D2-A41B-1426C9B6C2FA}" srcOrd="0" destOrd="0" parTransId="{4C1DF994-9C8A-4BE3-A4E4-23F1977C6868}" sibTransId="{11412C46-69E6-4C02-B75E-451EB8587F89}"/>
    <dgm:cxn modelId="{54B570F7-E2BE-48C9-A09B-02179ACEBFDF}" type="presOf" srcId="{10E6ABA8-F340-49D2-A41B-1426C9B6C2FA}" destId="{063D88DE-B8DE-4023-8956-58B956BCD79D}" srcOrd="0" destOrd="0" presId="urn:microsoft.com/office/officeart/2005/8/layout/hierarchy6"/>
    <dgm:cxn modelId="{C0F6BCCA-59E7-4630-8B24-04DCB3E80E76}" type="presOf" srcId="{EFB9CD1F-BA69-4A7D-9E50-AAE2754772FF}" destId="{4D720150-2CAF-4542-B5FF-5800B030D954}" srcOrd="0" destOrd="0" presId="urn:microsoft.com/office/officeart/2005/8/layout/hierarchy6"/>
    <dgm:cxn modelId="{D9FA2556-1FB2-44A2-BE5C-B0FBA5F7B807}" type="presParOf" srcId="{6CB20332-668D-4616-9503-1C0CDEB4354E}" destId="{31D1DFAC-0BBB-4A8C-B567-8BE3EA3F326A}" srcOrd="0" destOrd="0" presId="urn:microsoft.com/office/officeart/2005/8/layout/hierarchy6"/>
    <dgm:cxn modelId="{7D1CB530-847C-4D13-B5DC-46719439881E}" type="presParOf" srcId="{31D1DFAC-0BBB-4A8C-B567-8BE3EA3F326A}" destId="{8BEFF408-C50C-4BB2-8A40-8A3F69E40E31}" srcOrd="0" destOrd="0" presId="urn:microsoft.com/office/officeart/2005/8/layout/hierarchy6"/>
    <dgm:cxn modelId="{5571AE61-E1FC-413A-8FCD-25CB0123FF46}" type="presParOf" srcId="{8BEFF408-C50C-4BB2-8A40-8A3F69E40E31}" destId="{76B0723E-BED0-493B-A8B8-EB32DEE8CB4F}" srcOrd="0" destOrd="0" presId="urn:microsoft.com/office/officeart/2005/8/layout/hierarchy6"/>
    <dgm:cxn modelId="{C2222CF8-08E2-4BB1-A218-93143389982C}" type="presParOf" srcId="{76B0723E-BED0-493B-A8B8-EB32DEE8CB4F}" destId="{063D88DE-B8DE-4023-8956-58B956BCD79D}" srcOrd="0" destOrd="0" presId="urn:microsoft.com/office/officeart/2005/8/layout/hierarchy6"/>
    <dgm:cxn modelId="{D03D98ED-E6A7-4020-A853-6BEB10B15DE2}" type="presParOf" srcId="{76B0723E-BED0-493B-A8B8-EB32DEE8CB4F}" destId="{86961EBF-3226-4BA3-914E-63A3CED8DF44}" srcOrd="1" destOrd="0" presId="urn:microsoft.com/office/officeart/2005/8/layout/hierarchy6"/>
    <dgm:cxn modelId="{8E7F0360-BA3D-4ACE-A301-A62042FFDF71}" type="presParOf" srcId="{86961EBF-3226-4BA3-914E-63A3CED8DF44}" destId="{5308B2E0-8599-4B9B-9664-171014952AD4}" srcOrd="0" destOrd="0" presId="urn:microsoft.com/office/officeart/2005/8/layout/hierarchy6"/>
    <dgm:cxn modelId="{51A133EA-9CBA-44B3-96E7-BC0923C975B4}" type="presParOf" srcId="{86961EBF-3226-4BA3-914E-63A3CED8DF44}" destId="{EC85607F-400D-4583-8AB8-3B7076759173}" srcOrd="1" destOrd="0" presId="urn:microsoft.com/office/officeart/2005/8/layout/hierarchy6"/>
    <dgm:cxn modelId="{8CD13F3C-EAE2-4DF0-A628-F66A06B76BCE}" type="presParOf" srcId="{EC85607F-400D-4583-8AB8-3B7076759173}" destId="{55248331-B64E-40B5-846F-62EDC2CF0D34}" srcOrd="0" destOrd="0" presId="urn:microsoft.com/office/officeart/2005/8/layout/hierarchy6"/>
    <dgm:cxn modelId="{CD543827-3999-43EF-8F1A-55830D518384}" type="presParOf" srcId="{EC85607F-400D-4583-8AB8-3B7076759173}" destId="{972B4FFF-0CF7-415D-846B-04DB137ED06F}" srcOrd="1" destOrd="0" presId="urn:microsoft.com/office/officeart/2005/8/layout/hierarchy6"/>
    <dgm:cxn modelId="{D3F3AD1D-D306-4610-979F-95F6A539752F}" type="presParOf" srcId="{86961EBF-3226-4BA3-914E-63A3CED8DF44}" destId="{4D720150-2CAF-4542-B5FF-5800B030D954}" srcOrd="2" destOrd="0" presId="urn:microsoft.com/office/officeart/2005/8/layout/hierarchy6"/>
    <dgm:cxn modelId="{A0B598A2-E147-47D0-BE1D-FC5F6883F9DA}" type="presParOf" srcId="{86961EBF-3226-4BA3-914E-63A3CED8DF44}" destId="{083D44C3-2783-4750-96BF-6E9C4C838914}" srcOrd="3" destOrd="0" presId="urn:microsoft.com/office/officeart/2005/8/layout/hierarchy6"/>
    <dgm:cxn modelId="{05A6E538-C40D-490C-9BF9-B1135CD09D28}" type="presParOf" srcId="{083D44C3-2783-4750-96BF-6E9C4C838914}" destId="{48420E0E-802F-4766-B915-D16F944F83F2}" srcOrd="0" destOrd="0" presId="urn:microsoft.com/office/officeart/2005/8/layout/hierarchy6"/>
    <dgm:cxn modelId="{405D743C-D4A6-4F26-9EDD-B9833436ED20}" type="presParOf" srcId="{083D44C3-2783-4750-96BF-6E9C4C838914}" destId="{B13E6B83-1FA9-45F8-9400-A79756E66A19}" srcOrd="1" destOrd="0" presId="urn:microsoft.com/office/officeart/2005/8/layout/hierarchy6"/>
    <dgm:cxn modelId="{73B82C9E-C27A-4776-81CB-A59B691550FE}" type="presParOf" srcId="{6CB20332-668D-4616-9503-1C0CDEB4354E}" destId="{AB53C3BF-7347-4C09-8D3F-2A7609987B4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F42E71-F687-4654-96CD-B7914BA6CCA8}">
      <dsp:nvSpPr>
        <dsp:cNvPr id="0" name=""/>
        <dsp:cNvSpPr/>
      </dsp:nvSpPr>
      <dsp:spPr>
        <a:xfrm>
          <a:off x="3791864" y="960476"/>
          <a:ext cx="2479728" cy="720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343"/>
              </a:lnTo>
              <a:lnTo>
                <a:pt x="2479728" y="552343"/>
              </a:lnTo>
              <a:lnTo>
                <a:pt x="2479728" y="72040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B2E78-B271-45A5-9E1F-BBC612A450FA}">
      <dsp:nvSpPr>
        <dsp:cNvPr id="0" name=""/>
        <dsp:cNvSpPr/>
      </dsp:nvSpPr>
      <dsp:spPr>
        <a:xfrm>
          <a:off x="1493573" y="960476"/>
          <a:ext cx="2298291" cy="720401"/>
        </a:xfrm>
        <a:custGeom>
          <a:avLst/>
          <a:gdLst/>
          <a:ahLst/>
          <a:cxnLst/>
          <a:rect l="0" t="0" r="0" b="0"/>
          <a:pathLst>
            <a:path>
              <a:moveTo>
                <a:pt x="2298291" y="0"/>
              </a:moveTo>
              <a:lnTo>
                <a:pt x="2298291" y="552343"/>
              </a:lnTo>
              <a:lnTo>
                <a:pt x="0" y="552343"/>
              </a:lnTo>
              <a:lnTo>
                <a:pt x="0" y="720401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0F909-C0D2-4431-81BE-B4484F449CA2}">
      <dsp:nvSpPr>
        <dsp:cNvPr id="0" name=""/>
        <dsp:cNvSpPr/>
      </dsp:nvSpPr>
      <dsp:spPr>
        <a:xfrm>
          <a:off x="1973198" y="-191490"/>
          <a:ext cx="3637332" cy="11519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A39B4-6311-4F70-A92F-CAD0CC2EA418}">
      <dsp:nvSpPr>
        <dsp:cNvPr id="0" name=""/>
        <dsp:cNvSpPr/>
      </dsp:nvSpPr>
      <dsp:spPr>
        <a:xfrm>
          <a:off x="2174767" y="0"/>
          <a:ext cx="3637332" cy="1151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Твердые вещества</a:t>
          </a:r>
          <a:endParaRPr lang="ru-RU" sz="3200" kern="1200" dirty="0"/>
        </a:p>
      </dsp:txBody>
      <dsp:txXfrm>
        <a:off x="2208507" y="33740"/>
        <a:ext cx="3569852" cy="1084487"/>
      </dsp:txXfrm>
    </dsp:sp>
    <dsp:sp modelId="{1D766BA4-6F5D-46A4-AE57-6465F5A6C44E}">
      <dsp:nvSpPr>
        <dsp:cNvPr id="0" name=""/>
        <dsp:cNvSpPr/>
      </dsp:nvSpPr>
      <dsp:spPr>
        <a:xfrm>
          <a:off x="-201569" y="1680878"/>
          <a:ext cx="3390285" cy="11519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D68E5C-EDB2-4EE7-94AE-2D3A3F2F0E17}">
      <dsp:nvSpPr>
        <dsp:cNvPr id="0" name=""/>
        <dsp:cNvSpPr/>
      </dsp:nvSpPr>
      <dsp:spPr>
        <a:xfrm>
          <a:off x="0" y="1872368"/>
          <a:ext cx="3390285" cy="1151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Кристаллические</a:t>
          </a:r>
          <a:endParaRPr lang="ru-RU" sz="3200" kern="1200" dirty="0"/>
        </a:p>
      </dsp:txBody>
      <dsp:txXfrm>
        <a:off x="33740" y="1906108"/>
        <a:ext cx="3322805" cy="1084487"/>
      </dsp:txXfrm>
    </dsp:sp>
    <dsp:sp modelId="{3F659E5A-C5D4-4CB3-A52E-6189D190A1AA}">
      <dsp:nvSpPr>
        <dsp:cNvPr id="0" name=""/>
        <dsp:cNvSpPr/>
      </dsp:nvSpPr>
      <dsp:spPr>
        <a:xfrm>
          <a:off x="4362756" y="1680878"/>
          <a:ext cx="3817674" cy="11519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F693A-97E9-49DF-B57E-A43CE20A5AF6}">
      <dsp:nvSpPr>
        <dsp:cNvPr id="0" name=""/>
        <dsp:cNvSpPr/>
      </dsp:nvSpPr>
      <dsp:spPr>
        <a:xfrm>
          <a:off x="4564325" y="1872368"/>
          <a:ext cx="3817674" cy="1151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Аморфные</a:t>
          </a:r>
          <a:endParaRPr lang="ru-RU" sz="3200" kern="1200" dirty="0"/>
        </a:p>
      </dsp:txBody>
      <dsp:txXfrm>
        <a:off x="4598065" y="1906108"/>
        <a:ext cx="3750194" cy="10844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3D88DE-B8DE-4023-8956-58B956BCD79D}">
      <dsp:nvSpPr>
        <dsp:cNvPr id="0" name=""/>
        <dsp:cNvSpPr/>
      </dsp:nvSpPr>
      <dsp:spPr>
        <a:xfrm>
          <a:off x="1946761" y="433"/>
          <a:ext cx="4488477" cy="750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Аморфные  тела</a:t>
          </a:r>
          <a:endParaRPr lang="ru-RU" sz="3000" kern="1200" dirty="0"/>
        </a:p>
      </dsp:txBody>
      <dsp:txXfrm>
        <a:off x="1968738" y="22410"/>
        <a:ext cx="4444523" cy="706387"/>
      </dsp:txXfrm>
    </dsp:sp>
    <dsp:sp modelId="{5308B2E0-8599-4B9B-9664-171014952AD4}">
      <dsp:nvSpPr>
        <dsp:cNvPr id="0" name=""/>
        <dsp:cNvSpPr/>
      </dsp:nvSpPr>
      <dsp:spPr>
        <a:xfrm>
          <a:off x="2144508" y="750775"/>
          <a:ext cx="2046491" cy="300136"/>
        </a:xfrm>
        <a:custGeom>
          <a:avLst/>
          <a:gdLst/>
          <a:ahLst/>
          <a:cxnLst/>
          <a:rect l="0" t="0" r="0" b="0"/>
          <a:pathLst>
            <a:path>
              <a:moveTo>
                <a:pt x="2046491" y="0"/>
              </a:moveTo>
              <a:lnTo>
                <a:pt x="2046491" y="150068"/>
              </a:lnTo>
              <a:lnTo>
                <a:pt x="0" y="150068"/>
              </a:lnTo>
              <a:lnTo>
                <a:pt x="0" y="30013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248331-B64E-40B5-846F-62EDC2CF0D34}">
      <dsp:nvSpPr>
        <dsp:cNvPr id="0" name=""/>
        <dsp:cNvSpPr/>
      </dsp:nvSpPr>
      <dsp:spPr>
        <a:xfrm>
          <a:off x="208801" y="1050912"/>
          <a:ext cx="3871414" cy="750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 структуре – вязкие жидкости</a:t>
          </a:r>
          <a:endParaRPr lang="ru-RU" sz="3000" kern="1200" dirty="0"/>
        </a:p>
      </dsp:txBody>
      <dsp:txXfrm>
        <a:off x="230778" y="1072889"/>
        <a:ext cx="3827460" cy="706387"/>
      </dsp:txXfrm>
    </dsp:sp>
    <dsp:sp modelId="{4D720150-2CAF-4542-B5FF-5800B030D954}">
      <dsp:nvSpPr>
        <dsp:cNvPr id="0" name=""/>
        <dsp:cNvSpPr/>
      </dsp:nvSpPr>
      <dsp:spPr>
        <a:xfrm>
          <a:off x="4191000" y="750775"/>
          <a:ext cx="2104534" cy="300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068"/>
              </a:lnTo>
              <a:lnTo>
                <a:pt x="2104534" y="150068"/>
              </a:lnTo>
              <a:lnTo>
                <a:pt x="2104534" y="30013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420E0E-802F-4766-B915-D16F944F83F2}">
      <dsp:nvSpPr>
        <dsp:cNvPr id="0" name=""/>
        <dsp:cNvSpPr/>
      </dsp:nvSpPr>
      <dsp:spPr>
        <a:xfrm>
          <a:off x="4417869" y="1050912"/>
          <a:ext cx="3755329" cy="750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 свойствам – твердые тела</a:t>
          </a:r>
          <a:endParaRPr lang="ru-RU" sz="3000" kern="1200" dirty="0"/>
        </a:p>
      </dsp:txBody>
      <dsp:txXfrm>
        <a:off x="4439846" y="1072889"/>
        <a:ext cx="3711375" cy="706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EC775-880C-44CB-8AE2-3269D895F24F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10F0-22F4-44BC-9418-29B3E407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0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11/25/2016 9:53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154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1370012"/>
          </a:xfrm>
        </p:spPr>
        <p:txBody>
          <a:bodyPr/>
          <a:lstStyle/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err="1" smtClean="0">
                <a:solidFill>
                  <a:schemeClr val="tx2">
                    <a:lumMod val="90000"/>
                  </a:schemeClr>
                </a:solidFill>
              </a:rPr>
              <a:t>Немчинович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Людмила Витальевна</a:t>
            </a:r>
            <a:endParaRPr lang="ru-RU" sz="3000" b="0" i="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Учитель химии</a:t>
            </a:r>
            <a:endParaRPr lang="ru-RU" sz="3000" b="0" i="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ГБОУ СОШ № 459 Пушкинского района</a:t>
            </a: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Санкт-Петербург </a:t>
            </a:r>
          </a:p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endParaRPr lang="ru-RU" b="0" i="0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539552" y="764704"/>
            <a:ext cx="8136904" cy="138499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chemeClr val="tx2">
                    <a:lumMod val="90000"/>
                  </a:schemeClr>
                </a:solidFill>
                <a:latin typeface="Calibri"/>
                <a:cs typeface="Arial"/>
              </a:rPr>
              <a:t>Кристаллические и аморфные тела</a:t>
            </a:r>
            <a:r>
              <a:rPr lang="ru-RU" sz="8000" b="0" i="1" u="none" strike="noStrike" spc="-150" baseline="0" dirty="0" smtClean="0">
                <a:solidFill>
                  <a:schemeClr val="tx2">
                    <a:lumMod val="90000"/>
                  </a:schemeClr>
                </a:solidFill>
                <a:latin typeface="Calibri"/>
                <a:cs typeface="Arial"/>
              </a:rPr>
              <a:t> </a:t>
            </a:r>
            <a:endParaRPr lang="ru-RU" sz="8000" b="0" i="1" u="none" strike="noStrike" spc="-150" baseline="0" dirty="0">
              <a:solidFill>
                <a:schemeClr val="tx2">
                  <a:lumMod val="90000"/>
                </a:schemeClr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994392"/>
          </a:xfrm>
        </p:spPr>
        <p:txBody>
          <a:bodyPr/>
          <a:lstStyle/>
          <a:p>
            <a:pPr algn="ctr"/>
            <a:r>
              <a:rPr lang="ru-RU" dirty="0" smtClean="0"/>
              <a:t>Отличие аморфного и кристаллического строения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772816"/>
            <a:ext cx="4114800" cy="116339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Молекулы аморфных тел расположены беспорядочно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649246"/>
            <a:ext cx="4114800" cy="155119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Расположение молекул кристаллических веществ строго упорядоченное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Рисунок 4" descr="{A181C63D-AFDD-4D37-874D-7F00A5E7EC54}.gif"/>
          <p:cNvPicPr>
            <a:picLocks noChangeAspect="1"/>
          </p:cNvPicPr>
          <p:nvPr/>
        </p:nvPicPr>
        <p:blipFill rotWithShape="1">
          <a:blip r:embed="rId2">
            <a:extLst/>
          </a:blip>
          <a:srcRect l="50000"/>
          <a:stretch/>
        </p:blipFill>
        <p:spPr bwMode="auto">
          <a:xfrm rot="16200000">
            <a:off x="1129425" y="2786880"/>
            <a:ext cx="2465552" cy="3697701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6" name="Рисунок 5" descr="{A181C63D-AFDD-4D37-874D-7F00A5E7EC54}.gif"/>
          <p:cNvPicPr>
            <a:picLocks noChangeAspect="1"/>
          </p:cNvPicPr>
          <p:nvPr/>
        </p:nvPicPr>
        <p:blipFill rotWithShape="1">
          <a:blip r:embed="rId2">
            <a:extLst/>
          </a:blip>
          <a:srcRect r="47516"/>
          <a:stretch/>
        </p:blipFill>
        <p:spPr bwMode="auto">
          <a:xfrm rot="5400000">
            <a:off x="5457348" y="2789406"/>
            <a:ext cx="2465552" cy="3660184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</p:spTree>
    <p:extLst>
      <p:ext uri="{BB962C8B-B14F-4D97-AF65-F5344CB8AC3E}">
        <p14:creationId xmlns:p14="http://schemas.microsoft.com/office/powerpoint/2010/main" val="174275714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Переход аморфных  тел в кристаллические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4053064"/>
            <a:ext cx="8079432" cy="2060564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        Сера  пластическая                                                              Сера кристаллическая</a:t>
            </a:r>
          </a:p>
          <a:p>
            <a:pPr marL="0" indent="0">
              <a:buNone/>
            </a:pPr>
            <a:endParaRPr lang="ru-RU" sz="170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Аморфное состояние веществ неустойчивое, и рано или поздно они из такого состояния переходят в кристаллическое 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Picture 4" descr="C:\Users\Юлия\Desktop\Pic27.01.2013\S-plast-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381001" y="1628800"/>
            <a:ext cx="3388170" cy="2439616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6" name="Picture 1" descr="E:\КОНКУРС\Skaner\Sasha-i019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5292080" y="1644153"/>
            <a:ext cx="3211880" cy="240891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Стрелка вправо 7"/>
          <p:cNvSpPr/>
          <p:nvPr/>
        </p:nvSpPr>
        <p:spPr>
          <a:xfrm>
            <a:off x="3871812" y="2848608"/>
            <a:ext cx="1317625" cy="27781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10170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04664"/>
            <a:ext cx="8382000" cy="1329595"/>
          </a:xfrm>
        </p:spPr>
        <p:txBody>
          <a:bodyPr/>
          <a:lstStyle/>
          <a:p>
            <a:pPr algn="ctr"/>
            <a:r>
              <a:rPr lang="ru-RU" dirty="0"/>
              <a:t>В узлах кристаллической решетки могут находиться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1520" y="3448616"/>
            <a:ext cx="8511480" cy="28561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Ионы        Атом-ионы    Молекулы       Атомы</a:t>
            </a: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В зависимости от типа частиц, расположенных в узлах кристаллической решетки, и характера связи между ними, различают четыре типа кристаллических решеток.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6368" y="2050671"/>
            <a:ext cx="2066667" cy="138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4304" y="2016887"/>
            <a:ext cx="1644459" cy="141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0032" y="2067460"/>
            <a:ext cx="2143260" cy="138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9280" y="2051703"/>
            <a:ext cx="1512168" cy="135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068499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/>
              <a:t>ТИПЫ КРИСТАЛЛИЧЕСКИХ РЕШЕТОК</a:t>
            </a:r>
          </a:p>
        </p:txBody>
      </p:sp>
      <p:pic>
        <p:nvPicPr>
          <p:cNvPr id="3074" name="Picture 2" descr="http://uzluga.ru/potrb/%D0%A3%D1%87%D0%B8%D1%82%D0%B5%D0%BB%D1%8C+%D1%85%D0%B8%D0%BC%D0%B8%D0%B8+%D0%BC%D0%BA%D0%BE%D1%83+%C2%AB%D0%92%D0%B8%D0%BD%D0%BE%D0%B3%D1%80%D0%B0%D0%B4%D0%BD%D0%B5%D0%BD%D1%81%D0%BA%D0%B0%D1%8F+%D1%81%D0%BE%D1%88%C2%BB+%D0%A6%D0%B5%D0%BB%D1%8C+%D1%83%D1%80%D0%BE%D0%BA%D0%B0%3A+%D0%BE%D0%B7%D0%BD%D0%B0%D0%BA%D0%BE%D0%BC%D0%B8%D1%82%D1%8C%D1%81%D1%8F+%D1%81+%D0%BF%D0%BE%D0%BD%D1%8F%D1%82%D0%B8%D1%8F%D0%BC%D0%B8%3A+%D0%BA%D1%80%D0%B8%D1%81%D1%82%D0%B0%D0%BB%D0%BB%D0%B8%D1%87%D0%B5%D1%81%D0%BA%D0%B8%D0%B5+%D1%80%D0%B5%D1%88%D0%B5%D1%82%D0%BA%D0%B8%2C+%D0%BA%D1%80%D0%B8%D1%81%D1%82%D0%B0%D0%BB%D0%BB%D0%B8%D1%87%D0%B5%D1%81%D0%BA%D0%B8%D0%B5+%D0%B2%D0%B5%D1%89%D0%B5%D1%81%D1%82%D0%B2%D0%B0b/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60" y="1581735"/>
            <a:ext cx="6120680" cy="4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10474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Молекулярная кристаллическая решетка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60232" y="4136120"/>
            <a:ext cx="1499691" cy="133575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</a:t>
            </a:r>
            <a:endParaRPr lang="ru-RU" sz="170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098" name="Picture 2" descr="http://naked-science.ru/sites/default/files/images/Carbon-dioxide-crystal-3D-vd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64523"/>
            <a:ext cx="3500507" cy="275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slide.ru/images/7/13325/960/img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51" y="2011842"/>
            <a:ext cx="4612405" cy="345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59429" y="5037792"/>
            <a:ext cx="142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«сухой лед»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570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Молекулярная кристаллическая решетка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7158" y="1626816"/>
            <a:ext cx="6613114" cy="3059299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</a:rPr>
              <a:t>Молекулярными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называют кристаллические решетки, в узлах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которых располагаются </a:t>
            </a:r>
            <a:r>
              <a:rPr lang="ru-RU" u="sng" dirty="0" smtClean="0">
                <a:solidFill>
                  <a:schemeClr val="tx2">
                    <a:lumMod val="90000"/>
                  </a:schemeClr>
                </a:solidFill>
              </a:rPr>
              <a:t>молекулы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Химические связи в этих молекулах – ковалентные.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7158" y="3789040"/>
            <a:ext cx="8355842" cy="275767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Между молекулами действуют очень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лабые силы межмолекулярного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ритяжения, поэтому такие вещества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л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етучие,  имеют малую твердость,             </a:t>
            </a: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«сухой лед»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изкие температуры плавления.</a:t>
            </a: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098" name="Picture 2" descr="http://naked-science.ru/sites/default/files/images/Carbon-dioxide-crystal-3D-vd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56465"/>
            <a:ext cx="2567335" cy="202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slide.ru/images/7/13325/960/img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72770"/>
            <a:ext cx="2567335" cy="192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508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Атомная кристаллическая решетка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83768" y="4140682"/>
            <a:ext cx="4176464" cy="2808461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 алмаз                                                         графит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                                                                                            </a:t>
            </a:r>
            <a:endParaRPr lang="ru-RU" sz="170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sz="1700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sz="170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sz="1700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sz="170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6148" name="Picture 4" descr="http://svetlanka-good.ucoz.ru/_pu/1/825452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9783"/>
            <a:ext cx="5667510" cy="258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Юлия\Desktop\Skaner\алмаз 2.JPG"/>
          <p:cNvPicPr>
            <a:picLocks noChangeAspect="1" noChangeArrowheads="1"/>
          </p:cNvPicPr>
          <p:nvPr/>
        </p:nvPicPr>
        <p:blipFill rotWithShape="1">
          <a:blip r:embed="rId3"/>
          <a:srcRect l="26535" t="-13283" r="20733" b="13283"/>
          <a:stretch/>
        </p:blipFill>
        <p:spPr bwMode="auto">
          <a:xfrm>
            <a:off x="1838648" y="4134818"/>
            <a:ext cx="1879059" cy="19767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1" name="Picture 7" descr="Графи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080" y="4422733"/>
            <a:ext cx="2192810" cy="169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9653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Атомная кристаллическая решетка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7158" y="1626816"/>
            <a:ext cx="4524882" cy="173017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</a:rPr>
              <a:t>Атомными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называют кристаллические решетки, в узлах которых находятся </a:t>
            </a:r>
            <a:r>
              <a:rPr lang="ru-RU" u="sng" dirty="0" smtClean="0">
                <a:solidFill>
                  <a:schemeClr val="tx2">
                    <a:lumMod val="90000"/>
                  </a:schemeClr>
                </a:solidFill>
              </a:rPr>
              <a:t>отдельные атомы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4064" y="3204560"/>
            <a:ext cx="8347066" cy="30327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Атомы соединены между собой очень прочными ковалентными связями.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акие вещества имеют очень высокие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температуры плавления, очень прочные,              </a:t>
            </a: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   алмаз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твердые, практически нерастворимые.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1700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                                                                                            графит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6148" name="Picture 4" descr="http://svetlanka-good.ucoz.ru/_pu/1/825452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264" y="1509946"/>
            <a:ext cx="3727866" cy="169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Юлия\Desktop\Skaner\алмаз 2.JPG"/>
          <p:cNvPicPr>
            <a:picLocks noChangeAspect="1" noChangeArrowheads="1"/>
          </p:cNvPicPr>
          <p:nvPr/>
        </p:nvPicPr>
        <p:blipFill rotWithShape="1">
          <a:blip r:embed="rId3"/>
          <a:srcRect l="26535" t="-13283" r="20733" b="13283"/>
          <a:stretch/>
        </p:blipFill>
        <p:spPr bwMode="auto">
          <a:xfrm>
            <a:off x="7452320" y="3356992"/>
            <a:ext cx="1224136" cy="12877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1" name="Picture 7" descr="Графи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2320" y="4911037"/>
            <a:ext cx="1344782" cy="103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9742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Ионная кристаллическая решетка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6971" y="970736"/>
            <a:ext cx="6681477" cy="861774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3095721"/>
            <a:ext cx="5423181" cy="88113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Picture 2" descr="C:\Users\Юлия\Desktop\Skaner\натрия хлори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4022" y="3670921"/>
            <a:ext cx="3018932" cy="2408840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6" name="Picture 5" descr="C:\Users\Юлия\Desktop\Skaner\хлорид натр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1584" y="3670921"/>
            <a:ext cx="3252080" cy="2472497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026" name="Picture 2" descr="http://himi4ka.ru/uploads/posts/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94985"/>
            <a:ext cx="6222743" cy="260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744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Ионная кристаллическая решетка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6971" y="970736"/>
            <a:ext cx="6681477" cy="297312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</a:rPr>
              <a:t>Ионными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называют кристаллические решетки, в узлах которых находятся </a:t>
            </a:r>
            <a:r>
              <a:rPr lang="ru-RU" u="sng" dirty="0" smtClean="0">
                <a:solidFill>
                  <a:schemeClr val="tx2">
                    <a:lumMod val="90000"/>
                  </a:schemeClr>
                </a:solidFill>
              </a:rPr>
              <a:t>ионы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Их образуют вещества с ионным типом связи: соли, основания (щелочи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),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оксиды металлов. 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235" y="3312061"/>
            <a:ext cx="8159485" cy="277010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Кристалл хлорида натрия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образует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решетку в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форме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куба.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Вещества с ионной решеткой  твердые; тугоплавкие;  прочные;     нелетучие.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Picture 2" descr="C:\Users\Юлия\Desktop\Skaner\натрия хлори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8448" y="1003796"/>
            <a:ext cx="1368731" cy="1092126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6" name="Picture 5" descr="C:\Users\Юлия\Desktop\Skaner\хлорид натр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2368" y="2171673"/>
            <a:ext cx="1368731" cy="1040621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026" name="Picture 2" descr="http://himi4ka.ru/uploads/posts/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35" y="3330559"/>
            <a:ext cx="3405362" cy="142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727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609736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Дать представление о твердых телах, особенностях их внутреннего строения, выявить основные свойства кристаллических и аморфных тел. </a:t>
            </a:r>
          </a:p>
          <a:p>
            <a:pPr algn="just"/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Развивать наблюдательность, способность анализировать и делать выводы. Способность систематизировать материал.</a:t>
            </a:r>
          </a:p>
          <a:p>
            <a:pPr algn="just"/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Формировать научное мировоззрение, интерес к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химии, к общекультурным ценностям.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04758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66" y="230188"/>
            <a:ext cx="8318234" cy="1329595"/>
          </a:xfrm>
        </p:spPr>
        <p:txBody>
          <a:bodyPr/>
          <a:lstStyle/>
          <a:p>
            <a:pPr algn="ctr"/>
            <a:r>
              <a:rPr lang="ru-RU" dirty="0" smtClean="0"/>
              <a:t>Металлическая кристаллическая решетка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8245" y="9662847"/>
            <a:ext cx="4666438" cy="20066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Кристалл хлорида натрия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образует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решетку в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форме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куба.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Вещества с ионной решеткой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2050" name="Picture 2" descr="http://www.en.edu.ru/shared/files/old/p00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28730"/>
            <a:ext cx="7200800" cy="469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5350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766" y="230188"/>
            <a:ext cx="8318234" cy="1329595"/>
          </a:xfrm>
        </p:spPr>
        <p:txBody>
          <a:bodyPr/>
          <a:lstStyle/>
          <a:p>
            <a:pPr algn="ctr"/>
            <a:r>
              <a:rPr lang="ru-RU" dirty="0" smtClean="0"/>
              <a:t>Металлическая кристаллическая решетка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4766" y="1661931"/>
            <a:ext cx="8447713" cy="504138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tx2">
                    <a:lumMod val="9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узлах таких решеток находятся </a:t>
            </a:r>
            <a:r>
              <a:rPr lang="ru-RU" u="sng" dirty="0" smtClean="0">
                <a:solidFill>
                  <a:schemeClr val="tx2">
                    <a:lumMod val="90000"/>
                  </a:schemeClr>
                </a:solidFill>
              </a:rPr>
              <a:t>атомы и ионы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металлов.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Такое внутреннее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строение металлов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определяет их 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характерные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 физические свойства: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ковкость, пластичность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металлический блеск,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электро- и теплопроводность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8245" y="9662847"/>
            <a:ext cx="4666438" cy="20066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Кристалл хлорида натрия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образует </a:t>
            </a: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решетку в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форме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куба.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 Вещества с ионной решеткой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2050" name="Picture 2" descr="http://www.en.edu.ru/shared/files/old/p00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2" y="2564904"/>
            <a:ext cx="4694522" cy="305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826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«Кристаллические и аморфные вещества»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539552" y="2276872"/>
            <a:ext cx="8382000" cy="2862322"/>
          </a:xfrm>
        </p:spPr>
        <p:txBody>
          <a:bodyPr/>
          <a:lstStyle/>
          <a:p>
            <a:pPr marL="596646" lvl="0" indent="-514350"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1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.Стекло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– это кристаллическое вещество или аморфное?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А) кристаллическое.                                                               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аморфное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В) может быть и кристаллическим и аморфным.     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</a:endParaRPr>
          </a:p>
          <a:p>
            <a:pPr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Г)нет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верного ответа </a:t>
            </a:r>
          </a:p>
        </p:txBody>
      </p:sp>
    </p:spTree>
    <p:extLst>
      <p:ext uri="{BB962C8B-B14F-4D97-AF65-F5344CB8AC3E}">
        <p14:creationId xmlns:p14="http://schemas.microsoft.com/office/powerpoint/2010/main" val="1768493930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«Кристаллические и аморфные вещества»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3848" y="1559783"/>
            <a:ext cx="8382000" cy="3370153"/>
          </a:xfrm>
        </p:spPr>
        <p:txBody>
          <a:bodyPr/>
          <a:lstStyle/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2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.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Соотнесите вещество с типом кристаллической решетки: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1. кристаллический йод      		А) атомная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2. медный купорос 			Б) молекулярная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3. алюминий	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 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Ионная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4.	оксид кремния			Г) Металлическая</a:t>
            </a:r>
          </a:p>
          <a:p>
            <a:endParaRPr lang="ru-RU" sz="3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49164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«Кристаллические и аморфные вещества»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3848" y="1559783"/>
            <a:ext cx="8382000" cy="3370153"/>
          </a:xfrm>
        </p:spPr>
        <p:txBody>
          <a:bodyPr/>
          <a:lstStyle/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3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.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Соотнесите вещество с типом кристаллической решетки: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1.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Серебро              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атомная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2.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Поваренная соль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	Б) молекулярная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3.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Азот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           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Ионная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4.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Углекислый газ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	Г) Металлическая</a:t>
            </a:r>
          </a:p>
          <a:p>
            <a:endParaRPr lang="ru-RU" sz="3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09154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«Кристаллические и аморфные вещества»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3848" y="1559783"/>
            <a:ext cx="8382000" cy="3370153"/>
          </a:xfrm>
        </p:spPr>
        <p:txBody>
          <a:bodyPr/>
          <a:lstStyle/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4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.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Соотнесите вещество с типом кристаллической решетки: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1.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Олово              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атомная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2.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Нитрат калия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молекулярная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3.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Вода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           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Ионная</a:t>
            </a:r>
          </a:p>
          <a:p>
            <a:pPr>
              <a:buNone/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4.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Сернистый газ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			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          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</a:rPr>
              <a:t>) Металлическая</a:t>
            </a:r>
          </a:p>
          <a:p>
            <a:endParaRPr lang="ru-RU" sz="3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23982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0682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1.  Аморфное 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2.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3.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4.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16180"/>
              </p:ext>
            </p:extLst>
          </p:nvPr>
        </p:nvGraphicFramePr>
        <p:xfrm>
          <a:off x="755576" y="191683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040470"/>
              </p:ext>
            </p:extLst>
          </p:nvPr>
        </p:nvGraphicFramePr>
        <p:xfrm>
          <a:off x="755576" y="2420888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390464"/>
              </p:ext>
            </p:extLst>
          </p:nvPr>
        </p:nvGraphicFramePr>
        <p:xfrm>
          <a:off x="755576" y="2996952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39040">
                <a:tc>
                  <a:txBody>
                    <a:bodyPr/>
                    <a:lstStyle/>
                    <a:p>
                      <a:r>
                        <a:rPr lang="ru-RU" dirty="0" smtClean="0"/>
                        <a:t>1Г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044034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Рефлексивный тест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809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Узнал(а) </a:t>
            </a:r>
            <a:r>
              <a:rPr lang="ru-RU" dirty="0"/>
              <a:t>много нового. </a:t>
            </a:r>
          </a:p>
          <a:p>
            <a:pPr>
              <a:buNone/>
            </a:pPr>
            <a:r>
              <a:rPr lang="ru-RU" dirty="0"/>
              <a:t>2. Мне это пригодится в жизни. </a:t>
            </a:r>
          </a:p>
          <a:p>
            <a:pPr>
              <a:buNone/>
            </a:pPr>
            <a:r>
              <a:rPr lang="ru-RU" dirty="0"/>
              <a:t>3. Было над чем подумать. </a:t>
            </a:r>
          </a:p>
          <a:p>
            <a:pPr>
              <a:buNone/>
            </a:pPr>
            <a:r>
              <a:rPr lang="ru-RU" dirty="0"/>
              <a:t>4. На возникшие вопросы я получил(а) ответ. </a:t>
            </a:r>
          </a:p>
          <a:p>
            <a:pPr>
              <a:buNone/>
            </a:pPr>
            <a:r>
              <a:rPr lang="ru-RU" dirty="0"/>
              <a:t>5. Поработала добросовестно, цель достигнута.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2" name="Picture 4" descr="http://odvin.ru/upload/iblock/108/smayl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1941513" cy="193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f4.mylove.ru/OO1pZzCfz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172" y="407707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39277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994392"/>
          </a:xfrm>
        </p:spPr>
        <p:txBody>
          <a:bodyPr/>
          <a:lstStyle/>
          <a:p>
            <a:pPr algn="ctr"/>
            <a:r>
              <a:rPr lang="ru-RU" dirty="0" smtClean="0"/>
              <a:t>Вещество может существовать в трех агрегатных состояниях:</a:t>
            </a:r>
            <a:br>
              <a:rPr lang="ru-RU" dirty="0" smtClean="0"/>
            </a:br>
            <a:r>
              <a:rPr lang="ru-RU" dirty="0" smtClean="0"/>
              <a:t>твердом, жидком и газообразном</a:t>
            </a:r>
            <a:endParaRPr lang="ru-RU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1" y="2215949"/>
            <a:ext cx="5976664" cy="39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099912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322607"/>
              </p:ext>
            </p:extLst>
          </p:nvPr>
        </p:nvGraphicFramePr>
        <p:xfrm>
          <a:off x="381000" y="836712"/>
          <a:ext cx="838200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MinSt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99592" y="3861048"/>
            <a:ext cx="2215148" cy="2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80112" y="3981777"/>
            <a:ext cx="2448272" cy="2238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0470930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Аморфные вещества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911019"/>
          </a:xfrm>
        </p:spPr>
        <p:txBody>
          <a:bodyPr/>
          <a:lstStyle/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400" dirty="0">
              <a:solidFill>
                <a:srgbClr val="04617B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Юлия\Desktop\Skaner\тающие свечи.JPG"/>
          <p:cNvPicPr>
            <a:picLocks noChangeAspect="1" noChangeArrowheads="1"/>
          </p:cNvPicPr>
          <p:nvPr/>
        </p:nvPicPr>
        <p:blipFill rotWithShape="1">
          <a:blip r:embed="rId2">
            <a:extLst/>
          </a:blip>
          <a:srcRect l="6507" t="5455" r="8986" b="26939"/>
          <a:stretch/>
        </p:blipFill>
        <p:spPr bwMode="auto">
          <a:xfrm>
            <a:off x="1907704" y="2463902"/>
            <a:ext cx="5400600" cy="3787812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381000" y="894241"/>
            <a:ext cx="8583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4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Аморфные </a:t>
            </a:r>
            <a:r>
              <a:rPr lang="ru-RU" sz="24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вещества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(от греческого </a:t>
            </a:r>
            <a:r>
              <a:rPr lang="ru-RU" sz="2400" i="1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amorphos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бесформенный,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отрицательная частица и </a:t>
            </a:r>
            <a:r>
              <a:rPr lang="ru-RU" sz="2400" i="1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morphe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форма) – внешне могут быть твердыми, а по строению относиться к жидкостям.</a:t>
            </a:r>
          </a:p>
        </p:txBody>
      </p:sp>
    </p:spTree>
    <p:extLst>
      <p:ext uri="{BB962C8B-B14F-4D97-AF65-F5344CB8AC3E}">
        <p14:creationId xmlns:p14="http://schemas.microsoft.com/office/powerpoint/2010/main" val="117954209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аморфных тел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980728"/>
            <a:ext cx="8382000" cy="295465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Не имеют постоянной температуры плавления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Не имеют кристаллического строения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Обладают текучестью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Способны переходить в кристаллическое и жидкое состояние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Picture 2" descr="C:\Users\Юлия\Desktop\Skaner\жевательные резинки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05975" y="4021126"/>
            <a:ext cx="2925865" cy="221455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5" name="Picture 3" descr="C:\Users\Юлия\Desktop\Skaner\Польза-черного-шоколада.JPG"/>
          <p:cNvPicPr>
            <a:picLocks noChangeAspect="1" noChangeArrowheads="1"/>
          </p:cNvPicPr>
          <p:nvPr/>
        </p:nvPicPr>
        <p:blipFill rotWithShape="1">
          <a:blip r:embed="rId3">
            <a:extLst/>
          </a:blip>
          <a:srcRect b="8641"/>
          <a:stretch/>
        </p:blipFill>
        <p:spPr bwMode="auto">
          <a:xfrm>
            <a:off x="3195615" y="4021126"/>
            <a:ext cx="2752769" cy="2199938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5096" y="4021126"/>
            <a:ext cx="2933650" cy="218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7581036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Аморфные тела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52953862"/>
              </p:ext>
            </p:extLst>
          </p:nvPr>
        </p:nvGraphicFramePr>
        <p:xfrm>
          <a:off x="381000" y="1411288"/>
          <a:ext cx="8382000" cy="180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 descr="C:\Users\Юлия\Desktop\Pic29.01.2013\liquid-bitum.JPG"/>
          <p:cNvPicPr>
            <a:picLocks noChangeAspect="1" noChangeArrowheads="1"/>
          </p:cNvPicPr>
          <p:nvPr/>
        </p:nvPicPr>
        <p:blipFill>
          <a:blip r:embed="rId7">
            <a:extLst/>
          </a:blip>
          <a:srcRect/>
          <a:stretch>
            <a:fillRect/>
          </a:stretch>
        </p:blipFill>
        <p:spPr bwMode="auto">
          <a:xfrm>
            <a:off x="899592" y="3445455"/>
            <a:ext cx="2952328" cy="2791871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7" name="Picture 2" descr="C:\Users\Юлия\Desktop\Pic29.01.2013\1387.JPG"/>
          <p:cNvPicPr>
            <a:picLocks noChangeAspect="1" noChangeArrowheads="1"/>
          </p:cNvPicPr>
          <p:nvPr/>
        </p:nvPicPr>
        <p:blipFill rotWithShape="1">
          <a:blip r:embed="rId8">
            <a:extLst/>
          </a:blip>
          <a:srcRect b="16921"/>
          <a:stretch/>
        </p:blipFill>
        <p:spPr bwMode="auto">
          <a:xfrm>
            <a:off x="4982397" y="3445455"/>
            <a:ext cx="3443487" cy="2791871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  <a:extLst/>
        </p:spPr>
      </p:pic>
    </p:spTree>
    <p:extLst>
      <p:ext uri="{BB962C8B-B14F-4D97-AF65-F5344CB8AC3E}">
        <p14:creationId xmlns:p14="http://schemas.microsoft.com/office/powerpoint/2010/main" val="58111877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Кристаллические вещества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67544" y="894984"/>
            <a:ext cx="8382000" cy="384105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Характеризуются правильным расположением составляющих их частиц в строго определенных точках пространства.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Этот пространственный каркас называется </a:t>
            </a:r>
            <a:r>
              <a:rPr lang="ru-RU" b="1" i="1" u="sng" dirty="0" smtClean="0">
                <a:solidFill>
                  <a:schemeClr val="tx2">
                    <a:lumMod val="90000"/>
                  </a:schemeClr>
                </a:solidFill>
              </a:rPr>
              <a:t>кристаллической решеткой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а точки, в которых размещены 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частицы  кристалла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– </a:t>
            </a:r>
            <a:endParaRPr lang="ru-RU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ru-RU" b="1" i="1" u="sng" dirty="0" smtClean="0">
                <a:solidFill>
                  <a:schemeClr val="tx2">
                    <a:lumMod val="90000"/>
                  </a:schemeClr>
                </a:solidFill>
              </a:rPr>
              <a:t>узлами   решетки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b="1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Picture 7" descr="{A66C3345-937A-4457-B71E-A5C6E5EC38ED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325946" y="3267055"/>
            <a:ext cx="4633622" cy="2937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793834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кристаллических тел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511457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Температура плавления постоянна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Упорядоченное внутреннее строение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Каждое вещество имеет свою кристаллическую решетку</a:t>
            </a:r>
          </a:p>
          <a:p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Picture 6" descr="42-168893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3767913"/>
            <a:ext cx="2836718" cy="247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192" y="3767912"/>
            <a:ext cx="2651274" cy="248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4930" y="3767912"/>
            <a:ext cx="2846796" cy="251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123410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64B3FB-D41B-43EA-9BB3-E80B28B33B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(оформление с голубыми лучами)</Template>
  <TotalTime>2985</TotalTime>
  <Words>776</Words>
  <Application>Microsoft Office PowerPoint</Application>
  <PresentationFormat>Экран (4:3)</PresentationFormat>
  <Paragraphs>163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Courier New</vt:lpstr>
      <vt:lpstr>Times New Roman</vt:lpstr>
      <vt:lpstr>Wingdings</vt:lpstr>
      <vt:lpstr>Blue Segoe 4-3 template-template_April-17-2007</vt:lpstr>
      <vt:lpstr>Белый текст и шрифт Courier для слайдов с кодом</vt:lpstr>
      <vt:lpstr>Презентация PowerPoint</vt:lpstr>
      <vt:lpstr>Цели:</vt:lpstr>
      <vt:lpstr>Вещество может существовать в трех агрегатных состояниях: твердом, жидком и газообразном</vt:lpstr>
      <vt:lpstr>Презентация PowerPoint</vt:lpstr>
      <vt:lpstr>Аморфные вещества</vt:lpstr>
      <vt:lpstr>Свойства аморфных тел</vt:lpstr>
      <vt:lpstr>Аморфные тела</vt:lpstr>
      <vt:lpstr>Кристаллические вещества</vt:lpstr>
      <vt:lpstr>Свойства кристаллических тел</vt:lpstr>
      <vt:lpstr>Отличие аморфного и кристаллического строения </vt:lpstr>
      <vt:lpstr>Переход аморфных  тел в кристаллические</vt:lpstr>
      <vt:lpstr>В узлах кристаллической решетки могут находиться</vt:lpstr>
      <vt:lpstr>ТИПЫ КРИСТАЛЛИЧЕСКИХ РЕШЕТОК</vt:lpstr>
      <vt:lpstr>Молекулярная кристаллическая решетка</vt:lpstr>
      <vt:lpstr>Молекулярная кристаллическая решетка</vt:lpstr>
      <vt:lpstr>Атомная кристаллическая решетка</vt:lpstr>
      <vt:lpstr>Атомная кристаллическая решетка</vt:lpstr>
      <vt:lpstr>Ионная кристаллическая решетка</vt:lpstr>
      <vt:lpstr>Ионная кристаллическая решетка</vt:lpstr>
      <vt:lpstr>Металлическая кристаллическая решетка</vt:lpstr>
      <vt:lpstr>Металлическая кристаллическая решетка</vt:lpstr>
      <vt:lpstr>Тест по теме «Кристаллические и аморфные вещества»</vt:lpstr>
      <vt:lpstr>Тест по теме «Кристаллические и аморфные вещества»</vt:lpstr>
      <vt:lpstr>Тест по теме «Кристаллические и аморфные вещества»</vt:lpstr>
      <vt:lpstr>Тест по теме «Кристаллические и аморфные вещества»</vt:lpstr>
      <vt:lpstr>Проверь себя</vt:lpstr>
      <vt:lpstr>Рефлексивный тест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User</dc:creator>
  <cp:keywords/>
  <cp:lastModifiedBy>User</cp:lastModifiedBy>
  <cp:revision>61</cp:revision>
  <dcterms:created xsi:type="dcterms:W3CDTF">2016-11-04T20:39:14Z</dcterms:created>
  <dcterms:modified xsi:type="dcterms:W3CDTF">2016-11-27T15:55:21Z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TC102867099990</vt:lpwstr>
  </property>
</Properties>
</file>