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4" r:id="rId7"/>
    <p:sldId id="265" r:id="rId8"/>
    <p:sldId id="266" r:id="rId9"/>
    <p:sldId id="261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339966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3174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6488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248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9588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2264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4743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3792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62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2349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679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2737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88B29-E36B-44CC-9C24-434F11ADA5F3}" type="datetimeFigureOut">
              <a:rPr lang="ru-RU" smtClean="0"/>
              <a:pPr/>
              <a:t>20.05.2015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B78E1-8A34-4E76-A516-393D7E789A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5885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548681"/>
            <a:ext cx="4248472" cy="129614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3399"/>
                </a:solidFill>
              </a:rPr>
              <a:t>Круглый</a:t>
            </a:r>
            <a:r>
              <a:rPr lang="ru-RU" sz="2800" dirty="0" smtClean="0">
                <a:solidFill>
                  <a:srgbClr val="FF3399"/>
                </a:solidFill>
              </a:rPr>
              <a:t> </a:t>
            </a:r>
            <a:r>
              <a:rPr lang="ru-RU" sz="2800" b="1" dirty="0" smtClean="0">
                <a:solidFill>
                  <a:srgbClr val="FF3399"/>
                </a:solidFill>
              </a:rPr>
              <a:t>стол</a:t>
            </a:r>
            <a:endParaRPr lang="ru-RU" sz="2800" b="1" dirty="0">
              <a:solidFill>
                <a:srgbClr val="FF33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5544616" cy="720080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Познавательное развитие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3779912" y="2776572"/>
            <a:ext cx="489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Физическое  развитие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Новост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58399"/>
            <a:ext cx="4799468" cy="359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116632"/>
            <a:ext cx="8496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339966"/>
                </a:solidFill>
              </a:rPr>
              <a:t>МБДОУ № 8 детский сад «Елочка» </a:t>
            </a:r>
            <a:r>
              <a:rPr lang="ru-RU" sz="1400" b="1" i="1" dirty="0" err="1" smtClean="0">
                <a:solidFill>
                  <a:srgbClr val="339966"/>
                </a:solidFill>
              </a:rPr>
              <a:t>Уренского</a:t>
            </a:r>
            <a:r>
              <a:rPr lang="ru-RU" sz="1400" b="1" i="1" dirty="0" smtClean="0">
                <a:solidFill>
                  <a:srgbClr val="339966"/>
                </a:solidFill>
              </a:rPr>
              <a:t> муниципального района Нижегородской области.</a:t>
            </a:r>
            <a:endParaRPr lang="ru-RU" sz="1400" b="1" i="1" dirty="0">
              <a:solidFill>
                <a:srgbClr val="33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539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Расскажите о формах организации физического воспитания какие вы используете в практике работы . Какие формы организации вам еще известны ?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600" b="1" dirty="0" smtClean="0">
                <a:solidFill>
                  <a:srgbClr val="0070C0"/>
                </a:solidFill>
              </a:rPr>
              <a:t>Физкультурные праздники </a:t>
            </a:r>
            <a:r>
              <a:rPr lang="ru-RU" sz="2600" dirty="0" smtClean="0"/>
              <a:t>— форма организации физического воспитания дошкольников; проводятся 2 раза в год с детьми среднего и старшего дошкольного возраста. В программу Ф. п. включают общеразвивающие упражнения с предметами, разнообразные игры с элементами соревнования, танцевальные движения, аттракционы, сюрпризные моменты. Задания предлагаются детям в занимательной форме. В процессе их выполнения каждому ребенку дается возможность продемонстрировать свои умения в беге, прыжках, метании и других упражнениях; проявить быстроту, находчивость, лов-кость, сообразительность, смелость, решительность, коллективистские навыки</a:t>
            </a:r>
            <a:r>
              <a:rPr lang="ru-RU" sz="2900" dirty="0" smtClean="0"/>
              <a:t>.</a:t>
            </a:r>
          </a:p>
          <a:p>
            <a:r>
              <a:rPr lang="ru-RU" sz="2600" b="1" dirty="0" smtClean="0">
                <a:solidFill>
                  <a:srgbClr val="0070C0"/>
                </a:solidFill>
              </a:rPr>
              <a:t>Физкультурный досуг </a:t>
            </a:r>
            <a:r>
              <a:rPr lang="ru-RU" sz="2600" dirty="0" smtClean="0"/>
              <a:t>— форма организации физического воспитания дошкольников; проводится 1 раз в месяц, начиная со второй младшей группы. Для Ф. д. подбирают знакомые детям физические упражнения, а также подвижные, спортивные игры и игры-забавы, аттракционы, элементы танцев, игры с пением, хороводы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482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Какие способы организации двигательной активности детей на физкультурном занятии вы знаете? Какие предпочитаете применять ? Почему ?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264696"/>
          </a:xfrm>
        </p:spPr>
        <p:txBody>
          <a:bodyPr>
            <a:normAutofit fontScale="85000" lnSpcReduction="10000"/>
          </a:bodyPr>
          <a:lstStyle/>
          <a:p>
            <a:r>
              <a:rPr lang="ru-RU" sz="1800" b="1" dirty="0" smtClean="0">
                <a:solidFill>
                  <a:srgbClr val="0070C0"/>
                </a:solidFill>
              </a:rPr>
              <a:t>групповой </a:t>
            </a:r>
            <a:r>
              <a:rPr lang="ru-RU" sz="1800" dirty="0" smtClean="0"/>
              <a:t>—заключается в выполнении упражнений подгруппами по 6-8 детей, каждая из которых осуществляет различные двигательные действия; педагог наблюдает за всеми подгруппами, но непосредственно руководит одной из них. Через определенное время подгруппы меняются местами. Данный способ применяется со старшими дошкольниками, воспитывает самостоятельность и инициативность.</a:t>
            </a:r>
          </a:p>
          <a:p>
            <a:r>
              <a:rPr lang="ru-RU" sz="1800" b="1" dirty="0" smtClean="0">
                <a:solidFill>
                  <a:srgbClr val="0070C0"/>
                </a:solidFill>
              </a:rPr>
              <a:t>индивидуальный </a:t>
            </a:r>
            <a:r>
              <a:rPr lang="ru-RU" sz="1800" dirty="0" smtClean="0"/>
              <a:t>заключается в одиночном выполнении упражнения каждым ребенком, другие дети наблюдают, оценивают, готовятся к выполнению. Педагогу^ легко оценить качество выполнения, помочь, обеспечить страховку, предупредить травматизм; однако активность детей снижается, они утомляются от монотонности ожидания, теряется установка на обучение. Применение этого способа должно быть ограничено и должно осуществлять только в виду особых условий: низкая физическая подготовленность, разучивание нового движения, требующего особой координации, индивидуальная страховка детей (например, лазание по шесту, канату, прыжки с разбега в длину и т. п.).</a:t>
            </a:r>
          </a:p>
          <a:p>
            <a:r>
              <a:rPr lang="ru-RU" sz="1800" b="1" dirty="0" smtClean="0">
                <a:solidFill>
                  <a:srgbClr val="0070C0"/>
                </a:solidFill>
              </a:rPr>
              <a:t>посменный </a:t>
            </a:r>
            <a:r>
              <a:rPr lang="ru-RU" sz="1800" dirty="0" smtClean="0"/>
              <a:t>—дети выполняют упражнения сменами, по 4-8 человек одновременно, остальные в это время наблюдают, отдыхают, готовятся к выполнению. Смены детей чередуются одна за другой, при этом происходит снижение физической нагрузки. Способ доступен детям с 4 лет.</a:t>
            </a:r>
          </a:p>
          <a:p>
            <a:r>
              <a:rPr lang="ru-RU" sz="1800" b="1" dirty="0" smtClean="0">
                <a:solidFill>
                  <a:srgbClr val="0070C0"/>
                </a:solidFill>
              </a:rPr>
              <a:t>поточный </a:t>
            </a:r>
            <a:r>
              <a:rPr lang="ru-RU" sz="1800" dirty="0" smtClean="0"/>
              <a:t>—заключается в последовательном (друг за другом) выполнении упражнений детьми, постепенном перемещении от снаряда к снаряду (например, продвижение по гимнастической скамейке, прыжки из обруча в обруч и т. д.). Способ дает возможность педагогу увеличить дозировку выполнения. Доступен детям с младшего дошкольного возраста. В спортивном зале физкультурные пособия, расположенные по периметру, дают возможность применить </a:t>
            </a:r>
            <a:r>
              <a:rPr lang="ru-RU" sz="1800" b="1" i="1" dirty="0" smtClean="0">
                <a:solidFill>
                  <a:srgbClr val="0070C0"/>
                </a:solidFill>
              </a:rPr>
              <a:t>разновидность поточного способа — поточно-круговой</a:t>
            </a:r>
            <a:r>
              <a:rPr lang="ru-RU" sz="1800" dirty="0" smtClean="0">
                <a:solidFill>
                  <a:srgbClr val="0070C0"/>
                </a:solidFill>
              </a:rPr>
              <a:t>.</a:t>
            </a:r>
            <a:r>
              <a:rPr lang="ru-RU" sz="1800" dirty="0" smtClean="0"/>
              <a:t> Он заключается в подборе 6-8 движений динамического (с продвижением вперед) характера, они могут быть постоянными в течение определенного периода, выполняться с увеличением темпа, но при условии, что техникой данных движений хорошо владеют все дети. Применяется со старшими дошкольниками, существенно повышает моторную плотность занятия.</a:t>
            </a:r>
          </a:p>
          <a:p>
            <a:r>
              <a:rPr lang="ru-RU" sz="1800" b="1" dirty="0" smtClean="0">
                <a:solidFill>
                  <a:srgbClr val="0070C0"/>
                </a:solidFill>
              </a:rPr>
              <a:t>фронтальный </a:t>
            </a:r>
            <a:r>
              <a:rPr lang="ru-RU" sz="1800" dirty="0" smtClean="0"/>
              <a:t>—заключается в одновременном выполнении детьми двигательных действий. Применяется на разных этапах обучения, позволяет повысить моторную плотность двигательного занятия, доступен с младшего возраста. Педагог имеет возможность руководить всеми детьми одновременно.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50407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Спасибо за участие  !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24744"/>
            <a:ext cx="4326062" cy="540060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1700808"/>
            <a:ext cx="3861620" cy="413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4707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 algn="just" hangingPunct="0">
              <a:lnSpc>
                <a:spcPct val="102000"/>
              </a:lnSpc>
              <a:buFont typeface="+mj-lt"/>
              <a:buAutoNum type="arabicParenR"/>
              <a:tabLst>
                <a:tab pos="23622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знакомство с миром природы и формирование экологического сознания. Направление обеспечивает формирование представления о том, что человек – часть природы и что он должен беречь, охранять и защищать ее, а также навыков культуры поведения в природе; </a:t>
            </a:r>
            <a:endParaRPr lang="ru-RU" sz="2800" dirty="0">
              <a:ea typeface="Times New Roman"/>
              <a:cs typeface="Times New Roman"/>
            </a:endParaRPr>
          </a:p>
          <a:p>
            <a:pPr marL="0" indent="0">
              <a:lnSpc>
                <a:spcPts val="415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2800" dirty="0">
              <a:ea typeface="Times New Roman"/>
              <a:cs typeface="Times New Roman"/>
            </a:endParaRPr>
          </a:p>
          <a:p>
            <a:pPr marL="0" lvl="0" indent="0" algn="just" hangingPunct="0">
              <a:lnSpc>
                <a:spcPct val="104000"/>
              </a:lnSpc>
              <a:buNone/>
              <a:tabLst>
                <a:tab pos="23622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2) знакомство с социальным миром. Данное направление связано с   формированием у дошкольника представления о себе как представителе человеческого рода, людях и их разнообразной деятельности, а также на основе познания развитие творческой и свободной личности, обладающей чувством собственного достоинства и уважением к людям; </a:t>
            </a:r>
            <a:endParaRPr lang="ru-RU" sz="2800" dirty="0">
              <a:ea typeface="Times New Roman"/>
              <a:cs typeface="Times New Roman"/>
            </a:endParaRPr>
          </a:p>
          <a:p>
            <a:pPr marL="0" indent="0" algn="just">
              <a:lnSpc>
                <a:spcPts val="365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2800" dirty="0">
              <a:ea typeface="Times New Roman"/>
              <a:cs typeface="Times New Roman"/>
            </a:endParaRPr>
          </a:p>
          <a:p>
            <a:pPr marL="0" marR="12700" lvl="0" indent="0" algn="just" hangingPunct="0">
              <a:lnSpc>
                <a:spcPct val="102000"/>
              </a:lnSpc>
              <a:buNone/>
              <a:tabLst>
                <a:tab pos="23622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3) развитие элементарных математических представлений. Целью направления является интеллектуальное развитие дошкольников, формирование приемов умственной деятельности, творческого и вариативного мышления на основе овладения количественными отношениями предметов и явлений окружающего мира. </a:t>
            </a:r>
            <a:endParaRPr lang="ru-RU" sz="2800" dirty="0">
              <a:ea typeface="Times New Roman"/>
              <a:cs typeface="Times New Roman"/>
            </a:endParaRPr>
          </a:p>
          <a:p>
            <a:pPr algn="just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04664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b="1" i="1" dirty="0">
                <a:solidFill>
                  <a:srgbClr val="00B050"/>
                </a:solidFill>
              </a:rPr>
              <a:t>Познавательное </a:t>
            </a:r>
            <a:r>
              <a:rPr lang="ru-RU" sz="3200" b="1" i="1" dirty="0" smtClean="0">
                <a:solidFill>
                  <a:srgbClr val="00B050"/>
                </a:solidFill>
              </a:rPr>
              <a:t>развитие </a:t>
            </a:r>
            <a:r>
              <a:rPr lang="ru-RU" sz="3200" b="1" i="1" dirty="0" smtClean="0">
                <a:solidFill>
                  <a:srgbClr val="FF9933"/>
                </a:solidFill>
              </a:rPr>
              <a:t>предполагает:</a:t>
            </a:r>
            <a:endParaRPr lang="ru-RU" sz="3200" b="1" i="1" dirty="0">
              <a:solidFill>
                <a:srgbClr val="FF9933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820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881280232"/>
              </p:ext>
            </p:extLst>
          </p:nvPr>
        </p:nvGraphicFramePr>
        <p:xfrm>
          <a:off x="107504" y="332657"/>
          <a:ext cx="3240360" cy="5388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</a:tblGrid>
              <a:tr h="93610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Направления образовательной области «Познавательное развитие»</a:t>
                      </a:r>
                      <a:endParaRPr lang="ru-RU" dirty="0"/>
                    </a:p>
                  </a:txBody>
                  <a:tcPr/>
                </a:tc>
              </a:tr>
              <a:tr h="183113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Знакомство с миром природы и формирование экологического сознания</a:t>
                      </a:r>
                    </a:p>
                    <a:p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>
                    <a:noFill/>
                  </a:tcPr>
                </a:tc>
              </a:tr>
              <a:tr h="148780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Знакомство с социальным миром</a:t>
                      </a:r>
                    </a:p>
                    <a:p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>
                    <a:noFill/>
                  </a:tcPr>
                </a:tc>
              </a:tr>
              <a:tr h="113308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Развитие элементарных математических представлений</a:t>
                      </a:r>
                      <a:endParaRPr lang="ru-RU" sz="16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795444329"/>
              </p:ext>
            </p:extLst>
          </p:nvPr>
        </p:nvGraphicFramePr>
        <p:xfrm>
          <a:off x="4427983" y="332656"/>
          <a:ext cx="4392488" cy="6897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</a:tblGrid>
              <a:tr h="8640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Задачи (ФГОС ДО)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257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Формирование познавательных действий, становление сознания</a:t>
                      </a:r>
                      <a:endParaRPr lang="ru-RU" sz="1600" dirty="0"/>
                    </a:p>
                  </a:txBody>
                  <a:tcPr>
                    <a:noFill/>
                  </a:tcPr>
                </a:tc>
              </a:tr>
              <a:tr h="6057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Развитие интересов детей, любознательности и познавательной мотивации</a:t>
                      </a:r>
                      <a:endParaRPr lang="ru-RU" sz="1600" dirty="0"/>
                    </a:p>
                  </a:txBody>
                  <a:tcPr>
                    <a:noFill/>
                  </a:tcPr>
                </a:tc>
              </a:tr>
              <a:tr h="49614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Развитие воображения и творческой активности</a:t>
                      </a:r>
                      <a:endParaRPr lang="ru-RU" sz="1600" dirty="0"/>
                    </a:p>
                  </a:txBody>
                  <a:tcPr>
                    <a:noFill/>
                  </a:tcPr>
                </a:tc>
              </a:tr>
              <a:tr h="155930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Формирование первичных представлений о себе, других людях, объектах окружающего мира, о свойствах и отношениях объектов окружающем мире (форме, цвете, размере, материале, звучании, ритме, темпе, пространстве и времени и др.)</a:t>
                      </a:r>
                      <a:endParaRPr lang="ru-RU" sz="1600" dirty="0"/>
                    </a:p>
                  </a:txBody>
                  <a:tcPr>
                    <a:noFill/>
                  </a:tcPr>
                </a:tc>
              </a:tr>
              <a:tr h="118863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Формирование первичных представлений о малой родине и Отечестве, представлений о социокультурных ценностях народа, об отечественных традициях и праздниках</a:t>
                      </a:r>
                      <a:endParaRPr lang="ru-RU" sz="1600" dirty="0"/>
                    </a:p>
                  </a:txBody>
                  <a:tcPr>
                    <a:noFill/>
                  </a:tcPr>
                </a:tc>
              </a:tr>
              <a:tr h="28744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Формирование первичных представлений о планете Земля как общем доме </a:t>
                      </a:r>
                      <a:r>
                        <a:rPr lang="ru-RU" sz="1600" dirty="0" err="1" smtClean="0"/>
                        <a:t>лю-дей</a:t>
                      </a:r>
                      <a:r>
                        <a:rPr lang="ru-RU" sz="1600" dirty="0" smtClean="0"/>
                        <a:t>, об особенностях ее природы, многообразии стран и народов </a:t>
                      </a:r>
                    </a:p>
                    <a:p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9" name="Стрелка влево 8"/>
          <p:cNvSpPr/>
          <p:nvPr/>
        </p:nvSpPr>
        <p:spPr>
          <a:xfrm>
            <a:off x="3419872" y="268262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965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900" b="1" i="1" dirty="0">
                <a:solidFill>
                  <a:srgbClr val="0070C0"/>
                </a:solidFill>
              </a:rPr>
              <a:t>Физическое  развитие</a:t>
            </a:r>
            <a:br>
              <a:rPr lang="ru-RU" sz="2900" b="1" i="1" dirty="0">
                <a:solidFill>
                  <a:srgbClr val="0070C0"/>
                </a:solidFill>
              </a:rPr>
            </a:br>
            <a:r>
              <a:rPr lang="ru-RU" sz="2900" b="1" i="1" dirty="0">
                <a:solidFill>
                  <a:srgbClr val="FF9933"/>
                </a:solidFill>
              </a:rPr>
              <a:t>включает в себя следующие направления:</a:t>
            </a:r>
            <a:br>
              <a:rPr lang="ru-RU" sz="2900" b="1" i="1" dirty="0">
                <a:solidFill>
                  <a:srgbClr val="FF9933"/>
                </a:solidFill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3600" dirty="0" smtClean="0"/>
              <a:t>1)приобретение дошкольниками опыта двигательной деятельности. Направление подразумевает развитие у дошкольников таких физических качеств как гиб-кость, выносливость, быстрота, равновесие и пр., способствующих правильному формированию опорно-двигательной системы организма, координации движения, развитию крупной и мелкой моторики; </a:t>
            </a:r>
          </a:p>
          <a:p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2)становление целенаправленности и </a:t>
            </a:r>
            <a:r>
              <a:rPr lang="ru-RU" sz="3600" dirty="0" err="1" smtClean="0"/>
              <a:t>саморегуляции</a:t>
            </a:r>
            <a:r>
              <a:rPr lang="ru-RU" sz="3600" dirty="0" smtClean="0"/>
              <a:t> в двигательной сфере. Данное направление обеспечивает формирование и развитие у дошкольников способности контролировать свои движения в двигательной сфере; </a:t>
            </a:r>
          </a:p>
          <a:p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3)становление ценностей здорового образа жизни. Направление связано с формированием у дошкольников мировоззрения здорового образа жизни и привитие культуры личной гигиены (режим дня, питание, уход за телом, отдых и пр.).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46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574970724"/>
              </p:ext>
            </p:extLst>
          </p:nvPr>
        </p:nvGraphicFramePr>
        <p:xfrm>
          <a:off x="179512" y="332656"/>
          <a:ext cx="3888432" cy="6192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</a:tblGrid>
              <a:tr h="1343800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Направления образователь-ной области «Физическое развитие»</a:t>
                      </a:r>
                      <a:endParaRPr lang="ru-RU" dirty="0"/>
                    </a:p>
                  </a:txBody>
                  <a:tcPr/>
                </a:tc>
              </a:tr>
              <a:tr h="1345131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Приобретение дошкольниками опыта двигательной деятельности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171113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Становление целенаправленности и </a:t>
                      </a:r>
                      <a:r>
                        <a:rPr lang="ru-RU" sz="18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саморегуляции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в двигательной сфере</a:t>
                      </a:r>
                      <a:endParaRPr lang="ru-RU" sz="16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92620">
                <a:tc>
                  <a:txBody>
                    <a:bodyPr/>
                    <a:lstStyle/>
                    <a:p>
                      <a:r>
                        <a:rPr lang="ru-RU" dirty="0" smtClean="0"/>
                        <a:t>Становление ценностей здорового образа жизни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010406400"/>
              </p:ext>
            </p:extLst>
          </p:nvPr>
        </p:nvGraphicFramePr>
        <p:xfrm>
          <a:off x="4788024" y="332656"/>
          <a:ext cx="4104456" cy="605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415262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Задачи ФГОС ДО</a:t>
                      </a:r>
                      <a:endParaRPr lang="ru-RU" dirty="0"/>
                    </a:p>
                  </a:txBody>
                  <a:tcPr/>
                </a:tc>
              </a:tr>
              <a:tr h="716754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 различных физических качеств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1331114">
                <a:tc>
                  <a:txBody>
                    <a:bodyPr/>
                    <a:lstStyle/>
                    <a:p>
                      <a:r>
                        <a:rPr lang="ru-RU" dirty="0" smtClean="0"/>
                        <a:t>Правильное формирование опорно-двигательной системы организма, развитие равновесия, координации движений, крупной и мелкой моторики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2217">
                <a:tc>
                  <a:txBody>
                    <a:bodyPr/>
                    <a:lstStyle/>
                    <a:p>
                      <a:r>
                        <a:rPr lang="ru-RU" dirty="0" smtClean="0"/>
                        <a:t>Правильное выполнение основных </a:t>
                      </a:r>
                      <a:r>
                        <a:rPr lang="ru-RU" sz="1600" dirty="0" smtClean="0"/>
                        <a:t>движений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716754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Формирование начальных </a:t>
                      </a:r>
                      <a:r>
                        <a:rPr lang="ru-RU" sz="1600" dirty="0" smtClean="0"/>
                        <a:t>представлений</a:t>
                      </a:r>
                      <a:r>
                        <a:rPr lang="ru-RU" dirty="0" smtClean="0"/>
                        <a:t> о некоторых видах спорта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82623">
                <a:tc>
                  <a:txBody>
                    <a:bodyPr/>
                    <a:lstStyle/>
                    <a:p>
                      <a:r>
                        <a:rPr lang="ru-RU" dirty="0" smtClean="0"/>
                        <a:t>Овладение подвижными играми и </a:t>
                      </a:r>
                      <a:r>
                        <a:rPr lang="ru-RU" sz="1600" dirty="0" smtClean="0"/>
                        <a:t>правилами</a:t>
                      </a:r>
                      <a:endParaRPr lang="ru-RU" sz="1600" dirty="0"/>
                    </a:p>
                  </a:txBody>
                  <a:tcPr>
                    <a:noFill/>
                  </a:tcPr>
                </a:tc>
              </a:tr>
              <a:tr h="716754">
                <a:tc>
                  <a:txBody>
                    <a:bodyPr/>
                    <a:lstStyle/>
                    <a:p>
                      <a:r>
                        <a:rPr lang="ru-RU" dirty="0" smtClean="0"/>
                        <a:t>Становление целенаправленности и </a:t>
                      </a:r>
                      <a:r>
                        <a:rPr lang="ru-RU" sz="1600" dirty="0" err="1" smtClean="0"/>
                        <a:t>саморегуляции</a:t>
                      </a:r>
                      <a:r>
                        <a:rPr lang="ru-RU" dirty="0" smtClean="0"/>
                        <a:t> в двигательной сфере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6754">
                <a:tc>
                  <a:txBody>
                    <a:bodyPr/>
                    <a:lstStyle/>
                    <a:p>
                      <a:r>
                        <a:rPr lang="ru-RU" dirty="0" smtClean="0"/>
                        <a:t>Овладение </a:t>
                      </a:r>
                      <a:r>
                        <a:rPr lang="ru-RU" sz="1600" dirty="0" smtClean="0"/>
                        <a:t>элементарными</a:t>
                      </a:r>
                      <a:r>
                        <a:rPr lang="ru-RU" dirty="0" smtClean="0"/>
                        <a:t> нормами и правилами здорового образа жизни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8" name="Стрелка влево 7"/>
          <p:cNvSpPr/>
          <p:nvPr/>
        </p:nvSpPr>
        <p:spPr>
          <a:xfrm>
            <a:off x="3936165" y="2852936"/>
            <a:ext cx="777236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467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Физическая культура - это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— часть общей культуры общества, одна из сфер социальной деятельности, направленная на укрепление здоровья, на привитие привычек здорового образа жизни, развитие физических способностей человека; совокупность материальных и духовных ценностей общества в области физического совершенствования человека. Под Ф. к. понимается также творческая деятельность, имеющая целью преобразование, совершенствование человеческой природы посредством физических упражнений; достижения общества, развитие науки, теории и практики физического воспитания и отдельных видов спорта; разработка перспективных моделей и систем физического воспитания для разного контингента детей; подготовка специалистов в данном направлении, налаживание материальной базы для занятий спортом и укрепления здоровья, подбор научной и методической литературы о физкультуре и спорте, художественных произведений о спорте (песни, стихи, рассказы, изобразительное искусство)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584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Физическое воспитание -это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589640" cy="561662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000" dirty="0" smtClean="0"/>
              <a:t>— </a:t>
            </a:r>
            <a:r>
              <a:rPr lang="ru-RU" sz="2600" dirty="0" smtClean="0"/>
              <a:t>организованный педагогический процесс, направленный на разностороннее морфологическое и функциональное совершенствование организма, формирование двигательных навыков, психофизических качеств, достижение физического совершенства. Под воздействием Ф. в. происходит усвоение основ физической культуры, гармоническое развитие личности. Система Ф. </a:t>
            </a:r>
            <a:r>
              <a:rPr lang="ru-RU" sz="2600" dirty="0" err="1" smtClean="0"/>
              <a:t>в.базируется</a:t>
            </a:r>
            <a:r>
              <a:rPr lang="ru-RU" sz="2600" dirty="0" smtClean="0"/>
              <a:t> на единстве цели, задач и средств, форм и методов работы и направлена на укрепление здоровья и всестороннее физическое развитие. Целью Ф. в. является формирование привычки здорового образа жизни. Процесс Ф. в. рассматривается в единстве с обучением дошкольников движениям, но при этом, наряду с общепедагогическими дидактическими принципами (сознательности и активности, наглядности и доступности и др.), имеются специальные, которые выражают специфические закономерности физического воспитания: всестороннее и гармоническое развитие личности; связь физической культуры с жизнью; оздоровительная направленность; непрерывность и систематичность чередования нагрузок и отдыха; постепенность наращивания развивающих, тренирующих воздействий; цикличность построения занятий; возрастная адекватность физических упражнений.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900" b="1" dirty="0" smtClean="0">
                <a:solidFill>
                  <a:schemeClr val="accent1"/>
                </a:solidFill>
              </a:rPr>
              <a:t>Физическое образование -ЭТО</a:t>
            </a:r>
            <a:endParaRPr lang="ru-RU" sz="29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600" dirty="0" smtClean="0"/>
              <a:t>— овладение специальными знаниями, двигательными умениями и навыками, развитие телесной рефлексии у ребенка. Ф. о. предусматривает определенную систему знаний о физических упражнениях, их структуре, оздоровительном воздействии на организм; осознание ребенком своих двигательных </a:t>
            </a:r>
            <a:r>
              <a:rPr lang="ru-RU" sz="2600" dirty="0" err="1" smtClean="0"/>
              <a:t>дей¬ствий</a:t>
            </a:r>
            <a:r>
              <a:rPr lang="ru-RU" sz="2600" dirty="0" smtClean="0"/>
              <a:t>; усвоение физкультурной и пространственной терминологии и необходимых знаний о выполнении движений, спортивных упражнений и подвижных игр; знание спортивных снарядов, пособий и инвентаря, способов и правил их использования; познание ребенком своего тела, формирование телесной рефлексии. Ф. о. является средством умственного и физического воспитания.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364287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Физическое развитие — это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964488" cy="5400600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800" dirty="0" smtClean="0"/>
              <a:t>Процесс </a:t>
            </a:r>
            <a:r>
              <a:rPr lang="ru-RU" sz="1800" dirty="0" smtClean="0"/>
              <a:t>формирования и последующего изменения на протяжении жизни естественных морфо-функциональных свойств организма ребенка, обозначаемых антропометрическими и биометрическими показателями (рост, вес, окружность грудной клетки, жизненная емкость легких; состояние осанки, изгибов позвоночника, динамометрия, измерение свода стопы и др</a:t>
            </a:r>
            <a:r>
              <a:rPr lang="ru-RU" sz="1800" dirty="0" smtClean="0"/>
              <a:t>.).</a:t>
            </a:r>
          </a:p>
          <a:p>
            <a:pPr>
              <a:buAutoNum type="arabicPeriod"/>
            </a:pPr>
            <a:r>
              <a:rPr lang="ru-RU" sz="1800" dirty="0" smtClean="0"/>
              <a:t> </a:t>
            </a:r>
            <a:r>
              <a:rPr lang="ru-RU" sz="1800" dirty="0" smtClean="0"/>
              <a:t>Развитие психофизических качеств и двигательных способностей (сила, выносливость, быстрота, гибкость, ловкость, координация, глазомер). </a:t>
            </a:r>
          </a:p>
          <a:p>
            <a:pPr>
              <a:buNone/>
            </a:pPr>
            <a:r>
              <a:rPr lang="ru-RU" sz="1800" dirty="0" smtClean="0"/>
              <a:t>В условиях дошкольных учреждений 2 раза год (сентябрь, май) проводится обследование Ф. р. и подготовленности. Данные медико-педагогического обследования заносятся в </a:t>
            </a:r>
            <a:r>
              <a:rPr lang="ru-RU" sz="1800" dirty="0" err="1" smtClean="0"/>
              <a:t>индивидульную</a:t>
            </a:r>
            <a:r>
              <a:rPr lang="ru-RU" sz="1800" dirty="0" smtClean="0"/>
              <a:t> карту здоровья и Ф. р. Показатели сверяются с нормативами, определяется уровень физического развития, который служит основой для планирования в ДОУ по физическому воспитанию. </a:t>
            </a:r>
          </a:p>
          <a:p>
            <a:pPr>
              <a:buNone/>
            </a:pPr>
            <a:r>
              <a:rPr lang="ru-RU" sz="1800" dirty="0" smtClean="0"/>
              <a:t>По мере необходимости намечается индивидуальная коррекционная работа.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29605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9933"/>
                </a:solidFill>
              </a:rPr>
              <a:t>К обсуждению</a:t>
            </a:r>
            <a:endParaRPr lang="ru-RU" sz="2800" b="1" dirty="0">
              <a:solidFill>
                <a:srgbClr val="FF993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0070C0"/>
                </a:solidFill>
              </a:rPr>
              <a:t>Назовите основную форму обучения детей двигательным навыкам</a:t>
            </a:r>
          </a:p>
          <a:p>
            <a:pPr marL="0" indent="0">
              <a:buNone/>
            </a:pPr>
            <a:r>
              <a:rPr lang="ru-RU" sz="1800" b="1" i="1" dirty="0" smtClean="0"/>
              <a:t>Физкультурное занятие — основная форма обучения детей двигательным навыкам. Основными целями и задачами Ф. з. являются: формирование двигательных умений и навыков; развитие двигательных (физических) качеств и оптимальной двигательной активности; обеспечение естественной биологической потребности в движениях и тренировке организма посредством специально подобранных физических упражнений, обеспечивающих оптимальные физические нагрузки; воспитание привычки и потребности систематически заниматься физическими упражнениями и разностороннее развитие дошкольников</a:t>
            </a:r>
            <a:r>
              <a:rPr lang="ru-RU" sz="1800" b="1" i="1" dirty="0" smtClean="0">
                <a:solidFill>
                  <a:srgbClr val="0070C0"/>
                </a:solidFill>
              </a:rPr>
              <a:t>. 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rgbClr val="0070C0"/>
                </a:solidFill>
              </a:rPr>
              <a:t>З частная форма физкультурного занятия – что это значит ?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rgbClr val="0070C0"/>
                </a:solidFill>
              </a:rPr>
              <a:t>Вводная часть </a:t>
            </a:r>
            <a:r>
              <a:rPr lang="ru-RU" sz="1800" b="1" i="1" dirty="0" smtClean="0"/>
              <a:t>обеспечивает организацию детей, активизацию внимания, подготовку организма к выполнению более сложных упражнений (строевые упражнения, ходьба обычная, корригирующая и с заданиями, бег). 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rgbClr val="0070C0"/>
                </a:solidFill>
              </a:rPr>
              <a:t>Основная часть </a:t>
            </a:r>
            <a:r>
              <a:rPr lang="ru-RU" sz="1800" b="1" i="1" dirty="0" smtClean="0"/>
              <a:t>состоит из общеразвивающих упражнений (ОРУ), основных видов движений (или спортивных упражнений) и подвижной игры. </a:t>
            </a:r>
          </a:p>
          <a:p>
            <a:pPr marL="0" indent="0">
              <a:buNone/>
            </a:pPr>
            <a:r>
              <a:rPr lang="ru-RU" sz="1800" b="1" i="1" dirty="0" smtClean="0">
                <a:solidFill>
                  <a:srgbClr val="0070C0"/>
                </a:solidFill>
              </a:rPr>
              <a:t>Заключительная часть </a:t>
            </a:r>
            <a:r>
              <a:rPr lang="ru-RU" sz="1800" b="1" i="1" dirty="0" smtClean="0"/>
              <a:t>обеспечивает переход от интенсивных движений к спокойным (малоподвижные игры, спокойная ходьба, упражнения на релаксацию).</a:t>
            </a:r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xmlns="" val="115773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1604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Круглый стол</vt:lpstr>
      <vt:lpstr>Слайд 2</vt:lpstr>
      <vt:lpstr>Слайд 3</vt:lpstr>
      <vt:lpstr>Физическое  развитие включает в себя следующие направления: </vt:lpstr>
      <vt:lpstr>Слайд 5</vt:lpstr>
      <vt:lpstr>Физическая культура - это</vt:lpstr>
      <vt:lpstr>Физическое воспитание -это</vt:lpstr>
      <vt:lpstr>Физическое развитие — это</vt:lpstr>
      <vt:lpstr>К обсуждению</vt:lpstr>
      <vt:lpstr>Расскажите о формах организации физического воспитания какие вы используете в практике работы . Какие формы организации вам еще известны ?</vt:lpstr>
      <vt:lpstr>Какие способы организации двигательной активности детей на физкультурном занятии вы знаете? Какие предпочитаете применять ? Почему ?</vt:lpstr>
      <vt:lpstr>Спасибо за участие  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</dc:creator>
  <cp:lastModifiedBy>1</cp:lastModifiedBy>
  <cp:revision>14</cp:revision>
  <dcterms:created xsi:type="dcterms:W3CDTF">2015-05-19T17:01:38Z</dcterms:created>
  <dcterms:modified xsi:type="dcterms:W3CDTF">2015-05-20T05:35:15Z</dcterms:modified>
</cp:coreProperties>
</file>