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4099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0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1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2A46C00B-82BE-4E60-9CAF-9846F947FF35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7506B67-52E2-43BA-AB67-8AA3610EC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6C00B-82BE-4E60-9CAF-9846F947FF35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06B67-52E2-43BA-AB67-8AA3610EC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6C00B-82BE-4E60-9CAF-9846F947FF35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06B67-52E2-43BA-AB67-8AA3610EC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06E32483-E957-4C00-AE33-45D9675467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7010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0" y="4038600"/>
            <a:ext cx="7010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9ADFCB9C-6D98-4BB1-8A34-46F0EC3732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0" y="19050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1524000" y="4038600"/>
            <a:ext cx="7010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5EEBAA0B-7BEB-46CE-949C-18592AEBEA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6C00B-82BE-4E60-9CAF-9846F947FF35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06B67-52E2-43BA-AB67-8AA3610EC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6C00B-82BE-4E60-9CAF-9846F947FF35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06B67-52E2-43BA-AB67-8AA3610EC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6C00B-82BE-4E60-9CAF-9846F947FF35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06B67-52E2-43BA-AB67-8AA3610EC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6C00B-82BE-4E60-9CAF-9846F947FF35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06B67-52E2-43BA-AB67-8AA3610EC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6C00B-82BE-4E60-9CAF-9846F947FF35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06B67-52E2-43BA-AB67-8AA3610EC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6C00B-82BE-4E60-9CAF-9846F947FF35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06B67-52E2-43BA-AB67-8AA3610EC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6C00B-82BE-4E60-9CAF-9846F947FF35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06B67-52E2-43BA-AB67-8AA3610EC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6C00B-82BE-4E60-9CAF-9846F947FF35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06B67-52E2-43BA-AB67-8AA3610EC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5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76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A46C00B-82BE-4E60-9CAF-9846F947FF35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7506B67-52E2-43BA-AB67-8AA3610ECE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G_555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50825" y="260350"/>
            <a:ext cx="8569325" cy="863600"/>
          </a:xfrm>
        </p:spPr>
        <p:txBody>
          <a:bodyPr/>
          <a:lstStyle/>
          <a:p>
            <a:r>
              <a:rPr lang="ru-RU" b="1">
                <a:solidFill>
                  <a:schemeClr val="hlink"/>
                </a:solidFill>
              </a:rPr>
              <a:t>Литературное Домодедово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3924300" y="620713"/>
            <a:ext cx="4968875" cy="56165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В чём сила стиха?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В прозорливом предвиденье,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В новаторской строчке, летящей стрелой,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И в музыке. В таинстве точного виденья.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А в общем-то, в правде, простой и живой.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По мне, будь сам гений, великими славленный,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Семь пядей во лбу и на белом коне,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Но если хоть строчка обманом отравлена,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То это, простите, уже не по мне.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Чтоб так вот сказать – набиралась я смелости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(Сама-то теряюсь иголкой в стогу),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Прощая наивности и неумелости,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Рассчитанной фальши простить не смогу.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Пречистая строчка – надежды пристанище,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Где плата входящих – не горстка монет,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Где лживым словам, как обману товарища,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/>
              <a:t>Прощения нет, снисхождения нет.</a:t>
            </a:r>
          </a:p>
        </p:txBody>
      </p:sp>
      <p:pic>
        <p:nvPicPr>
          <p:cNvPr id="97286" name="Picture 6" descr="IMG_439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692150"/>
            <a:ext cx="3768725" cy="56165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1000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1000"/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1000"/>
                                        <p:tgtEl>
                                          <p:spTgt spid="9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1000"/>
                                        <p:tgtEl>
                                          <p:spTgt spid="9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1000"/>
                                        <p:tgtEl>
                                          <p:spTgt spid="9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000"/>
                            </p:stCondLst>
                            <p:childTnLst>
                              <p:par>
                                <p:cTn id="4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1000"/>
                                        <p:tgtEl>
                                          <p:spTgt spid="972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000"/>
                            </p:stCondLst>
                            <p:childTnLst>
                              <p:par>
                                <p:cTn id="5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1000"/>
                                        <p:tgtEl>
                                          <p:spTgt spid="972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000"/>
                            </p:stCondLst>
                            <p:childTnLst>
                              <p:par>
                                <p:cTn id="5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1000"/>
                                        <p:tgtEl>
                                          <p:spTgt spid="9728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4000"/>
                            </p:stCondLst>
                            <p:childTnLst>
                              <p:par>
                                <p:cTn id="6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1000"/>
                                        <p:tgtEl>
                                          <p:spTgt spid="972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0"/>
                            </p:stCondLst>
                            <p:childTnLst>
                              <p:par>
                                <p:cTn id="6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6" dur="1000"/>
                                        <p:tgtEl>
                                          <p:spTgt spid="9728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000"/>
                            </p:stCondLst>
                            <p:childTnLst>
                              <p:par>
                                <p:cTn id="6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0" dur="1000"/>
                                        <p:tgtEl>
                                          <p:spTgt spid="9728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7000"/>
                            </p:stCondLst>
                            <p:childTnLst>
                              <p:par>
                                <p:cTn id="7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4" dur="1000"/>
                                        <p:tgtEl>
                                          <p:spTgt spid="9728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8000"/>
                            </p:stCondLst>
                            <p:childTnLst>
                              <p:par>
                                <p:cTn id="7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8" dur="1000"/>
                                        <p:tgtEl>
                                          <p:spTgt spid="9728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23850" y="2852738"/>
            <a:ext cx="4033838" cy="33845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b="1">
                <a:latin typeface="Verdana" pitchFamily="34" charset="0"/>
              </a:rPr>
              <a:t>   И осень она любила. Осень золотой строчкой прошла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b="1">
                <a:latin typeface="Verdana" pitchFamily="34" charset="0"/>
              </a:rPr>
              <a:t> по многим её стихам.</a:t>
            </a:r>
            <a:r>
              <a:rPr lang="ru-RU" sz="2200">
                <a:latin typeface="Verdana" pitchFamily="34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200">
              <a:latin typeface="Verdana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b="1">
                <a:latin typeface="Verdana" pitchFamily="34" charset="0"/>
              </a:rPr>
              <a:t>  «Ах, златоосень –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b="1">
                <a:latin typeface="Verdana" pitchFamily="34" charset="0"/>
              </a:rPr>
              <a:t>   лик знакомый,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b="1">
                <a:latin typeface="Verdana" pitchFamily="34" charset="0"/>
              </a:rPr>
              <a:t>   моя любимая пора».</a:t>
            </a:r>
          </a:p>
        </p:txBody>
      </p:sp>
      <p:pic>
        <p:nvPicPr>
          <p:cNvPr id="92171" name="Picture 11" descr="6800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88913"/>
            <a:ext cx="4310062" cy="64658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4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921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6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92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92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921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9" name="Picture 5" descr="68005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620713"/>
            <a:ext cx="5761038" cy="3840162"/>
          </a:xfrm>
        </p:spPr>
      </p:pic>
      <p:sp>
        <p:nvSpPr>
          <p:cNvPr id="931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4724400"/>
            <a:ext cx="8229600" cy="17224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/>
              <a:t>     В любимую свою пору она и покинула эту землю. Вся в золоте как раз была земля. </a:t>
            </a:r>
          </a:p>
          <a:p>
            <a:pPr>
              <a:buFont typeface="Wingdings" pitchFamily="2" charset="2"/>
              <a:buNone/>
            </a:pPr>
            <a:r>
              <a:rPr lang="ru-RU" sz="2600"/>
              <a:t>    Краткий миг запоздалого бабьего лета.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3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3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20" name="Picture 4" descr="68009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260350"/>
            <a:ext cx="6119813" cy="3562350"/>
          </a:xfrm>
        </p:spPr>
      </p:pic>
      <p:sp>
        <p:nvSpPr>
          <p:cNvPr id="162819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611188" y="4149725"/>
            <a:ext cx="7923212" cy="23034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/>
              <a:t>    У могилы её на взгорке стоит берёза. В минуту прощания вдруг подул мимолётный ветерок. И хлынул на землю золотой дождь. Это недолго было и очень красиво, трогательно и печально. Так берёзка, столь любимая поэтессой и многократно воспетая в стихах, проводила её в последний путь, осыпая золотом последние метры этого пути. 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 descr="nature_34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06"/>
          <a:stretch>
            <a:fillRect/>
          </a:stretch>
        </p:blipFill>
        <p:spPr>
          <a:xfrm>
            <a:off x="1116013" y="476250"/>
            <a:ext cx="6119812" cy="3525838"/>
          </a:xfrm>
        </p:spPr>
      </p:pic>
      <p:sp>
        <p:nvSpPr>
          <p:cNvPr id="163843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68313" y="4437063"/>
            <a:ext cx="8229600" cy="18764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    У могилы её на взгорке стоит берёза. В минуту прощания вдруг подул мимолётный ветерок. И хлынул на землю золотой дождь. Это недолго было и очень красиво, трогательно и печально. Так берёзка, столь любимая поэтессой и многократно воспетая в стихах, проводила её в последний путь, осыпая золотом последние метры этого пути. </a:t>
            </a: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638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638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876"/>
            <a:ext cx="2928958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Автор </a:t>
            </a:r>
            <a:br>
              <a:rPr lang="ru-RU" sz="2800" dirty="0" smtClean="0"/>
            </a:br>
            <a:r>
              <a:rPr lang="ru-RU" sz="2800" dirty="0" smtClean="0"/>
              <a:t>презентации</a:t>
            </a:r>
            <a:endParaRPr lang="ru-RU" sz="2800" dirty="0"/>
          </a:p>
        </p:txBody>
      </p:sp>
      <p:pic>
        <p:nvPicPr>
          <p:cNvPr id="5" name="Picture 2" descr="F:\ФОТО\ГУДКОВ фото\Директор фот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857232"/>
            <a:ext cx="2500330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643306" y="4714884"/>
            <a:ext cx="42862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Надежда Гудкова,</a:t>
            </a:r>
          </a:p>
          <a:p>
            <a:pPr algn="ctr">
              <a:defRPr/>
            </a:pPr>
            <a:r>
              <a:rPr lang="ru-RU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директор МОУ ВСОШ № 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6072206"/>
            <a:ext cx="410497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Г. ДОМОДЕДОВО, 2010 год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foto 28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33"/>
          <a:stretch>
            <a:fillRect/>
          </a:stretch>
        </p:blipFill>
        <p:spPr bwMode="auto">
          <a:xfrm>
            <a:off x="468313" y="1341438"/>
            <a:ext cx="3821112" cy="5284787"/>
          </a:xfrm>
          <a:prstGeom prst="rect">
            <a:avLst/>
          </a:prstGeom>
          <a:noFill/>
        </p:spPr>
      </p:pic>
      <p:sp>
        <p:nvSpPr>
          <p:cNvPr id="430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Вера Александровна Исадская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2781300"/>
            <a:ext cx="4038600" cy="32686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     «Исадская поддерживала культурную атмосферу а районе. Домодедову очень нужны творческие люди…Такие люди строят здесь, на своей земле, духовное пространство. Она была искренним человеком, который писал от души».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   Александр Хабаров (писатель)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0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0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0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/>
      <p:bldP spid="430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7" name="Picture 7" descr="820035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557338"/>
            <a:ext cx="5003800" cy="3816350"/>
          </a:xfrm>
          <a:noFill/>
          <a:ln/>
        </p:spPr>
      </p:pic>
      <p:sp>
        <p:nvSpPr>
          <p:cNvPr id="8192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219700" y="1628775"/>
            <a:ext cx="3600450" cy="4568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200"/>
              <a:t>     Немало даров и талантов было даровано ей судьбой. Но главный из них – дар любви, огромный талант любви, который стократно умножила она в своей жизни.</a:t>
            </a:r>
          </a:p>
          <a:p>
            <a:pPr>
              <a:buFont typeface="Wingdings" pitchFamily="2" charset="2"/>
              <a:buNone/>
            </a:pPr>
            <a:r>
              <a:rPr lang="ru-RU" sz="2200"/>
              <a:t>   Она любила всех и всё, что её окружало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19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19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3" name="Picture 5" descr="100_0297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50" y="2420938"/>
            <a:ext cx="4289425" cy="3384550"/>
          </a:xfrm>
        </p:spPr>
      </p:pic>
      <p:sp>
        <p:nvSpPr>
          <p:cNvPr id="839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76825" y="2349500"/>
            <a:ext cx="3527425" cy="410368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 И мир вокруг, пронизанный,  пропитанный этой любовью, был прекрасен, несмотря на то, что в жизни было всякое: война, лишения, скудость быта и временные жилища военных гарнизонов.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1403350" y="1844675"/>
            <a:ext cx="5976938" cy="28082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/>
              <a:t>      «Когда мы были бедны, как полевые мыши, я старалась своими руками украсить свой дом. Например, обыкновенную простыню всю сплошь вышивала анютиными глазками, получалось покрывало…»</a:t>
            </a:r>
          </a:p>
        </p:txBody>
      </p:sp>
      <p:pic>
        <p:nvPicPr>
          <p:cNvPr id="102403" name="Picture 3" descr="82004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0"/>
            <a:ext cx="1584325" cy="1844675"/>
          </a:xfrm>
          <a:prstGeom prst="rect">
            <a:avLst/>
          </a:prstGeom>
          <a:noFill/>
        </p:spPr>
      </p:pic>
      <p:pic>
        <p:nvPicPr>
          <p:cNvPr id="102404" name="Picture 4" descr="82004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4797425"/>
            <a:ext cx="1728787" cy="2060575"/>
          </a:xfrm>
          <a:prstGeom prst="rect">
            <a:avLst/>
          </a:prstGeom>
          <a:noFill/>
        </p:spPr>
      </p:pic>
      <p:pic>
        <p:nvPicPr>
          <p:cNvPr id="102405" name="Picture 5" descr="82004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8300" cy="1844675"/>
          </a:xfrm>
          <a:prstGeom prst="rect">
            <a:avLst/>
          </a:prstGeom>
          <a:noFill/>
        </p:spPr>
      </p:pic>
      <p:pic>
        <p:nvPicPr>
          <p:cNvPr id="102406" name="Picture 6" descr="82004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6800" y="4652963"/>
            <a:ext cx="1727200" cy="2205037"/>
          </a:xfrm>
          <a:prstGeom prst="rect">
            <a:avLst/>
          </a:prstGeom>
          <a:noFill/>
        </p:spPr>
      </p:pic>
      <p:pic>
        <p:nvPicPr>
          <p:cNvPr id="102407" name="Picture 7" descr="82004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5425" y="0"/>
            <a:ext cx="1635125" cy="1844675"/>
          </a:xfrm>
          <a:prstGeom prst="rect">
            <a:avLst/>
          </a:prstGeom>
          <a:noFill/>
        </p:spPr>
      </p:pic>
      <p:pic>
        <p:nvPicPr>
          <p:cNvPr id="102408" name="Picture 8" descr="82004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0"/>
            <a:ext cx="1655763" cy="1844675"/>
          </a:xfrm>
          <a:prstGeom prst="rect">
            <a:avLst/>
          </a:prstGeom>
          <a:noFill/>
        </p:spPr>
      </p:pic>
      <p:pic>
        <p:nvPicPr>
          <p:cNvPr id="102409" name="Picture 9" descr="82004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4797425"/>
            <a:ext cx="1727200" cy="2060575"/>
          </a:xfrm>
          <a:prstGeom prst="rect">
            <a:avLst/>
          </a:prstGeom>
          <a:noFill/>
        </p:spPr>
      </p:pic>
      <p:pic>
        <p:nvPicPr>
          <p:cNvPr id="102410" name="Picture 10" descr="82004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4797425"/>
            <a:ext cx="1727200" cy="2060575"/>
          </a:xfrm>
          <a:prstGeom prst="rect">
            <a:avLst/>
          </a:prstGeom>
          <a:noFill/>
        </p:spPr>
      </p:pic>
      <p:pic>
        <p:nvPicPr>
          <p:cNvPr id="102411" name="Picture 11" descr="82004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4797425"/>
            <a:ext cx="1655762" cy="2060575"/>
          </a:xfrm>
          <a:prstGeom prst="rect">
            <a:avLst/>
          </a:prstGeom>
          <a:noFill/>
        </p:spPr>
      </p:pic>
      <p:pic>
        <p:nvPicPr>
          <p:cNvPr id="102412" name="Picture 12" descr="82004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0"/>
            <a:ext cx="1655763" cy="1844675"/>
          </a:xfrm>
          <a:prstGeom prst="rect">
            <a:avLst/>
          </a:prstGeom>
          <a:noFill/>
        </p:spPr>
      </p:pic>
      <p:pic>
        <p:nvPicPr>
          <p:cNvPr id="102413" name="Picture 13" descr="82004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8238" y="0"/>
            <a:ext cx="1655762" cy="1844675"/>
          </a:xfrm>
          <a:prstGeom prst="rect">
            <a:avLst/>
          </a:prstGeom>
          <a:noFill/>
        </p:spPr>
      </p:pic>
      <p:pic>
        <p:nvPicPr>
          <p:cNvPr id="102414" name="Picture 14" descr="82004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1844675"/>
            <a:ext cx="1692275" cy="1400175"/>
          </a:xfrm>
          <a:prstGeom prst="rect">
            <a:avLst/>
          </a:prstGeom>
          <a:noFill/>
        </p:spPr>
      </p:pic>
      <p:pic>
        <p:nvPicPr>
          <p:cNvPr id="102415" name="Picture 15" descr="82004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3213100"/>
            <a:ext cx="1692275" cy="1462088"/>
          </a:xfrm>
          <a:prstGeom prst="rect">
            <a:avLst/>
          </a:prstGeom>
          <a:noFill/>
        </p:spPr>
      </p:pic>
      <p:pic>
        <p:nvPicPr>
          <p:cNvPr id="102419" name="Picture 19" descr="82004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1655763" cy="2133600"/>
          </a:xfrm>
          <a:prstGeom prst="rect">
            <a:avLst/>
          </a:prstGeom>
          <a:noFill/>
        </p:spPr>
      </p:pic>
      <p:pic>
        <p:nvPicPr>
          <p:cNvPr id="102420" name="Picture 20" descr="820049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44675"/>
            <a:ext cx="1619250" cy="1584325"/>
          </a:xfrm>
          <a:prstGeom prst="rect">
            <a:avLst/>
          </a:prstGeom>
          <a:noFill/>
        </p:spPr>
      </p:pic>
      <p:pic>
        <p:nvPicPr>
          <p:cNvPr id="102421" name="Picture 21" descr="820049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7563"/>
            <a:ext cx="1619250" cy="14398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000"/>
                            </p:stCondLst>
                            <p:childTnLst>
                              <p:par>
                                <p:cTn id="7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000"/>
                            </p:stCondLst>
                            <p:childTnLst>
                              <p:par>
                                <p:cTn id="8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2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2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2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2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6" name="Picture 10" descr="820030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88913"/>
            <a:ext cx="4349750" cy="6524625"/>
          </a:xfrm>
        </p:spPr>
      </p:pic>
      <p:sp>
        <p:nvSpPr>
          <p:cNvPr id="8602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2200"/>
              <a:t>   Так и полотно жизни, словно чудными цветами, украшала она своей любовью. Семьёй Исадских на протяжении многих лет любовались все, кто их знал.</a:t>
            </a:r>
          </a:p>
          <a:p>
            <a:pPr>
              <a:buFont typeface="Wingdings" pitchFamily="2" charset="2"/>
              <a:buNone/>
            </a:pPr>
            <a:r>
              <a:rPr lang="ru-RU" sz="2200"/>
              <a:t>    Об этой долгой и счастливой любви написала она множество прекрасных  строчек.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60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60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4500563" y="2565400"/>
            <a:ext cx="4330700" cy="324008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  <a:latin typeface="Arial" charset="0"/>
              </a:rPr>
              <a:t>Мне с тобой хорошо и спокойно…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  <a:latin typeface="Arial" charset="0"/>
              </a:rPr>
              <a:t>Солнце вскинулось жёлтым мячом,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  <a:latin typeface="Arial" charset="0"/>
              </a:rPr>
              <a:t>Мы стоим над Москвою-рекой,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  <a:latin typeface="Arial" charset="0"/>
              </a:rPr>
              <a:t>Руки вместе, к плечу плечо.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b="1">
              <a:effectLst/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  <a:latin typeface="Arial" charset="0"/>
              </a:rPr>
              <a:t>Годы так перепутали цены: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  <a:latin typeface="Arial" charset="0"/>
              </a:rPr>
              <a:t>Было важным и вдруг вполцены…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  <a:latin typeface="Arial" charset="0"/>
              </a:rPr>
              <a:t>Но для нас были просто священны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>
                <a:effectLst/>
                <a:latin typeface="Arial" charset="0"/>
              </a:rPr>
              <a:t>Верность мужа и верность жены.</a:t>
            </a:r>
          </a:p>
        </p:txBody>
      </p:sp>
      <p:pic>
        <p:nvPicPr>
          <p:cNvPr id="88070" name="Picture 6" descr="820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4157663" cy="6237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8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8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8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5" name="Picture 7" descr="820016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79925" y="620713"/>
            <a:ext cx="4340225" cy="5976937"/>
          </a:xfrm>
        </p:spPr>
      </p:pic>
      <p:sp>
        <p:nvSpPr>
          <p:cNvPr id="890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50825" y="1484313"/>
            <a:ext cx="3624263" cy="44973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100"/>
              <a:t>Она всех любила и жалела. И очень близко к сердцу принимала чужие неурядицы, невзгоды и печали. Старалась утешить и помочь. Её сердце за всех и за всё болело и страдало.</a:t>
            </a:r>
          </a:p>
          <a:p>
            <a:pPr>
              <a:lnSpc>
                <a:spcPct val="80000"/>
              </a:lnSpc>
            </a:pPr>
            <a:r>
              <a:rPr lang="ru-RU" sz="2100"/>
              <a:t>Как к чистому целительному роднику припадали люди к этому любящему сердцу, когда своё собственное не находило покоя и пристанища…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9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9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9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9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1" name="Picture 5" descr="820055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989138"/>
            <a:ext cx="4826000" cy="3859212"/>
          </a:xfrm>
        </p:spPr>
      </p:pic>
      <p:sp>
        <p:nvSpPr>
          <p:cNvPr id="911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76825" y="1484313"/>
            <a:ext cx="3635375" cy="46815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200"/>
              <a:t>              Ещё она любила природу. Слышала, «как почки лопаются в мае», «как пьёт вволюшку из почвы рощица…», читала по кольцам судьбу спиленного дерева…На её подоконниках всегда было буйство цветов. 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 build="p"/>
    </p:bldLst>
  </p:timing>
</p:sld>
</file>

<file path=ppt/theme/theme1.xml><?xml version="1.0" encoding="utf-8"?>
<a:theme xmlns:a="http://schemas.openxmlformats.org/drawingml/2006/main" name="Синий обелиск">
  <a:themeElements>
    <a:clrScheme name="Синий обелиск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Синий обелиск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Синий обелиск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иний обелиск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иний обелиск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Литературное Домодедово 2</Template>
  <TotalTime>12</TotalTime>
  <Words>652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Синий обелиск</vt:lpstr>
      <vt:lpstr>Литературное Домодедово</vt:lpstr>
      <vt:lpstr>Вера Александровна Исадская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Автор  презентации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Домодедово</dc:title>
  <dc:creator>Директор</dc:creator>
  <cp:lastModifiedBy>Надежда</cp:lastModifiedBy>
  <cp:revision>3</cp:revision>
  <dcterms:created xsi:type="dcterms:W3CDTF">2010-02-19T19:03:37Z</dcterms:created>
  <dcterms:modified xsi:type="dcterms:W3CDTF">2016-11-28T07:19:13Z</dcterms:modified>
</cp:coreProperties>
</file>