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58" r:id="rId8"/>
    <p:sldId id="259" r:id="rId9"/>
    <p:sldId id="270" r:id="rId10"/>
    <p:sldId id="271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58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6408712"/>
          </a:xfrm>
        </p:spPr>
        <p:txBody>
          <a:bodyPr>
            <a:normAutofit fontScale="90000"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>Тема урока:    </a:t>
            </a:r>
            <a:r>
              <a:rPr lang="ru-RU" sz="2000" b="1" u="sng" dirty="0" smtClean="0">
                <a:solidFill>
                  <a:schemeClr val="tx1"/>
                </a:solidFill>
              </a:rPr>
              <a:t>Ломаная линия.  Длина ломаной.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>
                <a:solidFill>
                  <a:srgbClr val="C00000"/>
                </a:solidFill>
              </a:rPr>
              <a:t>Класс: </a:t>
            </a:r>
            <a:r>
              <a:rPr lang="ru-RU" sz="2000" b="1" u="sng" dirty="0" smtClean="0">
                <a:solidFill>
                  <a:schemeClr val="tx1"/>
                </a:solidFill>
              </a:rPr>
              <a:t>3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>
                <a:solidFill>
                  <a:srgbClr val="C00000"/>
                </a:solidFill>
              </a:rPr>
              <a:t>Тип урока</a:t>
            </a:r>
            <a:r>
              <a:rPr lang="ru-RU" sz="2000" u="sng" dirty="0" smtClean="0"/>
              <a:t>:   </a:t>
            </a:r>
            <a:r>
              <a:rPr lang="ru-RU" sz="2000" b="1" u="sng" dirty="0" smtClean="0">
                <a:solidFill>
                  <a:schemeClr val="tx1"/>
                </a:solidFill>
              </a:rPr>
              <a:t>урок «открытия новых знаний»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>
                <a:solidFill>
                  <a:srgbClr val="C00000"/>
                </a:solidFill>
              </a:rPr>
              <a:t> Учебник :   </a:t>
            </a:r>
            <a:r>
              <a:rPr lang="ru-RU" sz="2000" b="1" u="sng" dirty="0" err="1" smtClean="0">
                <a:solidFill>
                  <a:schemeClr val="tx1"/>
                </a:solidFill>
              </a:rPr>
              <a:t>Б.П.Гейдман</a:t>
            </a:r>
            <a:r>
              <a:rPr lang="ru-RU" sz="2000" b="1" u="sng" dirty="0" smtClean="0">
                <a:solidFill>
                  <a:schemeClr val="tx1"/>
                </a:solidFill>
              </a:rPr>
              <a:t>, </a:t>
            </a:r>
            <a:r>
              <a:rPr lang="ru-RU" sz="2000" b="1" u="sng" dirty="0" err="1" smtClean="0">
                <a:solidFill>
                  <a:schemeClr val="tx1"/>
                </a:solidFill>
              </a:rPr>
              <a:t>И.Э.Мишарина</a:t>
            </a:r>
            <a:r>
              <a:rPr lang="ru-RU" sz="2000" b="1" u="sng" dirty="0" smtClean="0">
                <a:solidFill>
                  <a:schemeClr val="tx1"/>
                </a:solidFill>
              </a:rPr>
              <a:t>, Е.А.Зверева «Математика». Учебник для 3 класса общеобразовательных чреждений.1часть.Москва, издательство МЦНМО, издательство «Русское слово», 2013г.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u="sng" dirty="0" smtClean="0">
                <a:solidFill>
                  <a:srgbClr val="C00000"/>
                </a:solidFill>
              </a:rPr>
              <a:t>ОУ:   </a:t>
            </a:r>
            <a:r>
              <a:rPr lang="ru-RU" sz="2000" b="1" u="sng" dirty="0" smtClean="0">
                <a:solidFill>
                  <a:schemeClr val="tx1"/>
                </a:solidFill>
              </a:rPr>
              <a:t>МБОУ ЦО № 39 г.Тулы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>
                <a:solidFill>
                  <a:srgbClr val="C00000"/>
                </a:solidFill>
              </a:rPr>
              <a:t>Учитель:   </a:t>
            </a:r>
            <a:r>
              <a:rPr lang="ru-RU" sz="2000" b="1" u="sng" dirty="0" smtClean="0">
                <a:solidFill>
                  <a:schemeClr val="tx1"/>
                </a:solidFill>
              </a:rPr>
              <a:t>Кораблина Е.В</a:t>
            </a:r>
            <a:r>
              <a:rPr lang="ru-RU" sz="2400" b="1" u="sng" dirty="0" smtClean="0">
                <a:solidFill>
                  <a:schemeClr val="tx1"/>
                </a:solidFill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b="1" u="sng" dirty="0" smtClean="0">
                <a:solidFill>
                  <a:srgbClr val="C00000"/>
                </a:solidFill>
              </a:rPr>
              <a:t>Дата: </a:t>
            </a:r>
            <a:r>
              <a:rPr lang="ru-RU" sz="2000" b="1" u="sng" dirty="0" smtClean="0">
                <a:solidFill>
                  <a:schemeClr val="tx1"/>
                </a:solidFill>
              </a:rPr>
              <a:t>2016г.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8064896" cy="5962674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Как найти длину ломаной линии?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1. Измерить длину каждого звена и подписать.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2. Вычислить сумму.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3. Записать ответ.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3067050" cy="43529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352928" cy="149817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Чем ещё, кроме линейки можно измерить длину ломаной? 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3851920" y="2708920"/>
            <a:ext cx="4392488" cy="2592288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3067050" cy="43529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52928" cy="3312368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Способы измерения длины ломаной: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Линейка, верёвка, рулетка, сантиметровая лента, шаги.</a:t>
            </a: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>
            <a:off x="3851920" y="3429000"/>
            <a:ext cx="4680520" cy="2088232"/>
          </a:xfrm>
          <a:prstGeom prst="bentConnector3">
            <a:avLst>
              <a:gd name="adj1" fmla="val 2502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3067050" cy="435292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52928" cy="4680520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Как находим длину ломаной?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сложением</a:t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умножением</a:t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/>
            </a:r>
            <a:br>
              <a:rPr lang="ru-RU" b="1" u="sng" dirty="0" smtClean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периметром</a:t>
            </a: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>
            <a:off x="3707904" y="4437112"/>
            <a:ext cx="4680520" cy="2088232"/>
          </a:xfrm>
          <a:prstGeom prst="bentConnector3">
            <a:avLst>
              <a:gd name="adj1" fmla="val 25023"/>
            </a:avLst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82344"/>
            <a:ext cx="1744335" cy="2475656"/>
          </a:xfrm>
          <a:prstGeom prst="rect">
            <a:avLst/>
          </a:prstGeom>
          <a:noFill/>
        </p:spPr>
      </p:pic>
      <p:pic>
        <p:nvPicPr>
          <p:cNvPr id="55298" name="Picture 2" descr="C:\Users\Елена\Desktop\31(3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0"/>
            <a:ext cx="1743711" cy="2729880"/>
          </a:xfrm>
          <a:prstGeom prst="rect">
            <a:avLst/>
          </a:prstGeom>
          <a:noFill/>
        </p:spPr>
      </p:pic>
      <p:pic>
        <p:nvPicPr>
          <p:cNvPr id="55299" name="Picture 3" descr="C:\Users\Елена\Desktop\535b22710e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87432" y="4265712"/>
            <a:ext cx="1656568" cy="2403648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835696" y="2852936"/>
            <a:ext cx="1152128" cy="27363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915816" y="2348880"/>
            <a:ext cx="3744416" cy="5040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763688" y="5589240"/>
            <a:ext cx="568863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660232" y="2348880"/>
            <a:ext cx="864096" cy="331236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-1692696" y="1628800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7574997">
            <a:off x="1487811" y="3796952"/>
            <a:ext cx="1130424" cy="482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10 м.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21193363">
            <a:off x="4273909" y="1952491"/>
            <a:ext cx="1161074" cy="4107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15 м.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06082" y="323004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>
                <a:solidFill>
                  <a:prstClr val="white"/>
                </a:solidFill>
              </a:rPr>
              <a:t>.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4505953">
            <a:off x="6804409" y="3280974"/>
            <a:ext cx="1074676" cy="5358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12 м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99992" y="5805264"/>
            <a:ext cx="1152128" cy="5040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19 м.</a:t>
            </a:r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55300" name="Picture 4" descr="C:\Users\Елена\Desktop\Adventures of Dunno. noses 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88640"/>
            <a:ext cx="297323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82344"/>
            <a:ext cx="1744335" cy="247565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835696" y="2852936"/>
            <a:ext cx="1152128" cy="27363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915816" y="2348880"/>
            <a:ext cx="3744416" cy="50405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763688" y="5589240"/>
            <a:ext cx="568863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660232" y="2348880"/>
            <a:ext cx="864096" cy="331236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-1692696" y="1628800"/>
            <a:ext cx="1152128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7574997">
            <a:off x="1487811" y="3796952"/>
            <a:ext cx="1130424" cy="482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10 м.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21193363">
            <a:off x="4273909" y="1952491"/>
            <a:ext cx="1161074" cy="41073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15 м.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06082" y="3230047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 smtClean="0">
                <a:solidFill>
                  <a:prstClr val="white"/>
                </a:solidFill>
              </a:rPr>
              <a:t>.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4505953">
            <a:off x="6804409" y="3280974"/>
            <a:ext cx="1074676" cy="5358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12 м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499992" y="5805264"/>
            <a:ext cx="1152128" cy="5040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</a:rPr>
              <a:t>19 м.</a:t>
            </a: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10 + 15 + 12+ 19 = 56 (м.)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38338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Оцени свои достижения на уроке: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6322" name="Picture 2" descr="C:\Users\Елена\Desktop\10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5074" y="1052737"/>
            <a:ext cx="2558685" cy="3744416"/>
          </a:xfrm>
          <a:prstGeom prst="rect">
            <a:avLst/>
          </a:prstGeom>
          <a:noFill/>
        </p:spPr>
      </p:pic>
      <p:pic>
        <p:nvPicPr>
          <p:cNvPr id="56323" name="Picture 3" descr="C:\Users\Елена\Desktop\21491973-Blue-Question-Mark-Character-Thinking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980728"/>
            <a:ext cx="2211390" cy="3672408"/>
          </a:xfrm>
          <a:prstGeom prst="rect">
            <a:avLst/>
          </a:prstGeom>
          <a:noFill/>
        </p:spPr>
      </p:pic>
      <p:pic>
        <p:nvPicPr>
          <p:cNvPr id="56324" name="Picture 4" descr="C:\Users\Елена\Desktop\three-aligned-dots-forming-a-line_318-252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861048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Спасибо за работу!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7346" name="Picture 2" descr="C:\Users\Елена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72816"/>
            <a:ext cx="6504723" cy="4878542"/>
          </a:xfrm>
          <a:prstGeom prst="rect">
            <a:avLst/>
          </a:prstGeom>
          <a:noFill/>
        </p:spPr>
      </p:pic>
      <p:pic>
        <p:nvPicPr>
          <p:cNvPr id="4" name="Picture 2" descr="C:\Users\Елена\Desktop\0025-003-Logicheskaja-tsepochk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172" y="3252213"/>
            <a:ext cx="2540620" cy="3605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«Ученье – путь к умению»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Елена\Desktop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4824536" cy="31683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Какая фигура лишняя?</a:t>
            </a:r>
            <a:endParaRPr lang="ru-RU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Елена\Desktop\567f06384d1d3151e0304b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1818521" cy="1813371"/>
          </a:xfrm>
          <a:prstGeom prst="rect">
            <a:avLst/>
          </a:prstGeom>
          <a:noFill/>
        </p:spPr>
      </p:pic>
      <p:pic>
        <p:nvPicPr>
          <p:cNvPr id="2051" name="Picture 3" descr="C:\Users\Елена\Desktop\43916_html_383598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72816"/>
            <a:ext cx="3185595" cy="1800200"/>
          </a:xfrm>
          <a:prstGeom prst="rect">
            <a:avLst/>
          </a:prstGeom>
          <a:noFill/>
        </p:spPr>
      </p:pic>
      <p:pic>
        <p:nvPicPr>
          <p:cNvPr id="2052" name="Picture 4" descr="C:\Users\Елена\Desktop\600px-Green_equilateral_triangle_point_up.svg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068960"/>
            <a:ext cx="2109725" cy="1828428"/>
          </a:xfrm>
          <a:prstGeom prst="rect">
            <a:avLst/>
          </a:prstGeom>
          <a:noFill/>
        </p:spPr>
      </p:pic>
      <p:pic>
        <p:nvPicPr>
          <p:cNvPr id="2055" name="Picture 7" descr="C:\Users\Елена\Desktop\hello_html_62b49bd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941168"/>
            <a:ext cx="2517775" cy="1658937"/>
          </a:xfrm>
          <a:prstGeom prst="rect">
            <a:avLst/>
          </a:prstGeom>
          <a:noFill/>
        </p:spPr>
      </p:pic>
      <p:cxnSp>
        <p:nvCxnSpPr>
          <p:cNvPr id="12" name="Соединительная линия уступом 11"/>
          <p:cNvCxnSpPr/>
          <p:nvPr/>
        </p:nvCxnSpPr>
        <p:spPr>
          <a:xfrm>
            <a:off x="3635896" y="5445224"/>
            <a:ext cx="4802832" cy="986408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Тема урока</a:t>
            </a:r>
            <a:r>
              <a:rPr lang="ru-RU" b="1" dirty="0" smtClean="0">
                <a:solidFill>
                  <a:srgbClr val="C00000"/>
                </a:solidFill>
              </a:rPr>
              <a:t>:      Длина ломаной.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Елена\Desktop\567f06384d1d3151e0304b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1818521" cy="1813371"/>
          </a:xfrm>
          <a:prstGeom prst="rect">
            <a:avLst/>
          </a:prstGeom>
          <a:noFill/>
        </p:spPr>
      </p:pic>
      <p:pic>
        <p:nvPicPr>
          <p:cNvPr id="2051" name="Picture 3" descr="C:\Users\Елена\Desktop\43916_html_383598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72816"/>
            <a:ext cx="3185595" cy="1800200"/>
          </a:xfrm>
          <a:prstGeom prst="rect">
            <a:avLst/>
          </a:prstGeom>
          <a:noFill/>
        </p:spPr>
      </p:pic>
      <p:pic>
        <p:nvPicPr>
          <p:cNvPr id="2052" name="Picture 4" descr="C:\Users\Елена\Desktop\600px-Green_equilateral_triangle_point_up.svg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068960"/>
            <a:ext cx="2109725" cy="1828428"/>
          </a:xfrm>
          <a:prstGeom prst="rect">
            <a:avLst/>
          </a:prstGeom>
          <a:noFill/>
        </p:spPr>
      </p:pic>
      <p:pic>
        <p:nvPicPr>
          <p:cNvPr id="2055" name="Picture 7" descr="C:\Users\Елена\Desktop\hello_html_62b49bd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941168"/>
            <a:ext cx="2517775" cy="1658937"/>
          </a:xfrm>
          <a:prstGeom prst="rect">
            <a:avLst/>
          </a:prstGeom>
          <a:noFill/>
        </p:spPr>
      </p:pic>
      <p:cxnSp>
        <p:nvCxnSpPr>
          <p:cNvPr id="12" name="Соединительная линия уступом 11"/>
          <p:cNvCxnSpPr/>
          <p:nvPr/>
        </p:nvCxnSpPr>
        <p:spPr>
          <a:xfrm>
            <a:off x="3635896" y="5445224"/>
            <a:ext cx="4802832" cy="986408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2420888"/>
          <a:ext cx="8640959" cy="2376264"/>
        </p:xfrm>
        <a:graphic>
          <a:graphicData uri="http://schemas.openxmlformats.org/drawingml/2006/table">
            <a:tbl>
              <a:tblPr/>
              <a:tblGrid>
                <a:gridCol w="1234165"/>
                <a:gridCol w="1234165"/>
                <a:gridCol w="1234165"/>
                <a:gridCol w="1234165"/>
                <a:gridCol w="1234165"/>
                <a:gridCol w="1235067"/>
                <a:gridCol w="1235067"/>
              </a:tblGrid>
              <a:tr h="1430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12:4*7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54:9*4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18:6*9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9:3*8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24:4*6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36:9*4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45:5*8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74638"/>
            <a:ext cx="8496944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Запиши значения выражений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 в порядке убывания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9" y="2132856"/>
          <a:ext cx="8424934" cy="3871859"/>
        </p:xfrm>
        <a:graphic>
          <a:graphicData uri="http://schemas.openxmlformats.org/drawingml/2006/table">
            <a:tbl>
              <a:tblPr/>
              <a:tblGrid>
                <a:gridCol w="1203310"/>
                <a:gridCol w="1203310"/>
                <a:gridCol w="1203310"/>
                <a:gridCol w="1203310"/>
                <a:gridCol w="1203310"/>
                <a:gridCol w="1204192"/>
                <a:gridCol w="1204192"/>
              </a:tblGrid>
              <a:tr h="1368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45:5*8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24:4*6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18:6*9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54:9*4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12:4*7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36:9*4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4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9:3*5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6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 err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0" b="1" dirty="0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Проверь себя!</a:t>
            </a:r>
            <a:endParaRPr lang="ru-RU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eorgia" pitchFamily="18" charset="0"/>
              </a:rPr>
              <a:t>Догадайся, какую фигуру называют ломаной.</a:t>
            </a:r>
            <a:endParaRPr lang="ru-RU" sz="2400" b="1" i="1" dirty="0">
              <a:latin typeface="Georgia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827584" y="1484784"/>
            <a:ext cx="3312368" cy="7920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07704" y="3140968"/>
            <a:ext cx="237626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Полилиния 7"/>
          <p:cNvSpPr/>
          <p:nvPr/>
        </p:nvSpPr>
        <p:spPr>
          <a:xfrm>
            <a:off x="4922155" y="1475615"/>
            <a:ext cx="2983888" cy="1155043"/>
          </a:xfrm>
          <a:custGeom>
            <a:avLst/>
            <a:gdLst>
              <a:gd name="connsiteX0" fmla="*/ 57808 w 2983888"/>
              <a:gd name="connsiteY0" fmla="*/ 1028434 h 1155043"/>
              <a:gd name="connsiteX1" fmla="*/ 29673 w 2983888"/>
              <a:gd name="connsiteY1" fmla="*/ 887757 h 1155043"/>
              <a:gd name="connsiteX2" fmla="*/ 1537 w 2983888"/>
              <a:gd name="connsiteY2" fmla="*/ 704877 h 1155043"/>
              <a:gd name="connsiteX3" fmla="*/ 29673 w 2983888"/>
              <a:gd name="connsiteY3" fmla="*/ 521997 h 1155043"/>
              <a:gd name="connsiteX4" fmla="*/ 57808 w 2983888"/>
              <a:gd name="connsiteY4" fmla="*/ 479794 h 1155043"/>
              <a:gd name="connsiteX5" fmla="*/ 100011 w 2983888"/>
              <a:gd name="connsiteY5" fmla="*/ 381320 h 1155043"/>
              <a:gd name="connsiteX6" fmla="*/ 170350 w 2983888"/>
              <a:gd name="connsiteY6" fmla="*/ 325050 h 1155043"/>
              <a:gd name="connsiteX7" fmla="*/ 282891 w 2983888"/>
              <a:gd name="connsiteY7" fmla="*/ 254711 h 1155043"/>
              <a:gd name="connsiteX8" fmla="*/ 381365 w 2983888"/>
              <a:gd name="connsiteY8" fmla="*/ 240643 h 1155043"/>
              <a:gd name="connsiteX9" fmla="*/ 423568 w 2983888"/>
              <a:gd name="connsiteY9" fmla="*/ 226576 h 1155043"/>
              <a:gd name="connsiteX10" fmla="*/ 704922 w 2983888"/>
              <a:gd name="connsiteY10" fmla="*/ 254711 h 1155043"/>
              <a:gd name="connsiteX11" fmla="*/ 775260 w 2983888"/>
              <a:gd name="connsiteY11" fmla="*/ 325050 h 1155043"/>
              <a:gd name="connsiteX12" fmla="*/ 803396 w 2983888"/>
              <a:gd name="connsiteY12" fmla="*/ 353185 h 1155043"/>
              <a:gd name="connsiteX13" fmla="*/ 845599 w 2983888"/>
              <a:gd name="connsiteY13" fmla="*/ 381320 h 1155043"/>
              <a:gd name="connsiteX14" fmla="*/ 915937 w 2983888"/>
              <a:gd name="connsiteY14" fmla="*/ 465727 h 1155043"/>
              <a:gd name="connsiteX15" fmla="*/ 972208 w 2983888"/>
              <a:gd name="connsiteY15" fmla="*/ 550133 h 1155043"/>
              <a:gd name="connsiteX16" fmla="*/ 1014411 w 2983888"/>
              <a:gd name="connsiteY16" fmla="*/ 592336 h 1155043"/>
              <a:gd name="connsiteX17" fmla="*/ 1084750 w 2983888"/>
              <a:gd name="connsiteY17" fmla="*/ 690810 h 1155043"/>
              <a:gd name="connsiteX18" fmla="*/ 1112885 w 2983888"/>
              <a:gd name="connsiteY18" fmla="*/ 747080 h 1155043"/>
              <a:gd name="connsiteX19" fmla="*/ 1141020 w 2983888"/>
              <a:gd name="connsiteY19" fmla="*/ 789283 h 1155043"/>
              <a:gd name="connsiteX20" fmla="*/ 1169156 w 2983888"/>
              <a:gd name="connsiteY20" fmla="*/ 845554 h 1155043"/>
              <a:gd name="connsiteX21" fmla="*/ 1197291 w 2983888"/>
              <a:gd name="connsiteY21" fmla="*/ 887757 h 1155043"/>
              <a:gd name="connsiteX22" fmla="*/ 1253562 w 2983888"/>
              <a:gd name="connsiteY22" fmla="*/ 986231 h 1155043"/>
              <a:gd name="connsiteX23" fmla="*/ 1309833 w 2983888"/>
              <a:gd name="connsiteY23" fmla="*/ 1042502 h 1155043"/>
              <a:gd name="connsiteX24" fmla="*/ 1394239 w 2983888"/>
              <a:gd name="connsiteY24" fmla="*/ 1098773 h 1155043"/>
              <a:gd name="connsiteX25" fmla="*/ 1436442 w 2983888"/>
              <a:gd name="connsiteY25" fmla="*/ 1126908 h 1155043"/>
              <a:gd name="connsiteX26" fmla="*/ 1520848 w 2983888"/>
              <a:gd name="connsiteY26" fmla="*/ 1155043 h 1155043"/>
              <a:gd name="connsiteX27" fmla="*/ 1689660 w 2983888"/>
              <a:gd name="connsiteY27" fmla="*/ 1140976 h 1155043"/>
              <a:gd name="connsiteX28" fmla="*/ 1717796 w 2983888"/>
              <a:gd name="connsiteY28" fmla="*/ 1112840 h 1155043"/>
              <a:gd name="connsiteX29" fmla="*/ 1844405 w 2983888"/>
              <a:gd name="connsiteY29" fmla="*/ 1014367 h 1155043"/>
              <a:gd name="connsiteX30" fmla="*/ 1886608 w 2983888"/>
              <a:gd name="connsiteY30" fmla="*/ 929960 h 1155043"/>
              <a:gd name="connsiteX31" fmla="*/ 1928811 w 2983888"/>
              <a:gd name="connsiteY31" fmla="*/ 901825 h 1155043"/>
              <a:gd name="connsiteX32" fmla="*/ 1999150 w 2983888"/>
              <a:gd name="connsiteY32" fmla="*/ 845554 h 1155043"/>
              <a:gd name="connsiteX33" fmla="*/ 2055420 w 2983888"/>
              <a:gd name="connsiteY33" fmla="*/ 831487 h 1155043"/>
              <a:gd name="connsiteX34" fmla="*/ 2097623 w 2983888"/>
              <a:gd name="connsiteY34" fmla="*/ 803351 h 1155043"/>
              <a:gd name="connsiteX35" fmla="*/ 2167962 w 2983888"/>
              <a:gd name="connsiteY35" fmla="*/ 747080 h 1155043"/>
              <a:gd name="connsiteX36" fmla="*/ 2210165 w 2983888"/>
              <a:gd name="connsiteY36" fmla="*/ 662674 h 1155043"/>
              <a:gd name="connsiteX37" fmla="*/ 2252368 w 2983888"/>
              <a:gd name="connsiteY37" fmla="*/ 507930 h 1155043"/>
              <a:gd name="connsiteX38" fmla="*/ 2266436 w 2983888"/>
              <a:gd name="connsiteY38" fmla="*/ 465727 h 1155043"/>
              <a:gd name="connsiteX39" fmla="*/ 2294571 w 2983888"/>
              <a:gd name="connsiteY39" fmla="*/ 268779 h 1155043"/>
              <a:gd name="connsiteX40" fmla="*/ 2336774 w 2983888"/>
              <a:gd name="connsiteY40" fmla="*/ 156237 h 1155043"/>
              <a:gd name="connsiteX41" fmla="*/ 2364910 w 2983888"/>
              <a:gd name="connsiteY41" fmla="*/ 128102 h 1155043"/>
              <a:gd name="connsiteX42" fmla="*/ 2407113 w 2983888"/>
              <a:gd name="connsiteY42" fmla="*/ 57763 h 1155043"/>
              <a:gd name="connsiteX43" fmla="*/ 2491519 w 2983888"/>
              <a:gd name="connsiteY43" fmla="*/ 1493 h 1155043"/>
              <a:gd name="connsiteX44" fmla="*/ 2674399 w 2983888"/>
              <a:gd name="connsiteY44" fmla="*/ 15560 h 1155043"/>
              <a:gd name="connsiteX45" fmla="*/ 2801008 w 2983888"/>
              <a:gd name="connsiteY45" fmla="*/ 114034 h 1155043"/>
              <a:gd name="connsiteX46" fmla="*/ 2843211 w 2983888"/>
              <a:gd name="connsiteY46" fmla="*/ 128102 h 1155043"/>
              <a:gd name="connsiteX47" fmla="*/ 2871347 w 2983888"/>
              <a:gd name="connsiteY47" fmla="*/ 170305 h 1155043"/>
              <a:gd name="connsiteX48" fmla="*/ 2927617 w 2983888"/>
              <a:gd name="connsiteY48" fmla="*/ 310982 h 1155043"/>
              <a:gd name="connsiteX49" fmla="*/ 2899482 w 2983888"/>
              <a:gd name="connsiteY49" fmla="*/ 536065 h 1155043"/>
              <a:gd name="connsiteX50" fmla="*/ 2815076 w 2983888"/>
              <a:gd name="connsiteY50" fmla="*/ 578268 h 1155043"/>
              <a:gd name="connsiteX51" fmla="*/ 2758805 w 2983888"/>
              <a:gd name="connsiteY51" fmla="*/ 606403 h 1155043"/>
              <a:gd name="connsiteX52" fmla="*/ 2702534 w 2983888"/>
              <a:gd name="connsiteY52" fmla="*/ 620471 h 1155043"/>
              <a:gd name="connsiteX53" fmla="*/ 2646263 w 2983888"/>
              <a:gd name="connsiteY53" fmla="*/ 648607 h 1155043"/>
              <a:gd name="connsiteX54" fmla="*/ 2533722 w 2983888"/>
              <a:gd name="connsiteY54" fmla="*/ 662674 h 1155043"/>
              <a:gd name="connsiteX55" fmla="*/ 2491519 w 2983888"/>
              <a:gd name="connsiteY55" fmla="*/ 676742 h 1155043"/>
              <a:gd name="connsiteX56" fmla="*/ 2407113 w 2983888"/>
              <a:gd name="connsiteY56" fmla="*/ 747080 h 1155043"/>
              <a:gd name="connsiteX57" fmla="*/ 2393045 w 2983888"/>
              <a:gd name="connsiteY57" fmla="*/ 972163 h 1155043"/>
              <a:gd name="connsiteX58" fmla="*/ 2421180 w 2983888"/>
              <a:gd name="connsiteY58" fmla="*/ 1000299 h 1155043"/>
              <a:gd name="connsiteX59" fmla="*/ 2519654 w 2983888"/>
              <a:gd name="connsiteY59" fmla="*/ 1028434 h 1155043"/>
              <a:gd name="connsiteX60" fmla="*/ 2772873 w 2983888"/>
              <a:gd name="connsiteY60" fmla="*/ 1014367 h 1155043"/>
              <a:gd name="connsiteX61" fmla="*/ 2815076 w 2983888"/>
              <a:gd name="connsiteY61" fmla="*/ 1000299 h 1155043"/>
              <a:gd name="connsiteX62" fmla="*/ 2843211 w 2983888"/>
              <a:gd name="connsiteY62" fmla="*/ 972163 h 1155043"/>
              <a:gd name="connsiteX63" fmla="*/ 2955753 w 2983888"/>
              <a:gd name="connsiteY63" fmla="*/ 887757 h 1155043"/>
              <a:gd name="connsiteX64" fmla="*/ 2983888 w 2983888"/>
              <a:gd name="connsiteY64" fmla="*/ 845554 h 1155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983888" h="1155043">
                <a:moveTo>
                  <a:pt x="57808" y="1028434"/>
                </a:moveTo>
                <a:cubicBezTo>
                  <a:pt x="48430" y="981542"/>
                  <a:pt x="36767" y="935049"/>
                  <a:pt x="29673" y="887757"/>
                </a:cubicBezTo>
                <a:cubicBezTo>
                  <a:pt x="0" y="689938"/>
                  <a:pt x="34954" y="805125"/>
                  <a:pt x="1537" y="704877"/>
                </a:cubicBezTo>
                <a:cubicBezTo>
                  <a:pt x="4361" y="679457"/>
                  <a:pt x="11398" y="564639"/>
                  <a:pt x="29673" y="521997"/>
                </a:cubicBezTo>
                <a:cubicBezTo>
                  <a:pt x="36333" y="506457"/>
                  <a:pt x="50247" y="494916"/>
                  <a:pt x="57808" y="479794"/>
                </a:cubicBezTo>
                <a:cubicBezTo>
                  <a:pt x="95318" y="404774"/>
                  <a:pt x="41471" y="469129"/>
                  <a:pt x="100011" y="381320"/>
                </a:cubicBezTo>
                <a:cubicBezTo>
                  <a:pt x="117120" y="355657"/>
                  <a:pt x="146408" y="342151"/>
                  <a:pt x="170350" y="325050"/>
                </a:cubicBezTo>
                <a:cubicBezTo>
                  <a:pt x="204857" y="300402"/>
                  <a:pt x="240121" y="266376"/>
                  <a:pt x="282891" y="254711"/>
                </a:cubicBezTo>
                <a:cubicBezTo>
                  <a:pt x="314881" y="245986"/>
                  <a:pt x="348540" y="245332"/>
                  <a:pt x="381365" y="240643"/>
                </a:cubicBezTo>
                <a:cubicBezTo>
                  <a:pt x="395433" y="235954"/>
                  <a:pt x="408739" y="226576"/>
                  <a:pt x="423568" y="226576"/>
                </a:cubicBezTo>
                <a:cubicBezTo>
                  <a:pt x="606857" y="226576"/>
                  <a:pt x="591434" y="226338"/>
                  <a:pt x="704922" y="254711"/>
                </a:cubicBezTo>
                <a:lnTo>
                  <a:pt x="775260" y="325050"/>
                </a:lnTo>
                <a:cubicBezTo>
                  <a:pt x="784639" y="334429"/>
                  <a:pt x="792360" y="345828"/>
                  <a:pt x="803396" y="353185"/>
                </a:cubicBezTo>
                <a:lnTo>
                  <a:pt x="845599" y="381320"/>
                </a:lnTo>
                <a:cubicBezTo>
                  <a:pt x="922397" y="534919"/>
                  <a:pt x="823148" y="359682"/>
                  <a:pt x="915937" y="465727"/>
                </a:cubicBezTo>
                <a:cubicBezTo>
                  <a:pt x="938204" y="491175"/>
                  <a:pt x="948298" y="526223"/>
                  <a:pt x="972208" y="550133"/>
                </a:cubicBezTo>
                <a:lnTo>
                  <a:pt x="1014411" y="592336"/>
                </a:lnTo>
                <a:cubicBezTo>
                  <a:pt x="1044331" y="682095"/>
                  <a:pt x="1004642" y="583999"/>
                  <a:pt x="1084750" y="690810"/>
                </a:cubicBezTo>
                <a:cubicBezTo>
                  <a:pt x="1097332" y="707586"/>
                  <a:pt x="1102481" y="728872"/>
                  <a:pt x="1112885" y="747080"/>
                </a:cubicBezTo>
                <a:cubicBezTo>
                  <a:pt x="1121273" y="761760"/>
                  <a:pt x="1132632" y="774603"/>
                  <a:pt x="1141020" y="789283"/>
                </a:cubicBezTo>
                <a:cubicBezTo>
                  <a:pt x="1151425" y="807491"/>
                  <a:pt x="1158751" y="827346"/>
                  <a:pt x="1169156" y="845554"/>
                </a:cubicBezTo>
                <a:cubicBezTo>
                  <a:pt x="1177544" y="860234"/>
                  <a:pt x="1188903" y="873077"/>
                  <a:pt x="1197291" y="887757"/>
                </a:cubicBezTo>
                <a:cubicBezTo>
                  <a:pt x="1220097" y="927668"/>
                  <a:pt x="1224187" y="951960"/>
                  <a:pt x="1253562" y="986231"/>
                </a:cubicBezTo>
                <a:cubicBezTo>
                  <a:pt x="1270825" y="1006371"/>
                  <a:pt x="1291076" y="1023745"/>
                  <a:pt x="1309833" y="1042502"/>
                </a:cubicBezTo>
                <a:cubicBezTo>
                  <a:pt x="1389834" y="1122503"/>
                  <a:pt x="1312804" y="1058056"/>
                  <a:pt x="1394239" y="1098773"/>
                </a:cubicBezTo>
                <a:cubicBezTo>
                  <a:pt x="1409361" y="1106334"/>
                  <a:pt x="1420992" y="1120041"/>
                  <a:pt x="1436442" y="1126908"/>
                </a:cubicBezTo>
                <a:cubicBezTo>
                  <a:pt x="1463543" y="1138953"/>
                  <a:pt x="1520848" y="1155043"/>
                  <a:pt x="1520848" y="1155043"/>
                </a:cubicBezTo>
                <a:cubicBezTo>
                  <a:pt x="1577119" y="1150354"/>
                  <a:pt x="1634448" y="1152807"/>
                  <a:pt x="1689660" y="1140976"/>
                </a:cubicBezTo>
                <a:cubicBezTo>
                  <a:pt x="1702629" y="1138197"/>
                  <a:pt x="1707185" y="1120798"/>
                  <a:pt x="1717796" y="1112840"/>
                </a:cubicBezTo>
                <a:cubicBezTo>
                  <a:pt x="1852409" y="1011881"/>
                  <a:pt x="1758491" y="1100281"/>
                  <a:pt x="1844405" y="1014367"/>
                </a:cubicBezTo>
                <a:cubicBezTo>
                  <a:pt x="1855846" y="980043"/>
                  <a:pt x="1859338" y="957230"/>
                  <a:pt x="1886608" y="929960"/>
                </a:cubicBezTo>
                <a:cubicBezTo>
                  <a:pt x="1898563" y="918005"/>
                  <a:pt x="1915609" y="912387"/>
                  <a:pt x="1928811" y="901825"/>
                </a:cubicBezTo>
                <a:cubicBezTo>
                  <a:pt x="1963715" y="873902"/>
                  <a:pt x="1952524" y="865537"/>
                  <a:pt x="1999150" y="845554"/>
                </a:cubicBezTo>
                <a:cubicBezTo>
                  <a:pt x="2016921" y="837938"/>
                  <a:pt x="2036663" y="836176"/>
                  <a:pt x="2055420" y="831487"/>
                </a:cubicBezTo>
                <a:cubicBezTo>
                  <a:pt x="2069488" y="822108"/>
                  <a:pt x="2084421" y="813913"/>
                  <a:pt x="2097623" y="803351"/>
                </a:cubicBezTo>
                <a:cubicBezTo>
                  <a:pt x="2197850" y="723169"/>
                  <a:pt x="2038065" y="833680"/>
                  <a:pt x="2167962" y="747080"/>
                </a:cubicBezTo>
                <a:cubicBezTo>
                  <a:pt x="2219272" y="593155"/>
                  <a:pt x="2137439" y="826309"/>
                  <a:pt x="2210165" y="662674"/>
                </a:cubicBezTo>
                <a:cubicBezTo>
                  <a:pt x="2244655" y="585070"/>
                  <a:pt x="2233456" y="583578"/>
                  <a:pt x="2252368" y="507930"/>
                </a:cubicBezTo>
                <a:cubicBezTo>
                  <a:pt x="2255965" y="493544"/>
                  <a:pt x="2261747" y="479795"/>
                  <a:pt x="2266436" y="465727"/>
                </a:cubicBezTo>
                <a:cubicBezTo>
                  <a:pt x="2275081" y="396562"/>
                  <a:pt x="2281047" y="336396"/>
                  <a:pt x="2294571" y="268779"/>
                </a:cubicBezTo>
                <a:cubicBezTo>
                  <a:pt x="2303408" y="224597"/>
                  <a:pt x="2311184" y="194622"/>
                  <a:pt x="2336774" y="156237"/>
                </a:cubicBezTo>
                <a:cubicBezTo>
                  <a:pt x="2344131" y="145201"/>
                  <a:pt x="2355531" y="137480"/>
                  <a:pt x="2364910" y="128102"/>
                </a:cubicBezTo>
                <a:cubicBezTo>
                  <a:pt x="2378374" y="87709"/>
                  <a:pt x="2372783" y="83511"/>
                  <a:pt x="2407113" y="57763"/>
                </a:cubicBezTo>
                <a:cubicBezTo>
                  <a:pt x="2434165" y="37474"/>
                  <a:pt x="2491519" y="1493"/>
                  <a:pt x="2491519" y="1493"/>
                </a:cubicBezTo>
                <a:cubicBezTo>
                  <a:pt x="2552479" y="6182"/>
                  <a:pt x="2615272" y="0"/>
                  <a:pt x="2674399" y="15560"/>
                </a:cubicBezTo>
                <a:cubicBezTo>
                  <a:pt x="2767225" y="39988"/>
                  <a:pt x="2739680" y="73148"/>
                  <a:pt x="2801008" y="114034"/>
                </a:cubicBezTo>
                <a:cubicBezTo>
                  <a:pt x="2813346" y="122259"/>
                  <a:pt x="2829143" y="123413"/>
                  <a:pt x="2843211" y="128102"/>
                </a:cubicBezTo>
                <a:cubicBezTo>
                  <a:pt x="2852590" y="142170"/>
                  <a:pt x="2864262" y="154954"/>
                  <a:pt x="2871347" y="170305"/>
                </a:cubicBezTo>
                <a:cubicBezTo>
                  <a:pt x="2892511" y="216161"/>
                  <a:pt x="2927617" y="310982"/>
                  <a:pt x="2927617" y="310982"/>
                </a:cubicBezTo>
                <a:cubicBezTo>
                  <a:pt x="2918239" y="386010"/>
                  <a:pt x="2919719" y="463212"/>
                  <a:pt x="2899482" y="536065"/>
                </a:cubicBezTo>
                <a:cubicBezTo>
                  <a:pt x="2893393" y="557984"/>
                  <a:pt x="2830822" y="571520"/>
                  <a:pt x="2815076" y="578268"/>
                </a:cubicBezTo>
                <a:cubicBezTo>
                  <a:pt x="2795801" y="586529"/>
                  <a:pt x="2778441" y="599040"/>
                  <a:pt x="2758805" y="606403"/>
                </a:cubicBezTo>
                <a:cubicBezTo>
                  <a:pt x="2740702" y="613192"/>
                  <a:pt x="2720637" y="613682"/>
                  <a:pt x="2702534" y="620471"/>
                </a:cubicBezTo>
                <a:cubicBezTo>
                  <a:pt x="2682898" y="627835"/>
                  <a:pt x="2666608" y="643521"/>
                  <a:pt x="2646263" y="648607"/>
                </a:cubicBezTo>
                <a:cubicBezTo>
                  <a:pt x="2609586" y="657776"/>
                  <a:pt x="2571236" y="657985"/>
                  <a:pt x="2533722" y="662674"/>
                </a:cubicBezTo>
                <a:cubicBezTo>
                  <a:pt x="2519654" y="667363"/>
                  <a:pt x="2504782" y="670110"/>
                  <a:pt x="2491519" y="676742"/>
                </a:cubicBezTo>
                <a:cubicBezTo>
                  <a:pt x="2452347" y="696328"/>
                  <a:pt x="2438226" y="715967"/>
                  <a:pt x="2407113" y="747080"/>
                </a:cubicBezTo>
                <a:cubicBezTo>
                  <a:pt x="2373254" y="848654"/>
                  <a:pt x="2361439" y="845738"/>
                  <a:pt x="2393045" y="972163"/>
                </a:cubicBezTo>
                <a:cubicBezTo>
                  <a:pt x="2396262" y="985030"/>
                  <a:pt x="2409060" y="994912"/>
                  <a:pt x="2421180" y="1000299"/>
                </a:cubicBezTo>
                <a:cubicBezTo>
                  <a:pt x="2452376" y="1014164"/>
                  <a:pt x="2486829" y="1019056"/>
                  <a:pt x="2519654" y="1028434"/>
                </a:cubicBezTo>
                <a:cubicBezTo>
                  <a:pt x="2604060" y="1023745"/>
                  <a:pt x="2688717" y="1022382"/>
                  <a:pt x="2772873" y="1014367"/>
                </a:cubicBezTo>
                <a:cubicBezTo>
                  <a:pt x="2787635" y="1012961"/>
                  <a:pt x="2802361" y="1007928"/>
                  <a:pt x="2815076" y="1000299"/>
                </a:cubicBezTo>
                <a:cubicBezTo>
                  <a:pt x="2826449" y="993475"/>
                  <a:pt x="2832854" y="980448"/>
                  <a:pt x="2843211" y="972163"/>
                </a:cubicBezTo>
                <a:cubicBezTo>
                  <a:pt x="2879828" y="942869"/>
                  <a:pt x="2955753" y="887757"/>
                  <a:pt x="2955753" y="887757"/>
                </a:cubicBezTo>
                <a:lnTo>
                  <a:pt x="2983888" y="845554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>
            <a:off x="6156176" y="3212976"/>
            <a:ext cx="1346448" cy="84239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>
            <a:off x="7452320" y="4077072"/>
            <a:ext cx="914400" cy="914400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1560" y="1556792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692696"/>
            <a:ext cx="4619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2348880"/>
            <a:ext cx="4619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12160" y="2564904"/>
            <a:ext cx="4122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88224" y="2564904"/>
            <a:ext cx="4122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660232" y="3429000"/>
            <a:ext cx="4122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40352" y="3429000"/>
            <a:ext cx="4122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172400" y="4365104"/>
            <a:ext cx="4122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84168" y="1268760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2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9552" y="2348880"/>
            <a:ext cx="391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А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355976" y="1124744"/>
            <a:ext cx="397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К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75656" y="2996952"/>
            <a:ext cx="409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О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5724128" y="2996952"/>
            <a:ext cx="360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А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804248" y="2852936"/>
            <a:ext cx="470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М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444208" y="3933056"/>
            <a:ext cx="385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Е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172400" y="5013176"/>
            <a:ext cx="409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О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04120" y="1349153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1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99792" y="2420888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3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68344" y="2924944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4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1520" y="3861048"/>
            <a:ext cx="5976664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Georgia" pitchFamily="18" charset="0"/>
              </a:rPr>
              <a:t>АМЕ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О – ломаная линия. Она состоит из отрезков АМ, МЕ, Е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, 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О, которые называют </a:t>
            </a:r>
            <a:r>
              <a:rPr lang="ru-RU" sz="2400" b="1" i="1" dirty="0" smtClean="0">
                <a:latin typeface="Georgia" pitchFamily="18" charset="0"/>
              </a:rPr>
              <a:t>звеньями ломаной.</a:t>
            </a:r>
          </a:p>
          <a:p>
            <a:r>
              <a:rPr lang="ru-RU" sz="2400" i="1" dirty="0" smtClean="0">
                <a:latin typeface="Georgia" pitchFamily="18" charset="0"/>
              </a:rPr>
              <a:t>Концы этих отрезков А, М, Е, 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, О называют </a:t>
            </a:r>
            <a:r>
              <a:rPr lang="ru-RU" sz="2400" b="1" i="1" dirty="0" smtClean="0">
                <a:latin typeface="Georgia" pitchFamily="18" charset="0"/>
              </a:rPr>
              <a:t>вершинами ломаной.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520" y="5805264"/>
            <a:ext cx="597666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i="1" dirty="0" smtClean="0">
                <a:latin typeface="Georgia" pitchFamily="18" charset="0"/>
              </a:rPr>
              <a:t> Сколько вершин  у ломаной АМЕ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О?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latin typeface="Georgia" pitchFamily="18" charset="0"/>
              </a:rPr>
              <a:t>Сколько звеньев у ломаной АМЕ</a:t>
            </a:r>
            <a:r>
              <a:rPr lang="en-US" sz="2400" i="1" dirty="0" smtClean="0">
                <a:latin typeface="Georgia" pitchFamily="18" charset="0"/>
              </a:rPr>
              <a:t>D</a:t>
            </a:r>
            <a:r>
              <a:rPr lang="ru-RU" sz="2400" i="1" dirty="0" smtClean="0">
                <a:latin typeface="Georgia" pitchFamily="18" charset="0"/>
              </a:rPr>
              <a:t>О?</a:t>
            </a:r>
            <a:endParaRPr lang="ru-RU" sz="2400" i="1" dirty="0">
              <a:latin typeface="Georgia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956376" y="364502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D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1907704" y="1916832"/>
            <a:ext cx="79208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051720" y="2132856"/>
            <a:ext cx="648072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51720" y="2708920"/>
            <a:ext cx="864096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339752" y="3140968"/>
            <a:ext cx="576064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2348880"/>
            <a:ext cx="216024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6300192" y="3068960"/>
            <a:ext cx="648072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300192" y="3284984"/>
            <a:ext cx="576064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283968" y="3573016"/>
            <a:ext cx="2592288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283968" y="3429000"/>
            <a:ext cx="1152128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835696" y="4221088"/>
            <a:ext cx="93610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71800" y="4365104"/>
            <a:ext cx="72008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843808" y="4941168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491880" y="4941168"/>
            <a:ext cx="72008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699792" y="5661248"/>
            <a:ext cx="864096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699792" y="5877272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1691680" y="5877272"/>
            <a:ext cx="1008112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5652120" y="4509120"/>
            <a:ext cx="720080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372200" y="4509120"/>
            <a:ext cx="936104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804248" y="5445224"/>
            <a:ext cx="43204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652120" y="5445224"/>
            <a:ext cx="115212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763688" y="141277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483768" y="1628800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907704" y="220486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771800" y="26369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95736" y="299695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572000" y="17728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732240" y="256490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084168" y="278092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660232" y="3068960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292080" y="2852936"/>
            <a:ext cx="37061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139952" y="35730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619672" y="371703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555776" y="386104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699792" y="44371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75856" y="44371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347864" y="515719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555776" y="53732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555776" y="573325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47664" y="53732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228184" y="400506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436096" y="494116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092280" y="494116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588224" y="508518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04120" y="1349153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1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96136" y="1988840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2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948264" y="4365104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3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131840" y="4077072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4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95536" y="18864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>Догадайся, какую из фигур называют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замкнутой ломаной линией.</a:t>
            </a:r>
            <a:r>
              <a:rPr lang="ru-RU" sz="2400" dirty="0" smtClean="0">
                <a:latin typeface="Georgia" pitchFamily="18" charset="0"/>
              </a:rPr>
              <a:t> 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1907704" y="1916832"/>
            <a:ext cx="792088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051720" y="2132856"/>
            <a:ext cx="648072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51720" y="2708920"/>
            <a:ext cx="864096" cy="43204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339752" y="3140968"/>
            <a:ext cx="576064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788024" y="2348880"/>
            <a:ext cx="2160240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6300192" y="3068960"/>
            <a:ext cx="648072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300192" y="3284984"/>
            <a:ext cx="576064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283968" y="3573016"/>
            <a:ext cx="2592288" cy="504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283968" y="3429000"/>
            <a:ext cx="1152128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835696" y="4221088"/>
            <a:ext cx="936104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771800" y="4365104"/>
            <a:ext cx="72008" cy="576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843808" y="4941168"/>
            <a:ext cx="6480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491880" y="4941168"/>
            <a:ext cx="72008" cy="7200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2699792" y="5661248"/>
            <a:ext cx="864096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699792" y="5877272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1691680" y="5877272"/>
            <a:ext cx="1008112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5652120" y="4509120"/>
            <a:ext cx="720080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6372200" y="4509120"/>
            <a:ext cx="936104" cy="9361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6804248" y="5445224"/>
            <a:ext cx="43204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652120" y="5445224"/>
            <a:ext cx="1152128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1763688" y="141277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2483768" y="1628800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907704" y="220486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771800" y="26369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95736" y="299695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572000" y="17728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732240" y="256490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084168" y="278092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660232" y="3068960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292080" y="2852936"/>
            <a:ext cx="37061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</a:p>
          <a:p>
            <a:endParaRPr lang="ru-RU" b="1" dirty="0">
              <a:latin typeface="Georgia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139952" y="35730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619672" y="371703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555776" y="386104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2699792" y="44371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75856" y="443711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347864" y="5157192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555776" y="53732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555776" y="573325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547664" y="5373216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228184" y="400506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436096" y="494116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092280" y="4941168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588224" y="5085184"/>
            <a:ext cx="3706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.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04120" y="1349153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1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96136" y="1988840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2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948264" y="4365104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3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131840" y="4077072"/>
            <a:ext cx="36004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Georgia" pitchFamily="18" charset="0"/>
              </a:rPr>
              <a:t>4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0" y="188640"/>
            <a:ext cx="8604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rgbClr val="C00000"/>
                </a:solidFill>
                <a:latin typeface="Georgia" pitchFamily="18" charset="0"/>
              </a:rPr>
              <a:t>Цель урока</a:t>
            </a:r>
            <a:r>
              <a:rPr lang="ru-RU" sz="3000" b="1" dirty="0" smtClean="0">
                <a:solidFill>
                  <a:srgbClr val="C00000"/>
                </a:solidFill>
                <a:latin typeface="Georgia" pitchFamily="18" charset="0"/>
              </a:rPr>
              <a:t>:  научиться находить длину ломаной линии.</a:t>
            </a:r>
            <a:endParaRPr lang="ru-RU" sz="30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219</TotalTime>
  <Words>289</Words>
  <Application>Microsoft Office PowerPoint</Application>
  <PresentationFormat>Экран (4:3)</PresentationFormat>
  <Paragraphs>147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      Тема урока:    Ломаная линия.  Длина ломаной.  Класс: 3  Тип урока:   урок «открытия новых знаний»   Учебник :   Б.П.Гейдман, И.Э.Мишарина, Е.А.Зверева «Математика». Учебник для 3 класса общеобразовательных чреждений.1часть.Москва, издательство МЦНМО, издательство «Русское слово», 2013г.  ОУ:   МБОУ ЦО № 39 г.Тулы  Учитель:   Кораблина Е.В.  Дата: 2016г.  </vt:lpstr>
      <vt:lpstr>«Ученье – путь к умению»</vt:lpstr>
      <vt:lpstr>Какая фигура лишняя?</vt:lpstr>
      <vt:lpstr>Тема урока:      Длина ломаной.</vt:lpstr>
      <vt:lpstr>Запиши значения выражений  в порядке убывания</vt:lpstr>
      <vt:lpstr>Проверь себя!</vt:lpstr>
      <vt:lpstr>Слайд 7</vt:lpstr>
      <vt:lpstr>Слайд 8</vt:lpstr>
      <vt:lpstr>Слайд 9</vt:lpstr>
      <vt:lpstr>Как найти длину ломаной линии?  1. Измерить длину каждого звена и подписать.  2. Вычислить сумму.  3. Записать ответ.    </vt:lpstr>
      <vt:lpstr>Чем ещё, кроме линейки можно измерить длину ломаной? </vt:lpstr>
      <vt:lpstr>Способы измерения длины ломаной:  Линейка, верёвка, рулетка, сантиметровая лента, шаги.   </vt:lpstr>
      <vt:lpstr>Как находим длину ломаной?  сложением  умножением  периметром   </vt:lpstr>
      <vt:lpstr>Слайд 14</vt:lpstr>
      <vt:lpstr>10 + 15 + 12+ 19 = 56 (м.) </vt:lpstr>
      <vt:lpstr>Оцени свои достижения на уроке:     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маришка</dc:creator>
  <cp:lastModifiedBy>Елена Кораблина</cp:lastModifiedBy>
  <cp:revision>31</cp:revision>
  <dcterms:created xsi:type="dcterms:W3CDTF">2013-10-06T14:30:28Z</dcterms:created>
  <dcterms:modified xsi:type="dcterms:W3CDTF">2016-11-21T20:05:25Z</dcterms:modified>
</cp:coreProperties>
</file>