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  <p:sldMasterId id="2147483864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73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4" r:id="rId19"/>
    <p:sldId id="275" r:id="rId20"/>
    <p:sldId id="276" r:id="rId21"/>
    <p:sldId id="277" r:id="rId22"/>
    <p:sldId id="278" r:id="rId23"/>
    <p:sldId id="280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4442A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3897" autoAdjust="0"/>
    <p:restoredTop sz="94660"/>
  </p:normalViewPr>
  <p:slideViewPr>
    <p:cSldViewPr>
      <p:cViewPr varScale="1">
        <p:scale>
          <a:sx n="68" d="100"/>
          <a:sy n="68" d="100"/>
        </p:scale>
        <p:origin x="-151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9347F-3FB2-434D-A2B6-36246C03A976}" type="datetimeFigureOut">
              <a:rPr lang="ru-RU" smtClean="0"/>
              <a:pPr/>
              <a:t>28.11.2016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E32D9-A33B-445F-B639-99BA5F1CAC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9347F-3FB2-434D-A2B6-36246C03A976}" type="datetimeFigureOut">
              <a:rPr lang="ru-RU" smtClean="0"/>
              <a:pPr/>
              <a:t>28.11.2016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E32D9-A33B-445F-B639-99BA5F1CAC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9347F-3FB2-434D-A2B6-36246C03A976}" type="datetimeFigureOut">
              <a:rPr lang="ru-RU" smtClean="0"/>
              <a:pPr/>
              <a:t>28.11.2016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E32D9-A33B-445F-B639-99BA5F1CAC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9347F-3FB2-434D-A2B6-36246C03A976}" type="datetimeFigureOut">
              <a:rPr lang="ru-RU" smtClean="0"/>
              <a:pPr/>
              <a:t>28.11.2016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E32D9-A33B-445F-B639-99BA5F1CAC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9347F-3FB2-434D-A2B6-36246C03A976}" type="datetimeFigureOut">
              <a:rPr lang="ru-RU" smtClean="0"/>
              <a:pPr/>
              <a:t>28.11.2016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E32D9-A33B-445F-B639-99BA5F1CAC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9347F-3FB2-434D-A2B6-36246C03A976}" type="datetimeFigureOut">
              <a:rPr lang="ru-RU" smtClean="0"/>
              <a:pPr/>
              <a:t>28.11.2016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E32D9-A33B-445F-B639-99BA5F1CAC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9347F-3FB2-434D-A2B6-36246C03A976}" type="datetimeFigureOut">
              <a:rPr lang="ru-RU" smtClean="0"/>
              <a:pPr/>
              <a:t>28.11.2016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E32D9-A33B-445F-B639-99BA5F1CAC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9347F-3FB2-434D-A2B6-36246C03A976}" type="datetimeFigureOut">
              <a:rPr lang="ru-RU" smtClean="0"/>
              <a:pPr/>
              <a:t>28.11.2016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E32D9-A33B-445F-B639-99BA5F1CAC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9347F-3FB2-434D-A2B6-36246C03A976}" type="datetimeFigureOut">
              <a:rPr lang="ru-RU" smtClean="0"/>
              <a:pPr/>
              <a:t>28.11.2016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E32D9-A33B-445F-B639-99BA5F1CAC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9347F-3FB2-434D-A2B6-36246C03A976}" type="datetimeFigureOut">
              <a:rPr lang="ru-RU" smtClean="0"/>
              <a:pPr/>
              <a:t>28.11.2016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E32D9-A33B-445F-B639-99BA5F1CAC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9347F-3FB2-434D-A2B6-36246C03A976}" type="datetimeFigureOut">
              <a:rPr lang="ru-RU" smtClean="0"/>
              <a:pPr/>
              <a:t>28.11.2016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E32D9-A33B-445F-B639-99BA5F1CAC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9347F-3FB2-434D-A2B6-36246C03A976}" type="datetimeFigureOut">
              <a:rPr lang="ru-RU" smtClean="0"/>
              <a:pPr/>
              <a:t>28.11.2016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E32D9-A33B-445F-B639-99BA5F1CAC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9347F-3FB2-434D-A2B6-36246C03A976}" type="datetimeFigureOut">
              <a:rPr lang="ru-RU" smtClean="0"/>
              <a:pPr/>
              <a:t>28.11.2016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E32D9-A33B-445F-B639-99BA5F1CAC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9347F-3FB2-434D-A2B6-36246C03A976}" type="datetimeFigureOut">
              <a:rPr lang="ru-RU" smtClean="0"/>
              <a:pPr/>
              <a:t>28.11.2016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E32D9-A33B-445F-B639-99BA5F1CAC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9347F-3FB2-434D-A2B6-36246C03A976}" type="datetimeFigureOut">
              <a:rPr lang="ru-RU" smtClean="0"/>
              <a:pPr/>
              <a:t>28.11.2016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E32D9-A33B-445F-B639-99BA5F1CAC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9347F-3FB2-434D-A2B6-36246C03A976}" type="datetimeFigureOut">
              <a:rPr lang="ru-RU" smtClean="0"/>
              <a:pPr/>
              <a:t>28.11.2016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E32D9-A33B-445F-B639-99BA5F1CAC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9347F-3FB2-434D-A2B6-36246C03A976}" type="datetimeFigureOut">
              <a:rPr lang="ru-RU" smtClean="0"/>
              <a:pPr/>
              <a:t>28.11.2016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E32D9-A33B-445F-B639-99BA5F1CAC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9347F-3FB2-434D-A2B6-36246C03A976}" type="datetimeFigureOut">
              <a:rPr lang="ru-RU" smtClean="0"/>
              <a:pPr/>
              <a:t>28.11.2016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E32D9-A33B-445F-B639-99BA5F1CAC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9347F-3FB2-434D-A2B6-36246C03A976}" type="datetimeFigureOut">
              <a:rPr lang="ru-RU" smtClean="0"/>
              <a:pPr/>
              <a:t>28.11.2016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E32D9-A33B-445F-B639-99BA5F1CAC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9347F-3FB2-434D-A2B6-36246C03A976}" type="datetimeFigureOut">
              <a:rPr lang="ru-RU" smtClean="0"/>
              <a:pPr/>
              <a:t>28.11.2016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E32D9-A33B-445F-B639-99BA5F1CAC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9347F-3FB2-434D-A2B6-36246C03A976}" type="datetimeFigureOut">
              <a:rPr lang="ru-RU" smtClean="0"/>
              <a:pPr/>
              <a:t>28.11.2016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E32D9-A33B-445F-B639-99BA5F1CAC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9347F-3FB2-434D-A2B6-36246C03A976}" type="datetimeFigureOut">
              <a:rPr lang="ru-RU" smtClean="0"/>
              <a:pPr/>
              <a:t>28.11.2016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E32D9-A33B-445F-B639-99BA5F1CAC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59347F-3FB2-434D-A2B6-36246C03A976}" type="datetimeFigureOut">
              <a:rPr lang="ru-RU" smtClean="0"/>
              <a:pPr/>
              <a:t>28.11.2016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4E32D9-A33B-445F-B639-99BA5F1CACF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59347F-3FB2-434D-A2B6-36246C03A976}" type="datetimeFigureOut">
              <a:rPr lang="ru-RU" smtClean="0"/>
              <a:pPr/>
              <a:t>28.11.2016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4E32D9-A33B-445F-B639-99BA5F1CACF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2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8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3500438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4442A"/>
                </a:solidFill>
              </a:rPr>
              <a:t>Проект в подготовительной группе</a:t>
            </a:r>
            <a:r>
              <a:rPr lang="ru-RU" dirty="0" smtClean="0">
                <a:solidFill>
                  <a:srgbClr val="C4442A"/>
                </a:solidFill>
              </a:rPr>
              <a:t/>
            </a:r>
            <a:br>
              <a:rPr lang="ru-RU" dirty="0" smtClean="0">
                <a:solidFill>
                  <a:srgbClr val="C4442A"/>
                </a:solidFill>
              </a:rPr>
            </a:br>
            <a:r>
              <a:rPr lang="ru-RU" b="1" dirty="0" smtClean="0">
                <a:solidFill>
                  <a:srgbClr val="C4442A"/>
                </a:solidFill>
              </a:rPr>
              <a:t>«Осенние фантазии»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r"/>
            <a:endParaRPr lang="ru-RU" sz="1600" dirty="0" smtClean="0"/>
          </a:p>
          <a:p>
            <a:pPr algn="r"/>
            <a:endParaRPr lang="ru-RU" sz="1600" dirty="0" smtClean="0"/>
          </a:p>
          <a:p>
            <a:pPr algn="r"/>
            <a:r>
              <a:rPr lang="ru-RU" sz="1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Подготовила Лобур Н.В.</a:t>
            </a:r>
            <a:endParaRPr lang="ru-RU" sz="16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Основной этап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1071546"/>
            <a:ext cx="8115328" cy="5054617"/>
          </a:xfrm>
        </p:spPr>
        <p:txBody>
          <a:bodyPr/>
          <a:lstStyle/>
          <a:p>
            <a:pPr>
              <a:buNone/>
            </a:pPr>
            <a:r>
              <a:rPr lang="ru-RU" sz="2400" dirty="0" smtClean="0"/>
              <a:t> </a:t>
            </a:r>
          </a:p>
          <a:p>
            <a:pPr>
              <a:buNone/>
            </a:pPr>
            <a:r>
              <a:rPr lang="ru-RU" sz="2400" dirty="0" smtClean="0"/>
              <a:t> Работа с детьми:</a:t>
            </a:r>
          </a:p>
          <a:p>
            <a:r>
              <a:rPr lang="ru-RU" sz="2400" dirty="0" smtClean="0"/>
              <a:t>Чтение художественной  литературы:  А. Пушкин «Уж небо осенью дышало», К. Бальмонт «Осень», А. Плещеев « Осень наступила», Е. Благинина «Улетают -улетели», К. Ушинский « Осенняя сказка», Г. </a:t>
            </a:r>
            <a:r>
              <a:rPr lang="ru-RU" sz="2400" dirty="0" err="1" smtClean="0"/>
              <a:t>Скребицкий</a:t>
            </a:r>
            <a:r>
              <a:rPr lang="ru-RU" sz="2400" dirty="0" smtClean="0"/>
              <a:t> « Белка готовится к зиме».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Основной этап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1538" y="1000108"/>
            <a:ext cx="7615262" cy="512605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i="1" dirty="0" smtClean="0"/>
              <a:t>Дидактические игры: </a:t>
            </a:r>
          </a:p>
          <a:p>
            <a:r>
              <a:rPr lang="ru-RU" sz="2400" dirty="0" smtClean="0"/>
              <a:t>«Жизнь в семенах»;</a:t>
            </a:r>
          </a:p>
          <a:p>
            <a:r>
              <a:rPr lang="ru-RU" sz="2400" dirty="0" smtClean="0"/>
              <a:t>«Узнай по описанию»;</a:t>
            </a:r>
          </a:p>
          <a:p>
            <a:r>
              <a:rPr lang="ru-RU" sz="2400" dirty="0" smtClean="0"/>
              <a:t>«Чудесный мешочек»; </a:t>
            </a:r>
          </a:p>
          <a:p>
            <a:r>
              <a:rPr lang="ru-RU" sz="2400" dirty="0" smtClean="0"/>
              <a:t>«С какой ветки детки?»; </a:t>
            </a:r>
          </a:p>
          <a:p>
            <a:r>
              <a:rPr lang="ru-RU" sz="2400" dirty="0" smtClean="0"/>
              <a:t>«Следопыты»;</a:t>
            </a:r>
          </a:p>
          <a:p>
            <a:r>
              <a:rPr lang="ru-RU" sz="2400" dirty="0" smtClean="0"/>
              <a:t>«Что сначала, что потом?»; </a:t>
            </a:r>
          </a:p>
          <a:p>
            <a:r>
              <a:rPr lang="ru-RU" sz="2400" dirty="0" smtClean="0"/>
              <a:t>«Чудесный мешочек».</a:t>
            </a:r>
          </a:p>
          <a:p>
            <a:pPr>
              <a:buNone/>
            </a:pPr>
            <a:r>
              <a:rPr lang="ru-RU" sz="2400" i="1" dirty="0" smtClean="0"/>
              <a:t>Игры-драматизации : </a:t>
            </a:r>
          </a:p>
          <a:p>
            <a:r>
              <a:rPr lang="ru-RU" sz="2400" dirty="0" smtClean="0"/>
              <a:t>« Три поросенка»;</a:t>
            </a:r>
          </a:p>
          <a:p>
            <a:r>
              <a:rPr lang="ru-RU" sz="2400" dirty="0" smtClean="0"/>
              <a:t>« Репка».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Основной этап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1538" y="1000108"/>
            <a:ext cx="7615262" cy="5126055"/>
          </a:xfrm>
        </p:spPr>
        <p:txBody>
          <a:bodyPr/>
          <a:lstStyle/>
          <a:p>
            <a:pPr>
              <a:buNone/>
            </a:pPr>
            <a:r>
              <a:rPr lang="ru-RU" sz="2400" i="1" dirty="0" smtClean="0"/>
              <a:t>Настольно - печатные игры:</a:t>
            </a:r>
          </a:p>
          <a:p>
            <a:r>
              <a:rPr lang="ru-RU" sz="2400" dirty="0" smtClean="0"/>
              <a:t>«Домино»;</a:t>
            </a:r>
          </a:p>
          <a:p>
            <a:r>
              <a:rPr lang="ru-RU" sz="2400" dirty="0" smtClean="0"/>
              <a:t>«Времена года»; </a:t>
            </a:r>
          </a:p>
          <a:p>
            <a:r>
              <a:rPr lang="ru-RU" sz="2400" dirty="0" smtClean="0"/>
              <a:t>«Дары природы»;</a:t>
            </a:r>
          </a:p>
          <a:p>
            <a:r>
              <a:rPr lang="ru-RU" sz="2400" dirty="0" smtClean="0"/>
              <a:t> «Овощное лото».</a:t>
            </a:r>
          </a:p>
          <a:p>
            <a:pPr>
              <a:buNone/>
            </a:pPr>
            <a:r>
              <a:rPr lang="ru-RU" sz="2400" i="1" dirty="0" smtClean="0"/>
              <a:t>Сюжетно - ролевые игры:</a:t>
            </a:r>
          </a:p>
          <a:p>
            <a:r>
              <a:rPr lang="ru-RU" sz="2400" dirty="0" smtClean="0"/>
              <a:t>« Путешествие в сад»; </a:t>
            </a:r>
          </a:p>
          <a:p>
            <a:r>
              <a:rPr lang="ru-RU" sz="2400" dirty="0" smtClean="0"/>
              <a:t>« Овощной магазин»;</a:t>
            </a:r>
          </a:p>
          <a:p>
            <a:r>
              <a:rPr lang="ru-RU" sz="2400" dirty="0" smtClean="0"/>
              <a:t>«Семья на даче»;</a:t>
            </a:r>
          </a:p>
          <a:p>
            <a:r>
              <a:rPr lang="ru-RU" sz="2400" dirty="0" smtClean="0"/>
              <a:t>« Сбор урожая»;</a:t>
            </a:r>
          </a:p>
          <a:p>
            <a:r>
              <a:rPr lang="ru-RU" sz="2400" dirty="0" smtClean="0"/>
              <a:t> «Садоводы – огородники».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Основной этап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1000108"/>
            <a:ext cx="7686700" cy="5126055"/>
          </a:xfrm>
        </p:spPr>
        <p:txBody>
          <a:bodyPr/>
          <a:lstStyle/>
          <a:p>
            <a:pPr>
              <a:buNone/>
            </a:pPr>
            <a:r>
              <a:rPr lang="ru-RU" sz="2400" i="1" dirty="0" smtClean="0"/>
              <a:t>Строительные игры:</a:t>
            </a:r>
          </a:p>
          <a:p>
            <a:r>
              <a:rPr lang="ru-RU" sz="2400" dirty="0" smtClean="0"/>
              <a:t>«Грузовик для перевозки овощей»;</a:t>
            </a:r>
          </a:p>
          <a:p>
            <a:r>
              <a:rPr lang="ru-RU" sz="2400" dirty="0" smtClean="0"/>
              <a:t>«Овощехранилище».</a:t>
            </a:r>
          </a:p>
          <a:p>
            <a:pPr>
              <a:buNone/>
            </a:pPr>
            <a:r>
              <a:rPr lang="ru-RU" sz="2400" i="1" dirty="0" smtClean="0"/>
              <a:t>Подвижные игры:</a:t>
            </a:r>
          </a:p>
          <a:p>
            <a:r>
              <a:rPr lang="ru-RU" sz="2400" dirty="0" smtClean="0"/>
              <a:t>«У медведя во бору»;</a:t>
            </a:r>
          </a:p>
          <a:p>
            <a:r>
              <a:rPr lang="ru-RU" sz="2400" dirty="0" smtClean="0"/>
              <a:t>«Хитрая лиса»;</a:t>
            </a:r>
          </a:p>
          <a:p>
            <a:r>
              <a:rPr lang="ru-RU" sz="2400" dirty="0" smtClean="0"/>
              <a:t>«Осенние листочки»; </a:t>
            </a:r>
          </a:p>
          <a:p>
            <a:r>
              <a:rPr lang="ru-RU" sz="2400" dirty="0" smtClean="0"/>
              <a:t>«Листопад»;</a:t>
            </a:r>
          </a:p>
          <a:p>
            <a:r>
              <a:rPr lang="ru-RU" sz="2400" dirty="0" smtClean="0"/>
              <a:t>«Кто быстрее»; </a:t>
            </a:r>
          </a:p>
          <a:p>
            <a:r>
              <a:rPr lang="ru-RU" sz="2400" dirty="0" smtClean="0"/>
              <a:t>«Поймай хвост лисы».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Основной этап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1142984"/>
            <a:ext cx="7972452" cy="4983179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sz="2600" i="1" dirty="0" smtClean="0"/>
              <a:t>Аппликация:</a:t>
            </a:r>
          </a:p>
          <a:p>
            <a:r>
              <a:rPr lang="ru-RU" sz="2600" dirty="0" smtClean="0"/>
              <a:t>«Осенний лес» - нетрадиционный способ (оттиск листьев);</a:t>
            </a:r>
          </a:p>
          <a:p>
            <a:r>
              <a:rPr lang="ru-RU" sz="2600" dirty="0" smtClean="0"/>
              <a:t>«Подсолнухи».</a:t>
            </a:r>
          </a:p>
          <a:p>
            <a:pPr>
              <a:buNone/>
            </a:pPr>
            <a:r>
              <a:rPr lang="ru-RU" sz="2600" i="1" dirty="0" smtClean="0"/>
              <a:t>Рисование:</a:t>
            </a:r>
          </a:p>
          <a:p>
            <a:r>
              <a:rPr lang="ru-RU" sz="2600" dirty="0" smtClean="0"/>
              <a:t>«Фрукты в вазе» - нетрадиционный способ рисования;</a:t>
            </a:r>
          </a:p>
          <a:p>
            <a:r>
              <a:rPr lang="ru-RU" sz="2600" dirty="0" smtClean="0"/>
              <a:t>«Осенние фантазии»;</a:t>
            </a:r>
          </a:p>
          <a:p>
            <a:r>
              <a:rPr lang="ru-RU" sz="2600" dirty="0" smtClean="0"/>
              <a:t>«Белая береза»-нетрадиционный способ рисования.</a:t>
            </a:r>
          </a:p>
          <a:p>
            <a:pPr>
              <a:buNone/>
            </a:pPr>
            <a:r>
              <a:rPr lang="ru-RU" sz="2600" i="1" dirty="0" smtClean="0"/>
              <a:t>Лепка:</a:t>
            </a:r>
          </a:p>
          <a:p>
            <a:r>
              <a:rPr lang="ru-RU" sz="2600" dirty="0" smtClean="0"/>
              <a:t>«Дикие животные» - из природного материала;</a:t>
            </a:r>
          </a:p>
          <a:p>
            <a:r>
              <a:rPr lang="ru-RU" sz="2600" dirty="0" smtClean="0"/>
              <a:t>«Корзина с грибами».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Заключительный этап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85786" y="1214422"/>
            <a:ext cx="7901014" cy="4911741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600" dirty="0" smtClean="0"/>
              <a:t>В завершении проекта была организована выставка детско-родительского творчества «Осенние фантазии». Все дети и родители проявили свою фантазию, творчество, мастерство. И родители, и дети потрудились на славу. Каждая поделка отличалась своей оригинальностью. Не было ни одной похожей. Дети с восторгом рассказывали о работах. Дети и родители были награждены грамотами на празднике осени. Такие мероприятия сближают детей и взрослых.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785794"/>
            <a:ext cx="8229600" cy="642942"/>
          </a:xfrm>
        </p:spPr>
        <p:txBody>
          <a:bodyPr>
            <a:noAutofit/>
          </a:bodyPr>
          <a:lstStyle/>
          <a:p>
            <a:r>
              <a:rPr lang="ru-RU" sz="3200" dirty="0" smtClean="0"/>
              <a:t>Фотоотчет по проекту</a:t>
            </a:r>
            <a:br>
              <a:rPr lang="ru-RU" sz="3200" dirty="0" smtClean="0"/>
            </a:b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4768865"/>
          </a:xfrm>
        </p:spPr>
        <p:txBody>
          <a:bodyPr/>
          <a:lstStyle/>
          <a:p>
            <a:pPr algn="ctr">
              <a:buNone/>
            </a:pPr>
            <a:r>
              <a:rPr lang="ru-RU" i="1" dirty="0" smtClean="0">
                <a:solidFill>
                  <a:srgbClr val="C4442A"/>
                </a:solidFill>
                <a:latin typeface="American Retro" pitchFamily="66" charset="0"/>
              </a:rPr>
              <a:t>Что такое осень?</a:t>
            </a:r>
            <a:endParaRPr lang="ru-RU" dirty="0" smtClean="0">
              <a:solidFill>
                <a:srgbClr val="C4442A"/>
              </a:solidFill>
              <a:latin typeface="American Retro" pitchFamily="66" charset="0"/>
            </a:endParaRPr>
          </a:p>
          <a:p>
            <a:pPr algn="ctr">
              <a:buNone/>
            </a:pPr>
            <a:r>
              <a:rPr lang="ru-RU" i="1" dirty="0" smtClean="0">
                <a:solidFill>
                  <a:srgbClr val="C4442A"/>
                </a:solidFill>
                <a:latin typeface="American Retro" pitchFamily="66" charset="0"/>
              </a:rPr>
              <a:t>Тонкая рябинка,</a:t>
            </a:r>
            <a:endParaRPr lang="ru-RU" dirty="0" smtClean="0">
              <a:solidFill>
                <a:srgbClr val="C4442A"/>
              </a:solidFill>
              <a:latin typeface="American Retro" pitchFamily="66" charset="0"/>
            </a:endParaRPr>
          </a:p>
          <a:p>
            <a:pPr algn="ctr">
              <a:buNone/>
            </a:pPr>
            <a:r>
              <a:rPr lang="ru-RU" i="1" dirty="0" smtClean="0">
                <a:solidFill>
                  <a:srgbClr val="C4442A"/>
                </a:solidFill>
                <a:latin typeface="American Retro" pitchFamily="66" charset="0"/>
              </a:rPr>
              <a:t>Овощи на грядках</a:t>
            </a:r>
            <a:endParaRPr lang="ru-RU" dirty="0" smtClean="0">
              <a:solidFill>
                <a:srgbClr val="C4442A"/>
              </a:solidFill>
              <a:latin typeface="American Retro" pitchFamily="66" charset="0"/>
            </a:endParaRPr>
          </a:p>
          <a:p>
            <a:pPr algn="ctr">
              <a:buNone/>
            </a:pPr>
            <a:r>
              <a:rPr lang="ru-RU" i="1" dirty="0" smtClean="0">
                <a:solidFill>
                  <a:srgbClr val="C4442A"/>
                </a:solidFill>
                <a:latin typeface="American Retro" pitchFamily="66" charset="0"/>
              </a:rPr>
              <a:t>И грибы в корзинках.</a:t>
            </a:r>
            <a:endParaRPr lang="ru-RU" dirty="0" smtClean="0">
              <a:solidFill>
                <a:srgbClr val="C4442A"/>
              </a:solidFill>
              <a:latin typeface="American Retro" pitchFamily="66" charset="0"/>
            </a:endParaRPr>
          </a:p>
          <a:p>
            <a:pPr algn="ctr">
              <a:buNone/>
            </a:pPr>
            <a:r>
              <a:rPr lang="ru-RU" i="1" dirty="0" smtClean="0">
                <a:solidFill>
                  <a:srgbClr val="C4442A"/>
                </a:solidFill>
                <a:latin typeface="American Retro" pitchFamily="66" charset="0"/>
              </a:rPr>
              <a:t>Как же интересно</a:t>
            </a:r>
            <a:endParaRPr lang="ru-RU" dirty="0" smtClean="0">
              <a:solidFill>
                <a:srgbClr val="C4442A"/>
              </a:solidFill>
              <a:latin typeface="American Retro" pitchFamily="66" charset="0"/>
            </a:endParaRPr>
          </a:p>
          <a:p>
            <a:pPr algn="ctr">
              <a:buNone/>
            </a:pPr>
            <a:r>
              <a:rPr lang="ru-RU" i="1" dirty="0" smtClean="0">
                <a:solidFill>
                  <a:srgbClr val="C4442A"/>
                </a:solidFill>
                <a:latin typeface="American Retro" pitchFamily="66" charset="0"/>
              </a:rPr>
              <a:t>Нам узнать об этом.</a:t>
            </a:r>
            <a:endParaRPr lang="ru-RU" dirty="0" smtClean="0">
              <a:solidFill>
                <a:srgbClr val="C4442A"/>
              </a:solidFill>
              <a:latin typeface="American Retro" pitchFamily="66" charset="0"/>
            </a:endParaRPr>
          </a:p>
          <a:p>
            <a:pPr algn="ctr">
              <a:buNone/>
            </a:pPr>
            <a:r>
              <a:rPr lang="ru-RU" i="1" dirty="0" smtClean="0">
                <a:solidFill>
                  <a:srgbClr val="C4442A"/>
                </a:solidFill>
                <a:latin typeface="American Retro" pitchFamily="66" charset="0"/>
              </a:rPr>
              <a:t>Осень нам откроет</a:t>
            </a:r>
            <a:endParaRPr lang="ru-RU" dirty="0" smtClean="0">
              <a:solidFill>
                <a:srgbClr val="C4442A"/>
              </a:solidFill>
              <a:latin typeface="American Retro" pitchFamily="66" charset="0"/>
            </a:endParaRPr>
          </a:p>
          <a:p>
            <a:pPr algn="ctr">
              <a:buNone/>
            </a:pPr>
            <a:r>
              <a:rPr lang="ru-RU" i="1" dirty="0" smtClean="0">
                <a:solidFill>
                  <a:srgbClr val="C4442A"/>
                </a:solidFill>
                <a:latin typeface="American Retro" pitchFamily="66" charset="0"/>
              </a:rPr>
              <a:t>Все свои секреты.</a:t>
            </a:r>
            <a:endParaRPr lang="ru-RU" dirty="0" smtClean="0">
              <a:solidFill>
                <a:srgbClr val="C4442A"/>
              </a:solidFill>
              <a:latin typeface="American Retro" pitchFamily="66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G-20161120-WA003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7224" y="857232"/>
            <a:ext cx="2732490" cy="485776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IMG-20161120-WA003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14876" y="928670"/>
            <a:ext cx="3013777" cy="5357826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-20161120-WA002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0100" y="642918"/>
            <a:ext cx="3053961" cy="542926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3" name="Рисунок 2" descr="IMG-20161120-WA002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0628" y="1071546"/>
            <a:ext cx="2928944" cy="520701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-20161120-WA003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8" y="500042"/>
            <a:ext cx="2772674" cy="4929198"/>
          </a:xfrm>
          <a:prstGeom prst="rect">
            <a:avLst/>
          </a:prstGeom>
        </p:spPr>
      </p:pic>
      <p:pic>
        <p:nvPicPr>
          <p:cNvPr id="3" name="Рисунок 2" descr="IMG-20161120-WA0034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14678" y="1785926"/>
            <a:ext cx="2611938" cy="4643446"/>
          </a:xfrm>
          <a:prstGeom prst="rect">
            <a:avLst/>
          </a:prstGeom>
        </p:spPr>
      </p:pic>
      <p:pic>
        <p:nvPicPr>
          <p:cNvPr id="4" name="Рисунок 3" descr="IMG-20161120-WA0019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00760" y="357166"/>
            <a:ext cx="2853042" cy="507207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rmAutofit fontScale="90000"/>
          </a:bodyPr>
          <a:lstStyle/>
          <a:p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>Паспорт проекта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4840303"/>
          </a:xfrm>
        </p:spPr>
        <p:txBody>
          <a:bodyPr/>
          <a:lstStyle/>
          <a:p>
            <a:pPr>
              <a:lnSpc>
                <a:spcPct val="150000"/>
              </a:lnSpc>
              <a:buNone/>
            </a:pPr>
            <a:r>
              <a:rPr lang="ru-RU" sz="2400" i="1" dirty="0" smtClean="0"/>
              <a:t>   Вид проекта</a:t>
            </a:r>
            <a:r>
              <a:rPr lang="ru-RU" sz="2400" dirty="0" smtClean="0"/>
              <a:t>: познавательно-творческий, игровой</a:t>
            </a:r>
          </a:p>
          <a:p>
            <a:pPr>
              <a:lnSpc>
                <a:spcPct val="150000"/>
              </a:lnSpc>
              <a:buNone/>
            </a:pPr>
            <a:r>
              <a:rPr lang="ru-RU" sz="2400" i="1" dirty="0" smtClean="0"/>
              <a:t>   Продолжительность</a:t>
            </a:r>
            <a:r>
              <a:rPr lang="ru-RU" sz="2400" dirty="0" smtClean="0"/>
              <a:t>: среднесрочный.</a:t>
            </a:r>
          </a:p>
          <a:p>
            <a:pPr>
              <a:lnSpc>
                <a:spcPct val="150000"/>
              </a:lnSpc>
              <a:buNone/>
            </a:pPr>
            <a:r>
              <a:rPr lang="ru-RU" sz="2400" i="1" dirty="0" smtClean="0"/>
              <a:t>   Образовательная область:</a:t>
            </a:r>
            <a:r>
              <a:rPr lang="ru-RU" sz="2400" dirty="0" smtClean="0"/>
              <a:t> познание</a:t>
            </a:r>
          </a:p>
          <a:p>
            <a:pPr>
              <a:lnSpc>
                <a:spcPct val="150000"/>
              </a:lnSpc>
              <a:buNone/>
            </a:pPr>
            <a:r>
              <a:rPr lang="ru-RU" sz="2400" i="1" dirty="0" smtClean="0"/>
              <a:t>   Участники проекта:</a:t>
            </a:r>
            <a:r>
              <a:rPr lang="ru-RU" sz="2400" dirty="0" smtClean="0"/>
              <a:t> воспитатель, дети  подготовительной группы, родители, музыкальный руководитель.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IMG-20161120-WA003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00364" y="3357562"/>
            <a:ext cx="5596798" cy="3148199"/>
          </a:xfrm>
          <a:prstGeom prst="rect">
            <a:avLst/>
          </a:prstGeom>
        </p:spPr>
      </p:pic>
      <p:pic>
        <p:nvPicPr>
          <p:cNvPr id="4" name="Рисунок 3" descr="IMG-20161120-WA004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1790" y="354031"/>
            <a:ext cx="5429945" cy="30543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-20161120-WA000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910" y="1285860"/>
            <a:ext cx="7818460" cy="43978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-20161120-WA004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910" y="571480"/>
            <a:ext cx="2370835" cy="4214818"/>
          </a:xfrm>
          <a:prstGeom prst="rect">
            <a:avLst/>
          </a:prstGeom>
        </p:spPr>
      </p:pic>
      <p:pic>
        <p:nvPicPr>
          <p:cNvPr id="3" name="Рисунок 2" descr="IMG-20161120-WA004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14678" y="1643050"/>
            <a:ext cx="2714630" cy="4826009"/>
          </a:xfrm>
          <a:prstGeom prst="rect">
            <a:avLst/>
          </a:prstGeom>
        </p:spPr>
      </p:pic>
      <p:pic>
        <p:nvPicPr>
          <p:cNvPr id="4" name="Рисунок 3" descr="IMG-20161120-WA0005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43636" y="428604"/>
            <a:ext cx="2571754" cy="457200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846158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Актуальность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428604"/>
            <a:ext cx="7800972" cy="6000792"/>
          </a:xfrm>
        </p:spPr>
        <p:txBody>
          <a:bodyPr>
            <a:normAutofit fontScale="40000" lnSpcReduction="20000"/>
          </a:bodyPr>
          <a:lstStyle/>
          <a:p>
            <a:pPr>
              <a:buNone/>
            </a:pPr>
            <a:r>
              <a:rPr lang="ru-RU" sz="4400" dirty="0" smtClean="0"/>
              <a:t>     </a:t>
            </a:r>
          </a:p>
          <a:p>
            <a:pPr algn="ctr">
              <a:lnSpc>
                <a:spcPct val="120000"/>
              </a:lnSpc>
              <a:buNone/>
            </a:pPr>
            <a:r>
              <a:rPr lang="ru-RU" sz="5100" dirty="0" smtClean="0"/>
              <a:t>Дети старшего дошкольного возраста не имеют навыка самостоятельного получения, переработки и упорядочивания информации. В связи с этим возник проблемный  вопрос - как сформировать у детей представления об осени не путем заучивания материала, а путем приобретения знаний детьми во время бесед,  наблюдений в природе, занятий художественным творчеством ( лепка, аппликация, рисование) , изготавливая с родителями поделки из природного материала , участвуя в осеннем празднике , показывая осеннюю сказку. В дошкольном  возрасте ребенок обладает огромным  багажом возможностей — задача взрослых помочь раскрыть им эти возможности. Развивая творческие способности, мы даем детям возможность танцевать, лепить, рисовать, петь, сочинять загадки, сказки. Интегрированный  подход в обучении позволяет повысить эффективность образования « на малом учить многому». В проекте были задействованы художественно-эстетическое  развитие, познавательное, социально-коммуникативное, речевое.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554683"/>
          </a:xfrm>
        </p:spPr>
        <p:txBody>
          <a:bodyPr/>
          <a:lstStyle/>
          <a:p>
            <a:pPr algn="ctr">
              <a:buNone/>
            </a:pPr>
            <a:endParaRPr lang="ru-RU" sz="2000" i="1" dirty="0" smtClean="0"/>
          </a:p>
          <a:p>
            <a:pPr algn="ctr">
              <a:buNone/>
            </a:pPr>
            <a:r>
              <a:rPr lang="ru-RU" sz="2000" i="1" dirty="0" smtClean="0"/>
              <a:t>Цель</a:t>
            </a:r>
            <a:r>
              <a:rPr lang="ru-RU" sz="2000" dirty="0" smtClean="0"/>
              <a:t> - расширение и систематизация знаний детей об осени, ее признаках и явлениях.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6" name="Рисунок 5" descr="IMG-20161120-WA002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4414" y="1643050"/>
            <a:ext cx="6572264" cy="43746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71480"/>
            <a:ext cx="8229600" cy="511156"/>
          </a:xfrm>
        </p:spPr>
        <p:txBody>
          <a:bodyPr>
            <a:normAutofit fontScale="90000"/>
          </a:bodyPr>
          <a:lstStyle/>
          <a:p>
            <a:r>
              <a:rPr lang="ru-RU" sz="3600" i="1" dirty="0" smtClean="0"/>
              <a:t>Задачи: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857232"/>
            <a:ext cx="8043890" cy="5268931"/>
          </a:xfrm>
        </p:spPr>
        <p:txBody>
          <a:bodyPr>
            <a:normAutofit fontScale="85000" lnSpcReduction="10000"/>
          </a:bodyPr>
          <a:lstStyle/>
          <a:p>
            <a:pPr lvl="0"/>
            <a:r>
              <a:rPr lang="ru-RU" sz="2800" dirty="0" smtClean="0"/>
              <a:t>создать условия для развития познавательных и творческих способностей детей в процессе работы над проектом;</a:t>
            </a:r>
          </a:p>
          <a:p>
            <a:pPr lvl="0"/>
            <a:r>
              <a:rPr lang="ru-RU" sz="2800" dirty="0" smtClean="0"/>
              <a:t>расширить представление детей о многообразии и пользе осенних даров природы;</a:t>
            </a:r>
          </a:p>
          <a:p>
            <a:pPr lvl="0"/>
            <a:r>
              <a:rPr lang="ru-RU" sz="2800" dirty="0" smtClean="0"/>
              <a:t>развивать  умение  видеть  красоту окружающего природного мира, разнообразие его красок и форм;</a:t>
            </a:r>
          </a:p>
          <a:p>
            <a:pPr lvl="0"/>
            <a:r>
              <a:rPr lang="ru-RU" sz="2800" dirty="0" smtClean="0"/>
              <a:t>расширять и активизировать речевой запас детей;</a:t>
            </a:r>
          </a:p>
          <a:p>
            <a:pPr lvl="0"/>
            <a:r>
              <a:rPr lang="ru-RU" sz="2800" dirty="0" smtClean="0"/>
              <a:t>воспитывать у детей бережное отношение к  природе;</a:t>
            </a:r>
          </a:p>
          <a:p>
            <a:pPr lvl="0"/>
            <a:r>
              <a:rPr lang="ru-RU" sz="2800" dirty="0" smtClean="0"/>
              <a:t>формировать умение вести наблюдение за неживой природой;</a:t>
            </a:r>
          </a:p>
          <a:p>
            <a:pPr lvl="0"/>
            <a:r>
              <a:rPr lang="ru-RU" sz="2800" dirty="0" smtClean="0"/>
              <a:t>формировать умение передавать в рисунках красоту окружающей природы;</a:t>
            </a:r>
          </a:p>
          <a:p>
            <a:pPr lvl="0"/>
            <a:r>
              <a:rPr lang="ru-RU" sz="2800" dirty="0" smtClean="0"/>
              <a:t>воспитывать любовь к природе.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642918"/>
            <a:ext cx="8229600" cy="714380"/>
          </a:xfrm>
        </p:spPr>
        <p:txBody>
          <a:bodyPr>
            <a:normAutofit fontScale="90000"/>
          </a:bodyPr>
          <a:lstStyle/>
          <a:p>
            <a:pPr lvl="0"/>
            <a:r>
              <a:rPr lang="ru-RU" sz="3600" dirty="0" smtClean="0"/>
              <a:t>Предполагаемый результат: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054617"/>
          </a:xfrm>
        </p:spPr>
        <p:txBody>
          <a:bodyPr/>
          <a:lstStyle/>
          <a:p>
            <a:pPr lvl="0"/>
            <a:r>
              <a:rPr lang="ru-RU" sz="2400" dirty="0" smtClean="0"/>
              <a:t>расширение представлений об осени, как времени года(сезонные изменения в природе, признаки осени ее дары);</a:t>
            </a:r>
          </a:p>
          <a:p>
            <a:pPr lvl="0"/>
            <a:r>
              <a:rPr lang="ru-RU" sz="2400" dirty="0" smtClean="0"/>
              <a:t>развитие исследовательской деятельности;</a:t>
            </a:r>
          </a:p>
          <a:p>
            <a:pPr lvl="0"/>
            <a:r>
              <a:rPr lang="ru-RU" sz="2400" dirty="0" smtClean="0"/>
              <a:t>расширение и активизация речевого запаса детей на основе углубления и обогащения представлений об окружающем;</a:t>
            </a:r>
          </a:p>
          <a:p>
            <a:pPr lvl="0"/>
            <a:r>
              <a:rPr lang="ru-RU" sz="2400" dirty="0" smtClean="0"/>
              <a:t>воспитание чувства любви к родной природе.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928670"/>
            <a:ext cx="8229600" cy="725470"/>
          </a:xfrm>
        </p:spPr>
        <p:txBody>
          <a:bodyPr>
            <a:normAutofit fontScale="90000"/>
          </a:bodyPr>
          <a:lstStyle/>
          <a:p>
            <a:r>
              <a:rPr lang="ru-RU" sz="3600" i="1" dirty="0" smtClean="0"/>
              <a:t>Продукт проектной деятельности: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z="2400" dirty="0" smtClean="0"/>
              <a:t>выставка поделок из природного материала;</a:t>
            </a:r>
          </a:p>
          <a:p>
            <a:pPr lvl="0"/>
            <a:r>
              <a:rPr lang="ru-RU" sz="2400" dirty="0" smtClean="0"/>
              <a:t>праздник осени;</a:t>
            </a:r>
          </a:p>
          <a:p>
            <a:pPr lvl="0"/>
            <a:r>
              <a:rPr lang="ru-RU" sz="2400" dirty="0" smtClean="0"/>
              <a:t>осенняя сказка «Осень Несмеяна»;</a:t>
            </a:r>
          </a:p>
          <a:p>
            <a:pPr lvl="0"/>
            <a:r>
              <a:rPr lang="ru-RU" sz="2400" dirty="0" smtClean="0"/>
              <a:t>выставка детских работ «Осенние фантазии», дидактические игры, фотографии занятий, цикл НОД на тему «Осень».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3500438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Этапы работы над проектом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r"/>
            <a:endParaRPr lang="ru-RU" sz="1600" dirty="0" smtClean="0"/>
          </a:p>
          <a:p>
            <a:pPr algn="r"/>
            <a:endParaRPr lang="ru-RU" sz="1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Подготовительный этап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1071546"/>
            <a:ext cx="8115328" cy="5054617"/>
          </a:xfrm>
        </p:spPr>
        <p:txBody>
          <a:bodyPr>
            <a:normAutofit/>
          </a:bodyPr>
          <a:lstStyle/>
          <a:p>
            <a:r>
              <a:rPr lang="ru-RU" sz="2600" dirty="0" smtClean="0"/>
              <a:t>составление плана совместной работы с детьми и родителями;</a:t>
            </a:r>
          </a:p>
          <a:p>
            <a:r>
              <a:rPr lang="ru-RU" sz="2600" dirty="0" smtClean="0"/>
              <a:t>подбор материала для НОД, игр с детьми, стихи, загадки, иллюстрации;</a:t>
            </a:r>
          </a:p>
          <a:p>
            <a:r>
              <a:rPr lang="ru-RU" sz="2600" dirty="0" smtClean="0"/>
              <a:t>сотрудничество с родителями, фотографии, участие в выставке работ «Осенние фантазии»;</a:t>
            </a:r>
          </a:p>
          <a:p>
            <a:r>
              <a:rPr lang="ru-RU" sz="2600" dirty="0" smtClean="0"/>
              <a:t>беседы с родителями о необходимом участии в проекте, о серьезном отношении к  воспитательно-образовательному процессу в ДОУ.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1">
  <a:themeElements>
    <a:clrScheme name="Другая 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7A0000"/>
      </a:hlink>
      <a:folHlink>
        <a:srgbClr val="FAC08F"/>
      </a:folHlink>
    </a:clrScheme>
    <a:fontScheme name="Другая 1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2">
  <a:themeElements>
    <a:clrScheme name="Другая 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7A0000"/>
      </a:hlink>
      <a:folHlink>
        <a:srgbClr val="FAC08F"/>
      </a:folHlink>
    </a:clrScheme>
    <a:fontScheme name="Другая 1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</Template>
  <TotalTime>110</TotalTime>
  <Words>787</Words>
  <Application>Microsoft Office PowerPoint</Application>
  <PresentationFormat>Экран (4:3)</PresentationFormat>
  <Paragraphs>100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22</vt:i4>
      </vt:variant>
    </vt:vector>
  </HeadingPairs>
  <TitlesOfParts>
    <vt:vector size="24" baseType="lpstr">
      <vt:lpstr>Тема1</vt:lpstr>
      <vt:lpstr>Тема2</vt:lpstr>
      <vt:lpstr>Проект в подготовительной группе «Осенние фантазии»     </vt:lpstr>
      <vt:lpstr> Паспорт проекта </vt:lpstr>
      <vt:lpstr>Актуальность</vt:lpstr>
      <vt:lpstr>Слайд 4</vt:lpstr>
      <vt:lpstr>Задачи: </vt:lpstr>
      <vt:lpstr>Предполагаемый результат: </vt:lpstr>
      <vt:lpstr>Продукт проектной деятельности: </vt:lpstr>
      <vt:lpstr>Этапы работы над проектом      </vt:lpstr>
      <vt:lpstr>Подготовительный этап</vt:lpstr>
      <vt:lpstr>Основной этап</vt:lpstr>
      <vt:lpstr>Основной этап</vt:lpstr>
      <vt:lpstr>Основной этап</vt:lpstr>
      <vt:lpstr>Основной этап</vt:lpstr>
      <vt:lpstr>Основной этап</vt:lpstr>
      <vt:lpstr>Заключительный этап</vt:lpstr>
      <vt:lpstr>Фотоотчет по проекту </vt:lpstr>
      <vt:lpstr>Слайд 17</vt:lpstr>
      <vt:lpstr>Слайд 18</vt:lpstr>
      <vt:lpstr>Слайд 19</vt:lpstr>
      <vt:lpstr>Слайд 20</vt:lpstr>
      <vt:lpstr>Слайд 21</vt:lpstr>
      <vt:lpstr>Слайд 22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в подготовительной группе «Осенние фантазии»</dc:title>
  <dc:creator>hp</dc:creator>
  <cp:lastModifiedBy>hp</cp:lastModifiedBy>
  <cp:revision>13</cp:revision>
  <dcterms:created xsi:type="dcterms:W3CDTF">2016-11-20T12:21:33Z</dcterms:created>
  <dcterms:modified xsi:type="dcterms:W3CDTF">2016-11-28T16:55:28Z</dcterms:modified>
</cp:coreProperties>
</file>