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  <p:sldId id="261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37" autoAdjust="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6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6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6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564BE3A8-70C0-4B8B-9E8D-0C63C579D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696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A267C35-7F6A-4F3E-B533-A53141CE2B82}" type="slidenum">
              <a:rPr lang="ru-RU">
                <a:latin typeface="Arial" charset="0"/>
              </a:rPr>
              <a:pPr eaLnBrk="1" hangingPunct="1"/>
              <a:t>1</a:t>
            </a:fld>
            <a:endParaRPr lang="ru-RU"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EBA4780-A584-4223-86CD-A503437C72FE}" type="slidenum">
              <a:rPr lang="ru-RU">
                <a:latin typeface="Arial" charset="0"/>
              </a:rPr>
              <a:pPr eaLnBrk="1" hangingPunct="1"/>
              <a:t>10</a:t>
            </a:fld>
            <a:endParaRPr lang="ru-RU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FD7D4FF-1DD6-496B-B441-EFB66C0521F6}" type="slidenum">
              <a:rPr lang="ru-RU">
                <a:latin typeface="Arial" charset="0"/>
              </a:rPr>
              <a:pPr eaLnBrk="1" hangingPunct="1"/>
              <a:t>11</a:t>
            </a:fld>
            <a:endParaRPr lang="ru-RU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A7D9562-FE4B-4645-BAB1-DD01E02E3134}" type="slidenum">
              <a:rPr lang="ru-RU">
                <a:latin typeface="Arial" charset="0"/>
              </a:rPr>
              <a:pPr eaLnBrk="1" hangingPunct="1"/>
              <a:t>12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2107349-5E7B-4AAE-8F0E-4694B190F865}" type="slidenum">
              <a:rPr lang="ru-RU">
                <a:latin typeface="Arial" charset="0"/>
              </a:rPr>
              <a:pPr eaLnBrk="1" hangingPunct="1"/>
              <a:t>13</a:t>
            </a:fld>
            <a:endParaRPr lang="ru-RU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2383E2A-3DF8-4D34-B126-43615DC30EB6}" type="slidenum">
              <a:rPr lang="ru-RU">
                <a:latin typeface="Arial" charset="0"/>
              </a:rPr>
              <a:pPr eaLnBrk="1" hangingPunct="1"/>
              <a:t>14</a:t>
            </a:fld>
            <a:endParaRPr lang="ru-RU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B41667D-9D76-4D4D-8531-C8C04B40C7D4}" type="slidenum">
              <a:rPr lang="ru-RU">
                <a:latin typeface="Arial" charset="0"/>
              </a:rPr>
              <a:pPr eaLnBrk="1" hangingPunct="1"/>
              <a:t>15</a:t>
            </a:fld>
            <a:endParaRPr lang="ru-RU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AB01F61-05C8-4D70-96E3-F10B175FC7D6}" type="slidenum">
              <a:rPr lang="ru-RU">
                <a:latin typeface="Arial" charset="0"/>
              </a:rPr>
              <a:pPr eaLnBrk="1" hangingPunct="1"/>
              <a:t>16</a:t>
            </a:fld>
            <a:endParaRPr lang="ru-RU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8971025-C04F-4F16-A8F5-4347921D7FE5}" type="slidenum">
              <a:rPr lang="ru-RU">
                <a:latin typeface="Arial" charset="0"/>
              </a:rPr>
              <a:pPr eaLnBrk="1" hangingPunct="1"/>
              <a:t>17</a:t>
            </a:fld>
            <a:endParaRPr lang="ru-RU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FAF7595-0756-41C0-82E9-2122F2A2AAFA}" type="slidenum">
              <a:rPr lang="ru-RU">
                <a:latin typeface="Arial" charset="0"/>
              </a:rPr>
              <a:pPr eaLnBrk="1" hangingPunct="1"/>
              <a:t>2</a:t>
            </a:fld>
            <a:endParaRPr lang="ru-RU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8F60941-B99F-48A7-893A-212BFE1B1C34}" type="slidenum">
              <a:rPr lang="ru-RU">
                <a:latin typeface="Arial" charset="0"/>
              </a:rPr>
              <a:pPr eaLnBrk="1" hangingPunct="1"/>
              <a:t>3</a:t>
            </a:fld>
            <a:endParaRPr lang="ru-RU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31550D6-24A3-491C-98A6-17C59E5ACA19}" type="slidenum">
              <a:rPr lang="ru-RU">
                <a:latin typeface="Arial" charset="0"/>
              </a:rPr>
              <a:pPr eaLnBrk="1" hangingPunct="1"/>
              <a:t>4</a:t>
            </a:fld>
            <a:endParaRPr lang="ru-RU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30E1A0B-6724-42BB-A10E-42816EF7053B}" type="slidenum">
              <a:rPr lang="ru-RU">
                <a:latin typeface="Arial" charset="0"/>
              </a:rPr>
              <a:pPr eaLnBrk="1" hangingPunct="1"/>
              <a:t>5</a:t>
            </a:fld>
            <a:endParaRPr lang="ru-RU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4D34F92-56EC-461A-9B26-B07339EC3AFC}" type="slidenum">
              <a:rPr lang="ru-RU">
                <a:latin typeface="Arial" charset="0"/>
              </a:rPr>
              <a:pPr eaLnBrk="1" hangingPunct="1"/>
              <a:t>6</a:t>
            </a:fld>
            <a:endParaRPr lang="ru-RU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5155C80-E274-41C0-A56C-1260DF9EB2B9}" type="slidenum">
              <a:rPr lang="ru-RU">
                <a:latin typeface="Arial" charset="0"/>
              </a:rPr>
              <a:pPr eaLnBrk="1" hangingPunct="1"/>
              <a:t>7</a:t>
            </a:fld>
            <a:endParaRPr lang="ru-RU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36A137B-0D75-4EB4-8DB2-03915CFF64AB}" type="slidenum">
              <a:rPr lang="ru-RU">
                <a:latin typeface="Arial" charset="0"/>
              </a:rPr>
              <a:pPr eaLnBrk="1" hangingPunct="1"/>
              <a:t>8</a:t>
            </a:fld>
            <a:endParaRPr lang="ru-RU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4D8A8ED-97BC-40A9-8368-02E1170E0566}" type="slidenum">
              <a:rPr lang="ru-RU">
                <a:latin typeface="Arial" charset="0"/>
              </a:rPr>
              <a:pPr eaLnBrk="1" hangingPunct="1"/>
              <a:t>9</a:t>
            </a:fld>
            <a:endParaRPr lang="ru-RU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2E4B01-39E7-4BB3-9685-F84C2349B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336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81475-4765-4793-9C29-237F32BC5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85129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2C39D-4E25-4CDD-B4F1-E58F5CD04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7416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0AC18-70CA-42DB-B971-D25AFFB30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34906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DAE9-3720-44AC-8201-265424059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71379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30B62-086C-4088-B2C9-2ED1D9CF3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00061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08215-29EC-4E53-9543-27487361A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43818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62AA3-9459-4844-BE14-ADED0003B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56413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FA363-6076-4552-83FD-1BB629CEC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36382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D1C94-FBC2-497D-A73E-107A45DF9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95291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0FB5A-1465-4A0A-B6C3-25320CC27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97776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698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698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212DCC2-AB5C-495C-ADDF-FC75E32E4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0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6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/>
      <p:bldP spid="12698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69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2698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Урок по русской литературе</a:t>
            </a:r>
            <a:br>
              <a:rPr lang="ru-RU" sz="4000" dirty="0" smtClean="0"/>
            </a:br>
            <a:r>
              <a:rPr lang="ru-RU" sz="4000" dirty="0" smtClean="0"/>
              <a:t>5 класс.</a:t>
            </a:r>
          </a:p>
        </p:txBody>
      </p:sp>
      <p:sp>
        <p:nvSpPr>
          <p:cNvPr id="129035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Тема: Жанр басни в  литературе.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smtClean="0"/>
          </a:p>
          <a:p>
            <a:pPr eaLnBrk="1" hangingPunct="1">
              <a:defRPr/>
            </a:pPr>
            <a:r>
              <a:rPr lang="ru-RU" sz="3600" smtClean="0"/>
              <a:t>Цели урока: знакомство с предшественниками и        последователями    Крылова в жанре басни, развитие умения понимать мораль басни.</a:t>
            </a:r>
          </a:p>
          <a:p>
            <a:pPr eaLnBrk="1" hangingPunct="1">
              <a:defRPr/>
            </a:pPr>
            <a:endParaRPr lang="ru-RU" sz="36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</a:t>
            </a:r>
            <a:endParaRPr lang="ru-RU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16113"/>
            <a:ext cx="4427538" cy="417988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3600" smtClean="0"/>
              <a:t>Ай, Моська! Знать она сильна, что лает на Слона.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40767"/>
            <a:ext cx="3416408" cy="4534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2184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Писатель, счастлив ты, коль дар прямой имеешь; но если помолчать вовремя не умеешь и ближнего ушей ты не жалеешь, то ведай, что твои и проза, и стихи тошнее будут всем Демьяновой ухи.</a:t>
            </a:r>
            <a:r>
              <a:rPr lang="ru-RU" sz="4000" smtClean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068959"/>
            <a:ext cx="3744416" cy="3068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797425"/>
            <a:ext cx="8064500" cy="15113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mtClean="0"/>
              <a:t>Таких примеров много в мире: не любит узнавать никто себя в сатире.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620688"/>
            <a:ext cx="4120472" cy="419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6" name="Rectangle 1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11638" y="620713"/>
            <a:ext cx="4608512" cy="53292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Невежда также в ослепленье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бранит науки и ученье,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и все ученые труды,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  не чувствуя, что он вкушает их плоды.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2696"/>
            <a:ext cx="377736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893175" cy="14128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Какие человеческие качества обозначают в баснях эти животные?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831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Осел</a:t>
            </a:r>
          </a:p>
          <a:p>
            <a:pPr eaLnBrk="1" hangingPunct="1">
              <a:defRPr/>
            </a:pPr>
            <a:r>
              <a:rPr lang="ru-RU" sz="4000" smtClean="0"/>
              <a:t>Свинья</a:t>
            </a:r>
          </a:p>
          <a:p>
            <a:pPr eaLnBrk="1" hangingPunct="1">
              <a:defRPr/>
            </a:pPr>
            <a:r>
              <a:rPr lang="ru-RU" sz="4000" smtClean="0"/>
              <a:t>Лиса</a:t>
            </a:r>
          </a:p>
          <a:p>
            <a:pPr eaLnBrk="1" hangingPunct="1">
              <a:defRPr/>
            </a:pPr>
            <a:r>
              <a:rPr lang="ru-RU" sz="4000" smtClean="0"/>
              <a:t>Заяц</a:t>
            </a:r>
          </a:p>
          <a:p>
            <a:pPr eaLnBrk="1" hangingPunct="1">
              <a:defRPr/>
            </a:pPr>
            <a:r>
              <a:rPr lang="ru-RU" sz="4000" smtClean="0"/>
              <a:t>Волк</a:t>
            </a:r>
          </a:p>
          <a:p>
            <a:pPr eaLnBrk="1" hangingPunct="1">
              <a:defRPr/>
            </a:pPr>
            <a:r>
              <a:rPr lang="ru-RU" sz="4000" smtClean="0"/>
              <a:t>Ворона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smtClean="0"/>
              <a:t>               Вывод: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863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Инсценирование басни «Квартет»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196752"/>
            <a:ext cx="489654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7.Домашнее задание:</a:t>
            </a:r>
            <a:br>
              <a:rPr lang="ru-RU" sz="4000" smtClean="0"/>
            </a:br>
            <a:r>
              <a:rPr lang="ru-RU" sz="4000" smtClean="0"/>
              <a:t>попробуем сочинить басню.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10874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             </a:t>
            </a:r>
            <a:r>
              <a:rPr lang="ru-RU" sz="3600" smtClean="0"/>
              <a:t>8. Итоги урока.</a:t>
            </a: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850" y="404813"/>
            <a:ext cx="8362950" cy="5691187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             Кто не слыхал его живого слова?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Кто в жизни с ним не встретился своей?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Бессмертные слова Крылова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Мы с каждым годом любим все сильней.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Со школьной парты  с ними мы сживались,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В те дни букварь постигшие едва.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И в памяти навеки оставались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Крылатые крыловские слова.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М. ИСАКОВСКИЙ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76250"/>
            <a:ext cx="8229600" cy="5619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План урока: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1. Опрос.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2. Сообщение учащихся о баснописцах                                                                прошлого.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3. Сложение басни.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4. Физкультминутка.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5. Узнать басню по морали.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6. Назвать человеческие качества.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7. Инсценирование басни Крылова «Квартет».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8. Домашнее задание. Попробуем написать басню.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9. Итоги урока.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229600" cy="6096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4000" smtClean="0"/>
              <a:t>1. Опрос.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4000" smtClean="0"/>
              <a:t>- Что такое олицетворение?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4000" smtClean="0"/>
              <a:t>- Что такое аллегория?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4000" smtClean="0"/>
              <a:t>- Что такое мораль?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4000" smtClean="0"/>
              <a:t>- Что такое басня?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2. Сообщение учащихся о баснописцах прошлого.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  - античность: Эзоп, Федр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mtClean="0"/>
              <a:t>  - французские: Лафонтен, Буало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mtClean="0"/>
              <a:t>  - русские: А. Сумароков, И. Хемницер,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mtClean="0"/>
              <a:t>                  И.А. Крылов, С .Михалков,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mtClean="0"/>
              <a:t>                  Д.Бедный.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/>
      <p:bldP spid="1413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А.П. Сумароков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556792"/>
            <a:ext cx="3290021" cy="3975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С. В. Михалков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822425"/>
            <a:ext cx="3430912" cy="3910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И. А. Крылов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556792"/>
            <a:ext cx="3374089" cy="442849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318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3. Сложение басни.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54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Попал на псарню.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Волк, думая залезть в овчарню,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Почуя серого так близко забияку,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Поднялся вдруг весь псарный двор-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Псари кричат: « Ахти, ребята, вор!»-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Псы залились в хлевах и рвутся вон на драку;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В минуту псарня стала адом.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И вмиг ворота на запор;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Бегут: иной с ружьём,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           иной с дубьём.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Узнать басню по морали: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557338"/>
            <a:ext cx="4749800" cy="36004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Когда в товарищах согласья нет, </a:t>
            </a:r>
          </a:p>
          <a:p>
            <a:pPr eaLnBrk="1" hangingPunct="1">
              <a:defRPr/>
            </a:pPr>
            <a:r>
              <a:rPr lang="ru-RU" dirty="0" smtClean="0"/>
              <a:t>на лад их дело не пойдет  и выйдет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из него не дело,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только мука.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556792"/>
            <a:ext cx="318206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/>
      <p:bldP spid="143363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336</TotalTime>
  <Words>484</Words>
  <Application>Microsoft Office PowerPoint</Application>
  <PresentationFormat>Экран (4:3)</PresentationFormat>
  <Paragraphs>94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Текстура</vt:lpstr>
      <vt:lpstr>Урок по русской литературе 5 класс.</vt:lpstr>
      <vt:lpstr>Презентация PowerPoint</vt:lpstr>
      <vt:lpstr>Презентация PowerPoint</vt:lpstr>
      <vt:lpstr>2. Сообщение учащихся о баснописцах прошлого.</vt:lpstr>
      <vt:lpstr>А.П. Сумароков</vt:lpstr>
      <vt:lpstr>С. В. Михалков</vt:lpstr>
      <vt:lpstr>И. А. Крылов</vt:lpstr>
      <vt:lpstr>3. Сложение басни.</vt:lpstr>
      <vt:lpstr>Узнать басню по морали: </vt:lpstr>
      <vt:lpstr>Презентация PowerPoint</vt:lpstr>
      <vt:lpstr>Писатель, счастлив ты, коль дар прямой имеешь; но если помолчать вовремя не умеешь и ближнего ушей ты не жалеешь, то ведай, что твои и проза, и стихи тошнее будут всем Демьяновой ухи. </vt:lpstr>
      <vt:lpstr>Презентация PowerPoint</vt:lpstr>
      <vt:lpstr>Презентация PowerPoint</vt:lpstr>
      <vt:lpstr>Какие человеческие качества обозначают в баснях эти животные?</vt:lpstr>
      <vt:lpstr>Инсценирование басни «Квартет»</vt:lpstr>
      <vt:lpstr>7.Домашнее задание: попробуем сочинить басню.</vt:lpstr>
      <vt:lpstr> </vt:lpstr>
    </vt:vector>
  </TitlesOfParts>
  <Company>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русской литературе 5 класс.</dc:title>
  <dc:creator>у</dc:creator>
  <cp:lastModifiedBy>admin</cp:lastModifiedBy>
  <cp:revision>15</cp:revision>
  <cp:lastPrinted>1601-01-01T00:00:00Z</cp:lastPrinted>
  <dcterms:created xsi:type="dcterms:W3CDTF">2007-12-04T13:38:17Z</dcterms:created>
  <dcterms:modified xsi:type="dcterms:W3CDTF">2016-11-28T03:19:56Z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9</vt:i4>
  </property>
</Properties>
</file>