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9" r:id="rId3"/>
    <p:sldId id="259" r:id="rId4"/>
    <p:sldId id="261" r:id="rId5"/>
    <p:sldId id="260" r:id="rId6"/>
    <p:sldId id="262" r:id="rId7"/>
    <p:sldId id="271" r:id="rId8"/>
    <p:sldId id="270" r:id="rId9"/>
    <p:sldId id="285" r:id="rId10"/>
    <p:sldId id="273" r:id="rId11"/>
    <p:sldId id="286" r:id="rId12"/>
    <p:sldId id="283" r:id="rId13"/>
    <p:sldId id="274" r:id="rId14"/>
    <p:sldId id="275" r:id="rId15"/>
    <p:sldId id="276" r:id="rId16"/>
    <p:sldId id="278" r:id="rId17"/>
    <p:sldId id="279" r:id="rId18"/>
    <p:sldId id="287" r:id="rId19"/>
    <p:sldId id="281" r:id="rId20"/>
    <p:sldId id="282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28.11.2016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28.11.2016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28.11.2016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28.11.2016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28.11.2016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28.11.2016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2214554"/>
            <a:ext cx="8229600" cy="2786082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«</a:t>
            </a:r>
            <a:r>
              <a:rPr lang="ru-RU" sz="3200" b="1" dirty="0" smtClean="0">
                <a:solidFill>
                  <a:schemeClr val="tx2"/>
                </a:solidFill>
                <a:latin typeface="Comic Sans MS" pitchFamily="66" charset="0"/>
              </a:rPr>
              <a:t>Организация в образовательном пространстве ДОО модели художественно - эстетического образования детей на основе интеграции образовательных областей».</a:t>
            </a:r>
            <a:endParaRPr lang="ru-RU" sz="32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500" y="5429264"/>
            <a:ext cx="8158163" cy="1125524"/>
          </a:xfrm>
        </p:spPr>
        <p:txBody>
          <a:bodyPr/>
          <a:lstStyle/>
          <a:p>
            <a:pPr algn="r"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Comic Sans MS" pitchFamily="66" charset="0"/>
              </a:rPr>
              <a:t>Старший воспитатель:                                          </a:t>
            </a:r>
          </a:p>
          <a:p>
            <a:pPr algn="r"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Comic Sans MS" pitchFamily="66" charset="0"/>
              </a:rPr>
              <a:t>   </a:t>
            </a:r>
            <a:r>
              <a:rPr lang="ru-RU" sz="1800" b="1" dirty="0" err="1" smtClean="0">
                <a:solidFill>
                  <a:srgbClr val="002060"/>
                </a:solidFill>
                <a:latin typeface="Comic Sans MS" pitchFamily="66" charset="0"/>
              </a:rPr>
              <a:t>Бадуртдинова</a:t>
            </a:r>
            <a:r>
              <a:rPr lang="ru-RU" sz="1800" b="1" dirty="0" smtClean="0">
                <a:solidFill>
                  <a:srgbClr val="002060"/>
                </a:solidFill>
                <a:latin typeface="Comic Sans MS" pitchFamily="66" charset="0"/>
              </a:rPr>
              <a:t> Г.Р.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лайд3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28662" y="2071678"/>
            <a:ext cx="6786610" cy="45839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/>
          <a:lstStyle/>
          <a:p>
            <a:pPr algn="l"/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              Музыка</a:t>
            </a:r>
            <a:endParaRPr lang="ru-RU" sz="32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4" name="Picture 2" descr="C:\Users\МАДОУ№346\Documents\ЗАГРУЗКИ\IMG-20160331-WA001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071678"/>
            <a:ext cx="7000923" cy="43733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60331_1555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1881867"/>
            <a:ext cx="4311985" cy="28330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20160331_1555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7686" y="3643314"/>
            <a:ext cx="4786314" cy="29440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лайд4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85787" y="2071678"/>
            <a:ext cx="7238898" cy="42148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лайд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254" y="2095490"/>
            <a:ext cx="6914894" cy="44253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лайд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2071678"/>
            <a:ext cx="6824679" cy="4786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лайд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000240"/>
            <a:ext cx="8001056" cy="46557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357166"/>
            <a:ext cx="56557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 Праздники и развлечения</a:t>
            </a:r>
            <a:endParaRPr lang="ru-RU" sz="32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5" name="Picture 4" descr="C:\Users\МАДОУ№346\Documents\ЗАГРУЗКИ\20160322_102857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1098723"/>
            <a:ext cx="4452968" cy="27589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-20160311-WA001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3571876"/>
            <a:ext cx="4729244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Работа с родителями</a:t>
            </a:r>
            <a:endParaRPr lang="ru-RU" sz="2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4" name="Содержимое 3" descr="IMG-20160331-WA0010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10000"/>
          </a:blip>
          <a:stretch>
            <a:fillRect/>
          </a:stretch>
        </p:blipFill>
        <p:spPr>
          <a:xfrm>
            <a:off x="1000100" y="2000240"/>
            <a:ext cx="7286675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лайд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000240"/>
            <a:ext cx="7929618" cy="46028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500063" y="1071546"/>
            <a:ext cx="6143625" cy="5214974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  <a:cs typeface="Times New Roman" pitchFamily="18" charset="0"/>
              </a:rPr>
              <a:t>    </a:t>
            </a: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МАДОУ №346 реализует основную программу дошкольного образования с приоритетным осуществлением деятельности по направлениям</a:t>
            </a: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: 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- </a:t>
            </a:r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коррекция недостатков в физическом и психическом развитии детей с нарушениями в развитии речи; </a:t>
            </a:r>
            <a:br>
              <a:rPr lang="ru-RU" sz="2800" b="1" dirty="0" smtClean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-художественно-эстетическое  развитие детей</a:t>
            </a:r>
            <a:endParaRPr lang="ru-RU" sz="2800" dirty="0" smtClean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2786058"/>
            <a:ext cx="70407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Comic Sans MS" pitchFamily="66" charset="0"/>
              </a:rPr>
              <a:t>СПАСИБО ЗА ВНИМАНИЕ!</a:t>
            </a:r>
            <a:endParaRPr lang="ru-RU" sz="40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28625" y="1357298"/>
            <a:ext cx="8229600" cy="1428760"/>
          </a:xfrm>
        </p:spPr>
        <p:txBody>
          <a:bodyPr/>
          <a:lstStyle/>
          <a:p>
            <a:r>
              <a:rPr lang="ru-RU" sz="28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/>
            </a:r>
            <a:br>
              <a:rPr lang="ru-RU" sz="28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</a:b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rPr>
              <a:t>Реализация художественно-эстетического направления </a:t>
            </a:r>
            <a:b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rPr>
            </a:b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rPr>
              <a:t>развития детей дошкольного возраста в ФГОС</a:t>
            </a:r>
            <a:endParaRPr lang="ru-RU" sz="2000" b="1" dirty="0" smtClean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714776"/>
          </a:xfrm>
        </p:spPr>
        <p:txBody>
          <a:bodyPr/>
          <a:lstStyle/>
          <a:p>
            <a:pPr algn="ctr">
              <a:buNone/>
              <a:defRPr/>
            </a:pP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rPr>
              <a:t>Художественно - эстетическое развитие</a:t>
            </a:r>
            <a:r>
              <a:rPr lang="ru-RU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rPr>
              <a:t> предполагает :</a:t>
            </a:r>
          </a:p>
          <a:p>
            <a:pPr algn="just">
              <a:buFontTx/>
              <a:buChar char="-"/>
              <a:defRPr/>
            </a:pPr>
            <a:r>
              <a:rPr lang="ru-RU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rPr>
              <a:t>развитие предпосылок ценностно-смыслового восприятия и понимания произведений искусства (словесного, музыкального, изобразительного);</a:t>
            </a:r>
          </a:p>
          <a:p>
            <a:pPr algn="just">
              <a:buFontTx/>
              <a:buChar char="-"/>
              <a:defRPr/>
            </a:pPr>
            <a:r>
              <a:rPr lang="ru-RU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rPr>
              <a:t>мира природы; становление эстетического отношения к окружающему миру; </a:t>
            </a:r>
          </a:p>
          <a:p>
            <a:pPr algn="just">
              <a:buNone/>
              <a:defRPr/>
            </a:pPr>
            <a:r>
              <a:rPr lang="ru-RU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rPr>
              <a:t>- формирование элементарных представлений о видах искусства; восприятие музыки, художественной литературы, фольклора; стимулирование сопереживания персонажам художественных произведений; </a:t>
            </a:r>
          </a:p>
          <a:p>
            <a:pPr algn="just">
              <a:buFontTx/>
              <a:buChar char="-"/>
              <a:defRPr/>
            </a:pPr>
            <a:r>
              <a:rPr lang="ru-RU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rPr>
              <a:t>реализацию самостоятельной творческой деятельности детей  (изобразительной, конструктивно-модельной, музыкальной и др.).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лайд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2000240"/>
            <a:ext cx="6715172" cy="457254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500" y="5429264"/>
            <a:ext cx="8158163" cy="1125524"/>
          </a:xfrm>
        </p:spPr>
        <p:txBody>
          <a:bodyPr/>
          <a:lstStyle/>
          <a:p>
            <a:pPr algn="r"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Comic Sans MS" pitchFamily="66" charset="0"/>
              </a:rPr>
              <a:t>.</a:t>
            </a:r>
          </a:p>
        </p:txBody>
      </p:sp>
      <p:pic>
        <p:nvPicPr>
          <p:cNvPr id="6" name="Содержимое 5" descr="слайд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2000240"/>
            <a:ext cx="7163232" cy="44060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4143404"/>
          </a:xfrm>
        </p:spPr>
        <p:txBody>
          <a:bodyPr/>
          <a:lstStyle/>
          <a:p>
            <a:pPr>
              <a:buNone/>
            </a:pPr>
            <a:endParaRPr lang="ru-RU" sz="2000" dirty="0" smtClean="0">
              <a:latin typeface="Comic Sans MS" pitchFamily="66" charset="0"/>
            </a:endParaRPr>
          </a:p>
          <a:p>
            <a:pPr algn="ctr">
              <a:buNone/>
            </a:pPr>
            <a:r>
              <a:rPr lang="ru-RU" sz="2000" dirty="0" smtClean="0"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002060"/>
                </a:solidFill>
                <a:latin typeface="Comic Sans MS" pitchFamily="66" charset="0"/>
              </a:rPr>
              <a:t>Художественно-эстетическая деятельность педагогов  в представлена  в следующих направлениях:</a:t>
            </a:r>
          </a:p>
          <a:p>
            <a:pPr algn="ctr">
              <a:buNone/>
            </a:pPr>
            <a:endParaRPr lang="ru-RU" sz="20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-</a:t>
            </a: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Изобразительная деятельность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-Театрализованная деятельность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-Музыка 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-Развлечения и праздники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-Работа с родителями</a:t>
            </a:r>
          </a:p>
          <a:p>
            <a:pPr>
              <a:buNone/>
            </a:pPr>
            <a:endParaRPr lang="ru-RU" sz="28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Изобразительная деятельность</a:t>
            </a:r>
            <a:endParaRPr lang="ru-RU" sz="2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026" name="Picture 2" descr="C:\Users\МАДОУ№346\Pictures\w165h247-b5b3954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4143380"/>
            <a:ext cx="1857388" cy="2500330"/>
          </a:xfrm>
          <a:prstGeom prst="rect">
            <a:avLst/>
          </a:prstGeom>
          <a:noFill/>
        </p:spPr>
      </p:pic>
      <p:pic>
        <p:nvPicPr>
          <p:cNvPr id="1027" name="Picture 3" descr="C:\Users\МАДОУ№346\Pictures\w165h247-091c7aa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000239"/>
            <a:ext cx="2000264" cy="2538797"/>
          </a:xfrm>
          <a:prstGeom prst="rect">
            <a:avLst/>
          </a:prstGeom>
          <a:noFill/>
        </p:spPr>
      </p:pic>
      <p:pic>
        <p:nvPicPr>
          <p:cNvPr id="1029" name="Picture 5" descr="C:\Users\МАДОУ№346\Documents\ЗАГРУЗКИ\IMG-20160331-WA00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2143116"/>
            <a:ext cx="3357587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C:\Users\МАДОУ№346\Documents\ЗАГРУЗКИ\IMG-20160331-WA001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6" y="3286124"/>
            <a:ext cx="2786082" cy="3286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с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000240"/>
            <a:ext cx="4077871" cy="3857652"/>
          </a:xfrm>
          <a:prstGeom prst="rect">
            <a:avLst/>
          </a:prstGeom>
        </p:spPr>
      </p:pic>
      <p:pic>
        <p:nvPicPr>
          <p:cNvPr id="10" name="Рисунок 9" descr="с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2643182"/>
            <a:ext cx="4372371" cy="4000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Театрализованная деятельность</a:t>
            </a:r>
            <a:endParaRPr lang="ru-RU" sz="2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5" name="Picture 4" descr="C:\Users\МАДОУ№346\Documents\ЗАГРУЗКИ\IMG-20140411-WA0009 (1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bright="3000"/>
          </a:blip>
          <a:srcRect/>
          <a:stretch>
            <a:fillRect/>
          </a:stretch>
        </p:blipFill>
        <p:spPr bwMode="auto">
          <a:xfrm>
            <a:off x="457200" y="2143115"/>
            <a:ext cx="4400552" cy="3429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 descr="C:\Users\МАДОУ№346\Documents\ЗАГРУЗКИ\IMG-20140411-WA000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lum bright="3000"/>
          </a:blip>
          <a:srcRect/>
          <a:stretch>
            <a:fillRect/>
          </a:stretch>
        </p:blipFill>
        <p:spPr bwMode="auto">
          <a:xfrm>
            <a:off x="4286248" y="2786058"/>
            <a:ext cx="4400552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457</TotalTime>
  <Words>152</Words>
  <Application>Microsoft Office PowerPoint</Application>
  <PresentationFormat>Экран (4:3)</PresentationFormat>
  <Paragraphs>26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Шаблон 2</vt:lpstr>
      <vt:lpstr>«Организация в образовательном пространстве ДОО модели художественно - эстетического образования детей на основе интеграции образовательных областей».</vt:lpstr>
      <vt:lpstr>Слайд 2</vt:lpstr>
      <vt:lpstr> Реализация художественно-эстетического направления  развития детей дошкольного возраста в ФГОС</vt:lpstr>
      <vt:lpstr>Слайд 4</vt:lpstr>
      <vt:lpstr>Слайд 5</vt:lpstr>
      <vt:lpstr>Слайд 6</vt:lpstr>
      <vt:lpstr>Изобразительная деятельность</vt:lpstr>
      <vt:lpstr>Слайд 8</vt:lpstr>
      <vt:lpstr>Театрализованная деятельность</vt:lpstr>
      <vt:lpstr>Слайд 10</vt:lpstr>
      <vt:lpstr>              Музыка</vt:lpstr>
      <vt:lpstr>Слайд 12</vt:lpstr>
      <vt:lpstr>Слайд 13</vt:lpstr>
      <vt:lpstr>Слайд 14</vt:lpstr>
      <vt:lpstr>Слайд 15</vt:lpstr>
      <vt:lpstr>Слайд 16</vt:lpstr>
      <vt:lpstr>Слайд 17</vt:lpstr>
      <vt:lpstr>Работа с родителями</vt:lpstr>
      <vt:lpstr>Слайд 19</vt:lpstr>
      <vt:lpstr>Слайд 20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Инновационные музыкально педагогические  технологии музыкального образования дошкольников, обеспечивающие творческое развитие целостной личности каждого ребенка</dc:title>
  <dc:creator>МАДОУ№346</dc:creator>
  <cp:lastModifiedBy>МАДОУ№346</cp:lastModifiedBy>
  <cp:revision>57</cp:revision>
  <dcterms:created xsi:type="dcterms:W3CDTF">2016-03-31T08:04:37Z</dcterms:created>
  <dcterms:modified xsi:type="dcterms:W3CDTF">2016-11-28T08:01:40Z</dcterms:modified>
</cp:coreProperties>
</file>