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664295-03F4-4714-ABFE-7080C290FFE1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91DAA6-0754-43EF-907C-3E701110E57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 9 а\DSC01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sz="4400" b="1" u="sng" dirty="0" smtClean="0">
                <a:solidFill>
                  <a:schemeClr val="tx1"/>
                </a:solidFill>
              </a:rPr>
              <a:t>Профилактика асоциального </a:t>
            </a:r>
            <a:br>
              <a:rPr lang="ru-RU" sz="4400" b="1" u="sng" dirty="0" smtClean="0">
                <a:solidFill>
                  <a:schemeClr val="tx1"/>
                </a:solidFill>
              </a:rPr>
            </a:br>
            <a:r>
              <a:rPr lang="ru-RU" sz="4400" b="1" u="sng" dirty="0" smtClean="0">
                <a:solidFill>
                  <a:schemeClr val="tx1"/>
                </a:solidFill>
              </a:rPr>
              <a:t>поведения подростков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3012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700" b="1" dirty="0" smtClean="0"/>
              <a:t>Презентацию подготовила</a:t>
            </a:r>
          </a:p>
          <a:p>
            <a:pPr algn="r"/>
            <a:r>
              <a:rPr lang="ru-RU" sz="1700" b="1" dirty="0" smtClean="0"/>
              <a:t>Учитель МБОУ СОШ №18, классный руководитель 9 «А» класса</a:t>
            </a:r>
          </a:p>
          <a:p>
            <a:pPr algn="r"/>
            <a:r>
              <a:rPr lang="ru-RU" b="1" dirty="0" smtClean="0"/>
              <a:t>Румянцева Ирина Владимировна</a:t>
            </a:r>
            <a:endParaRPr lang="ru-RU" b="1" dirty="0"/>
          </a:p>
        </p:txBody>
      </p:sp>
      <p:pic>
        <p:nvPicPr>
          <p:cNvPr id="1029" name="Picture 5" descr="E:\фото 9 а\Гото Предестинация\IMG_20150129_1453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13176"/>
            <a:ext cx="2241624" cy="168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177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фото 9 а\фото07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869160"/>
            <a:ext cx="1377479" cy="183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010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Наиболее трудной  задачей является обучение родителей правильному       способу общения с «трудными детьми», учету особенности детей и анализу причины их поведения.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600200"/>
            <a:ext cx="8856984" cy="5069160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dirty="0" smtClean="0"/>
              <a:t>Прежде всего, семья утратила способность быть лоном любви, основой воспитания и социальной адаптации детей.</a:t>
            </a:r>
          </a:p>
          <a:p>
            <a:pPr marL="137160" indent="0">
              <a:buNone/>
            </a:pPr>
            <a:r>
              <a:rPr lang="ru-RU" dirty="0" smtClean="0"/>
              <a:t>К сожалению, функции семьи в наше время, в связи с размыванием и девальвацией семейных ценностей, переходят на другие социальные институты, но очевидно, они не могут заменить семью или до конца восполнить ее.</a:t>
            </a:r>
          </a:p>
          <a:p>
            <a:pPr marL="137160" indent="0">
              <a:buNone/>
            </a:pPr>
            <a:r>
              <a:rPr lang="ru-RU" dirty="0" smtClean="0"/>
              <a:t>Культурная сфера жизни нашего общества все более и более ориентируется на потребительские и развлекательные запросы, все более замыкается на удовлетворении наиболее примитивных потребностей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657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b="1" i="1" dirty="0" smtClean="0"/>
              <a:t>Важными направлениями в этой работе  являются:</a:t>
            </a:r>
          </a:p>
          <a:p>
            <a:pPr marL="137160" indent="0">
              <a:buNone/>
            </a:pPr>
            <a:endParaRPr lang="ru-RU" dirty="0" smtClean="0"/>
          </a:p>
          <a:p>
            <a:r>
              <a:rPr lang="ru-RU" dirty="0" smtClean="0"/>
              <a:t>- установление доверительных отношений между родителем и специалистом  (классный руководитель, социальный педагог, педагог-психолог);</a:t>
            </a:r>
          </a:p>
          <a:p>
            <a:endParaRPr lang="ru-RU" dirty="0" smtClean="0"/>
          </a:p>
          <a:p>
            <a:r>
              <a:rPr lang="ru-RU" dirty="0" smtClean="0"/>
              <a:t>-  разъяснение родителям основ межчеловеческих отношений с целью понимания ими причин   негативных проявлений в поведении ребенка:  гнев, агрессия,  обида, страх и т.д., для осознания ими того, что истинная причина деструктивных переживаний может лежать глубже внешних проявлений.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587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фото 9 а\фото07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94467"/>
            <a:ext cx="3004592" cy="22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Проведение индивидуальной воспитательной работы.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709160"/>
          </a:xfrm>
        </p:spPr>
        <p:txBody>
          <a:bodyPr/>
          <a:lstStyle/>
          <a:p>
            <a:r>
              <a:rPr lang="ru-RU" dirty="0" smtClean="0"/>
              <a:t>Одним из важнейших направлений профилактической школьной  деятельности является </a:t>
            </a:r>
            <a:r>
              <a:rPr lang="ru-RU" b="1" u="sng" dirty="0" smtClean="0"/>
              <a:t>выявление, постановка на </a:t>
            </a:r>
            <a:r>
              <a:rPr lang="ru-RU" b="1" u="sng" dirty="0" err="1" smtClean="0"/>
              <a:t>внутришкольный</a:t>
            </a:r>
            <a:r>
              <a:rPr lang="ru-RU" b="1" u="sng" dirty="0" smtClean="0"/>
              <a:t> контроль обучающихся с асоциальным поведением  и разработка для них индивидуальной </a:t>
            </a:r>
            <a:r>
              <a:rPr lang="ru-RU" b="1" u="sng" dirty="0" err="1" smtClean="0"/>
              <a:t>воспитательно</a:t>
            </a:r>
            <a:r>
              <a:rPr lang="ru-RU" b="1" u="sng" dirty="0" smtClean="0"/>
              <a:t>-образовательной программы.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016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Главная задача профилактической работы – </a:t>
            </a:r>
            <a:r>
              <a:rPr lang="ru-RU" b="1" dirty="0" smtClean="0"/>
              <a:t>найти «ключик» к пониманию «трудного» ребёнка. </a:t>
            </a:r>
            <a:r>
              <a:rPr lang="ru-RU" dirty="0" smtClean="0"/>
              <a:t>Тот «ключик», который позволит выработать систему адекватных воспитательных мер, способствовать созданию условий, при которых ребёнок захотел бы изменить своё поведение.</a:t>
            </a:r>
          </a:p>
          <a:p>
            <a:r>
              <a:rPr lang="ru-RU" dirty="0" smtClean="0"/>
              <a:t>Только системной работой и при соблюдении единства всех участников воспитательного процесса (педагог, психолог, социальный педагог, родитель, врач, общественность и др.) возможны устойчивые результаты в коррекции асоциального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574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6146" name="Picture 2" descr="E:\фото 9 а\фото01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39104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041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Российский закон об образовании: </a:t>
            </a:r>
            <a:br>
              <a:rPr lang="ru-RU" sz="2400" dirty="0" smtClean="0"/>
            </a:br>
            <a:r>
              <a:rPr lang="ru-RU" sz="2400" dirty="0" smtClean="0"/>
              <a:t>«Содержание образования должно содействовать взаимопониманию и сотрудничеству между людьми, народами, различными расовыми, национальными, этническими, религиозными и социальными группами; способствовать реализации права граждан на свободный выбор взглядов и убеждений».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365104"/>
            <a:ext cx="8640960" cy="2304256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Выполнить задачи, поставленные в этой статье закона, можно только формируя в ребенке с раннего возраста социально приемлемые нормы поведения, развивая его нравственные представления.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291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7091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4000" b="1" dirty="0" smtClean="0"/>
              <a:t>Характерные особенности подросткового возраста: </a:t>
            </a:r>
          </a:p>
          <a:p>
            <a:pPr>
              <a:buFont typeface="Wingdings" panose="05000000000000000000" pitchFamily="2" charset="2"/>
              <a:buChar char="q"/>
            </a:pPr>
            <a:endParaRPr lang="ru-RU" b="1" dirty="0"/>
          </a:p>
          <a:p>
            <a:pPr marL="137160" indent="0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эмоциональная незрелость </a:t>
            </a:r>
            <a:br>
              <a:rPr lang="ru-RU" dirty="0" smtClean="0"/>
            </a:br>
            <a:r>
              <a:rPr lang="ru-RU" dirty="0" smtClean="0"/>
              <a:t>недостаточно развитое умение   контролировать собственное поведение </a:t>
            </a:r>
            <a:br>
              <a:rPr lang="ru-RU" dirty="0" smtClean="0"/>
            </a:br>
            <a:r>
              <a:rPr lang="ru-RU" dirty="0" smtClean="0"/>
              <a:t>соразмерять желания и возможности в удовлетворении своих потребностей</a:t>
            </a:r>
            <a:br>
              <a:rPr lang="ru-RU" dirty="0" smtClean="0"/>
            </a:br>
            <a:r>
              <a:rPr lang="ru-RU" dirty="0" smtClean="0"/>
              <a:t>повышенная внушаемость </a:t>
            </a:r>
            <a:br>
              <a:rPr lang="ru-RU" dirty="0" smtClean="0"/>
            </a:br>
            <a:r>
              <a:rPr lang="ru-RU" dirty="0" smtClean="0"/>
              <a:t>желание самоутвердиться и стать взрослым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1643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Важный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по значимости фактор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котор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ый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может способствовать появлению и развитию асоциального поведения детей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- 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школа. 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Имеет значение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стиль работы.</a:t>
            </a:r>
            <a: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altLang="ru-RU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09160"/>
          </a:xfrm>
        </p:spPr>
        <p:txBody>
          <a:bodyPr>
            <a:normAutofit fontScale="92500"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dirty="0">
                <a:solidFill>
                  <a:prstClr val="white"/>
                </a:solidFill>
                <a:latin typeface="Arial" charset="0"/>
              </a:rPr>
              <a:t>1. </a:t>
            </a:r>
            <a:r>
              <a:rPr lang="ru-RU" altLang="ru-RU" sz="2000" b="1" i="1" dirty="0">
                <a:solidFill>
                  <a:prstClr val="white"/>
                </a:solidFill>
                <a:latin typeface="Arial" charset="0"/>
              </a:rPr>
              <a:t>А</a:t>
            </a:r>
            <a:r>
              <a:rPr lang="ru-RU" altLang="ru-RU" sz="2000" b="1" i="1" dirty="0">
                <a:solidFill>
                  <a:prstClr val="white"/>
                </a:solidFill>
                <a:latin typeface="Arial" charset="0"/>
                <a:cs typeface="Arial" charset="0"/>
              </a:rPr>
              <a:t>вторитарный </a:t>
            </a:r>
            <a:r>
              <a:rPr lang="ru-RU" altLang="ru-RU" sz="2000" b="1" i="1" dirty="0" smtClean="0">
                <a:solidFill>
                  <a:prstClr val="white"/>
                </a:solidFill>
                <a:latin typeface="Arial" charset="0"/>
                <a:cs typeface="Arial" charset="0"/>
              </a:rPr>
              <a:t>стиль работы</a:t>
            </a:r>
            <a:endParaRPr lang="ru-RU" altLang="ru-RU" sz="2000" b="1" i="1" dirty="0">
              <a:solidFill>
                <a:prstClr val="white"/>
              </a:solidFill>
              <a:latin typeface="Arial" charset="0"/>
            </a:endParaRPr>
          </a:p>
          <a:p>
            <a:pPr marL="13716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dirty="0" smtClean="0">
              <a:solidFill>
                <a:prstClr val="black"/>
              </a:solidFill>
              <a:latin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dirty="0" smtClean="0">
                <a:solidFill>
                  <a:prstClr val="black"/>
                </a:solidFill>
                <a:latin typeface="Arial" charset="0"/>
              </a:rPr>
              <a:t>Р</a:t>
            </a:r>
            <a:r>
              <a:rPr lang="ru-RU" alt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абота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направлена на достижение послушания,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дисциплины,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порядка.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Из педагогических средств п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реобладают санкции, наказания, ограничения. Отсутствует индивидуальная и дифференцированная работа.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Организация, ф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ормы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 и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методы обучения не создают возможностей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для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успеха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каждого 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подростка</a:t>
            </a:r>
            <a:r>
              <a:rPr lang="ru-RU" alt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 smtClean="0">
                <a:latin typeface="Arial" charset="0"/>
                <a:cs typeface="Arial" charset="0"/>
              </a:rPr>
              <a:t>2. Либеральный стиль работы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dirty="0">
                <a:solidFill>
                  <a:prstClr val="black"/>
                </a:solidFill>
                <a:latin typeface="Arial" charset="0"/>
              </a:rPr>
              <a:t>О</a:t>
            </a:r>
            <a:r>
              <a:rPr lang="ru-RU" alt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тносится чаще не столько к школе, сколько к некоторым группам учителей. При этом нередко отсутствует систематическая и последовательная работа, необходимая для достижения воспитательных целей</a:t>
            </a:r>
            <a:r>
              <a:rPr lang="ru-RU" altLang="ru-RU" sz="2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b="1" i="1" dirty="0" smtClean="0">
                <a:latin typeface="Arial" charset="0"/>
                <a:cs typeface="Arial" charset="0"/>
              </a:rPr>
              <a:t>3. </a:t>
            </a:r>
            <a:r>
              <a:rPr lang="ru-RU" altLang="ru-RU" sz="2000" b="1" i="1" dirty="0" smtClean="0">
                <a:latin typeface="Arial" charset="0"/>
              </a:rPr>
              <a:t>В</a:t>
            </a:r>
            <a:r>
              <a:rPr lang="ru-RU" altLang="ru-RU" sz="2000" b="1" i="1" dirty="0" smtClean="0">
                <a:latin typeface="Arial" charset="0"/>
                <a:cs typeface="Arial" charset="0"/>
              </a:rPr>
              <a:t>ся </a:t>
            </a:r>
            <a:r>
              <a:rPr lang="ru-RU" altLang="ru-RU" sz="2000" b="1" i="1" dirty="0">
                <a:latin typeface="Arial" charset="0"/>
                <a:cs typeface="Arial" charset="0"/>
              </a:rPr>
              <a:t>работа направлена на усвоение знаний</a:t>
            </a:r>
            <a:r>
              <a:rPr lang="ru-RU" altLang="ru-RU" sz="2000" b="1" i="1" dirty="0">
                <a:latin typeface="Arial" charset="0"/>
              </a:rPr>
              <a:t>;</a:t>
            </a:r>
            <a:r>
              <a:rPr lang="ru-RU" altLang="ru-RU" sz="2000" b="1" i="1" dirty="0">
                <a:latin typeface="Arial" charset="0"/>
                <a:cs typeface="Arial" charset="0"/>
              </a:rPr>
              <a:t> не уделяется необходимого внимания воспитательной работе.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199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Профилактическая работа</a:t>
            </a:r>
            <a:r>
              <a:rPr lang="ru-RU" altLang="ru-RU" sz="3600" b="1" u="sng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altLang="ru-RU" sz="3600" b="1" u="sng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 fontScale="85000"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 smtClean="0">
                <a:latin typeface="Arial" charset="0"/>
              </a:rPr>
              <a:t>	</a:t>
            </a:r>
            <a:r>
              <a:rPr lang="ru-RU" altLang="ru-RU" sz="1900" b="1" dirty="0" smtClean="0">
                <a:latin typeface="Arial" charset="0"/>
              </a:rPr>
              <a:t>П</a:t>
            </a:r>
            <a:r>
              <a:rPr lang="ru-RU" altLang="ru-RU" sz="1900" b="1" dirty="0" smtClean="0">
                <a:latin typeface="Arial" charset="0"/>
                <a:cs typeface="Arial" charset="0"/>
              </a:rPr>
              <a:t>рофилактик</a:t>
            </a:r>
            <a:r>
              <a:rPr lang="ru-RU" altLang="ru-RU" sz="1900" b="1" dirty="0" smtClean="0">
                <a:latin typeface="Arial" charset="0"/>
              </a:rPr>
              <a:t>а</a:t>
            </a:r>
            <a:r>
              <a:rPr lang="ru-RU" altLang="ru-RU" sz="1900" b="1" dirty="0" smtClean="0">
                <a:latin typeface="Arial" charset="0"/>
                <a:cs typeface="Arial" charset="0"/>
              </a:rPr>
              <a:t> </a:t>
            </a:r>
            <a:r>
              <a:rPr lang="ru-RU" altLang="ru-RU" sz="1900" b="1" dirty="0">
                <a:latin typeface="Arial" charset="0"/>
                <a:cs typeface="Arial" charset="0"/>
              </a:rPr>
              <a:t>асоциального поведения</a:t>
            </a:r>
            <a:r>
              <a:rPr lang="ru-RU" altLang="ru-RU" sz="1900" dirty="0">
                <a:latin typeface="Arial" charset="0"/>
                <a:cs typeface="Arial" charset="0"/>
              </a:rPr>
              <a:t> 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</a:rPr>
              <a:t>– это научно-обоснованная, своевременная 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  <a:cs typeface="Arial" charset="0"/>
              </a:rPr>
              <a:t>деятельность, направленн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</a:rPr>
              <a:t>ая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  <a:cs typeface="Arial" charset="0"/>
              </a:rPr>
              <a:t> на </a:t>
            </a:r>
            <a:r>
              <a:rPr lang="ru-RU" altLang="ru-RU" sz="1900" i="1" u="sng" dirty="0">
                <a:solidFill>
                  <a:prstClr val="black"/>
                </a:solidFill>
                <a:latin typeface="Arial" charset="0"/>
              </a:rPr>
              <a:t>предотвращение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</a:rPr>
              <a:t> возможных отклонений подростков; 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  <a:cs typeface="Arial" charset="0"/>
              </a:rPr>
              <a:t>максимальное </a:t>
            </a:r>
            <a:r>
              <a:rPr lang="ru-RU" altLang="ru-RU" sz="1900" i="1" u="sng" dirty="0">
                <a:solidFill>
                  <a:prstClr val="black"/>
                </a:solidFill>
                <a:latin typeface="Arial" charset="0"/>
                <a:cs typeface="Arial" charset="0"/>
              </a:rPr>
              <a:t>обеспечение социальной справедливости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  <a:cs typeface="Arial" charset="0"/>
              </a:rPr>
              <a:t>, </a:t>
            </a:r>
            <a:r>
              <a:rPr lang="ru-RU" altLang="ru-RU" sz="1900" i="1" u="sng" dirty="0">
                <a:solidFill>
                  <a:prstClr val="black"/>
                </a:solidFill>
                <a:latin typeface="Arial" charset="0"/>
                <a:cs typeface="Arial" charset="0"/>
              </a:rPr>
              <a:t>создание условий</a:t>
            </a:r>
            <a:r>
              <a:rPr lang="ru-RU" altLang="ru-RU" sz="1900" dirty="0">
                <a:solidFill>
                  <a:prstClr val="black"/>
                </a:solidFill>
                <a:latin typeface="Arial" charset="0"/>
                <a:cs typeface="Arial" charset="0"/>
              </a:rPr>
              <a:t> для включения несовершеннолетних в социально-экономическую и культурную жизнь общества, способствующую процессу развития личности, получению образования, предупреждению правонарушений</a:t>
            </a:r>
            <a:r>
              <a:rPr lang="ru-RU" altLang="ru-RU" sz="19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b="1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b="1" dirty="0">
              <a:solidFill>
                <a:srgbClr val="FF0000"/>
              </a:solidFill>
              <a:latin typeface="Arial" charset="0"/>
            </a:endParaRPr>
          </a:p>
          <a:p>
            <a:pPr marL="137160" indent="0">
              <a:buNone/>
            </a:pPr>
            <a:r>
              <a:rPr lang="ru-RU" dirty="0" smtClean="0"/>
              <a:t>Задачи профилактической работы</a:t>
            </a:r>
          </a:p>
          <a:p>
            <a:pPr marL="137160" indent="0">
              <a:buNone/>
            </a:pPr>
            <a:endParaRPr lang="ru-RU" dirty="0" smtClean="0"/>
          </a:p>
          <a:p>
            <a:r>
              <a:rPr lang="ru-RU" dirty="0" smtClean="0"/>
              <a:t>оказание помощи подросткам, оказавшимся в трудной жизненной ситуации </a:t>
            </a:r>
          </a:p>
          <a:p>
            <a:r>
              <a:rPr lang="ru-RU" dirty="0" smtClean="0"/>
              <a:t>выявление и пресечение случаев жестокого обращения с подростками</a:t>
            </a:r>
          </a:p>
          <a:p>
            <a:r>
              <a:rPr lang="ru-RU" dirty="0" smtClean="0"/>
              <a:t>обеспечение и защита конституционных прав несовершеннолетних </a:t>
            </a:r>
          </a:p>
          <a:p>
            <a:r>
              <a:rPr lang="ru-RU" dirty="0" smtClean="0"/>
              <a:t>оказание помощи по предупреждению правонарушений</a:t>
            </a:r>
          </a:p>
          <a:p>
            <a:r>
              <a:rPr lang="ru-RU" dirty="0" smtClean="0"/>
              <a:t>профилактическая работа с семьями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217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Профилактика асоциального поведения учащихся</a:t>
            </a:r>
            <a:br>
              <a:rPr lang="ru-RU" sz="3100" dirty="0" smtClean="0"/>
            </a:br>
            <a:r>
              <a:rPr lang="ru-RU" sz="3100" dirty="0" smtClean="0"/>
              <a:t>в образовательном учреждении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600200"/>
            <a:ext cx="9001000" cy="506916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1. Ликвидация пробелов в знаниях учащихся </a:t>
            </a:r>
            <a:r>
              <a:rPr lang="ru-RU" sz="1800" dirty="0" smtClean="0"/>
              <a:t>является важным компонентом в системе  ранней профилактики правонарушений, наркомании и формировании здорового образа жизни.</a:t>
            </a:r>
          </a:p>
          <a:p>
            <a:pPr marL="137160" indent="0">
              <a:buNone/>
            </a:pPr>
            <a:r>
              <a:rPr lang="ru-RU" sz="1800" dirty="0" smtClean="0"/>
              <a:t>Ежедневный контроль за успеваемостью со стороны классного руководителя и родителей позволяют своевременно принять меры к ликвидации пробелов  в знаниях путем проведения дополнительных занятий и индивидуальной работы с такими учащимися, организовать помощь отстающим как педагогом-предметником, так и успевающими учениками.     </a:t>
            </a:r>
          </a:p>
          <a:p>
            <a:endParaRPr lang="ru-RU" sz="1800" dirty="0" smtClean="0"/>
          </a:p>
          <a:p>
            <a:r>
              <a:rPr lang="ru-RU" sz="1800" b="1" dirty="0" smtClean="0"/>
              <a:t>2. Борьба с прогулами занятий </a:t>
            </a:r>
            <a:r>
              <a:rPr lang="ru-RU" sz="1800" dirty="0" smtClean="0"/>
              <a:t>является вторым важным звеном в воспитательной и учебной работе, обеспечивающим успешную профилактику правонарушений. </a:t>
            </a:r>
          </a:p>
          <a:p>
            <a:pPr marL="137160" indent="0">
              <a:buNone/>
            </a:pPr>
            <a:r>
              <a:rPr lang="ru-RU" sz="1800" dirty="0" smtClean="0"/>
              <a:t>Необходимо учитывать, что у ученика, прогулявшего хотя бы один день занятий, если  не принять к нему своевременных мер, появляется  чувство безнаказанности, которое подтолкнет его на повторные прогулы и в конечном итоге превратит в злостного прогульщика. Он станет проводить время в игротеках, на рынках, вокзалах. В погоне за легким заработком он может приобщиться к бродяжничеству и попрошайничеству. Такого подростка легко вовлечь в наркоманию и преступную деятельность. Классные руководители должны установить ежедневный контроль за посещаемостью уроков.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20620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3.  Организация досуга учащихся</a:t>
            </a:r>
            <a:r>
              <a:rPr lang="ru-RU" dirty="0" smtClean="0"/>
              <a:t>, широкое вовлечение учащихся в занятия спортом, художественное творчество, кружковую работу - одно из важнейших направлений воспитательной деятельности, способствующее развитию творческой инициативы ребенка, </a:t>
            </a:r>
          </a:p>
          <a:p>
            <a:r>
              <a:rPr lang="ru-RU" b="1" dirty="0" smtClean="0"/>
              <a:t>4. Пропаганда здорового образа жизни </a:t>
            </a:r>
            <a:r>
              <a:rPr lang="ru-RU" dirty="0" smtClean="0"/>
              <a:t>должна исходить из потребностей  детей и их естественного природного потенциала. Исследования ученых показали, что современные дети  испытывают:</a:t>
            </a:r>
          </a:p>
          <a:p>
            <a:pPr marL="137160" indent="0">
              <a:buNone/>
            </a:pPr>
            <a:r>
              <a:rPr lang="ru-RU" dirty="0" smtClean="0"/>
              <a:t>- потребность в знаниях о здоровье и здоровом образе жизни;</a:t>
            </a:r>
          </a:p>
          <a:p>
            <a:pPr marL="137160" indent="0">
              <a:buNone/>
            </a:pPr>
            <a:r>
              <a:rPr lang="ru-RU" dirty="0" smtClean="0"/>
              <a:t>- озабоченность перспективой,  как своего здоровья, здоровья своих близких, своих будущих детей, так и здоровья всех людей России;</a:t>
            </a:r>
          </a:p>
        </p:txBody>
      </p:sp>
      <p:pic>
        <p:nvPicPr>
          <p:cNvPr id="2050" name="Picture 2" descr="E:\фото 9 а\Изображение 1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86664"/>
            <a:ext cx="1440160" cy="192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9 а\фото01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57048"/>
            <a:ext cx="1850503" cy="138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фото 9 а\фото07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71" y="5085378"/>
            <a:ext cx="1291009" cy="172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997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52565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5. Правовое воспитание</a:t>
            </a:r>
            <a:r>
              <a:rPr lang="ru-RU" dirty="0" smtClean="0"/>
              <a:t>. Широкая пропаганда среди учащихся, их родителей (законных представителей) правовых знаний – необходимое звено в профилактике асоциального поведения. Проведение бесед на классных часах, родительских собраниях, разъяснительной работы о видах ответственности за те или иные противоправные поступки, характерные для подростковой среды виды преступлений, понятий об административной, гражданско-правовой, уголовной ответственности несовершеннолетних и их родителей дают мотивацию на  ответственность за свои действия. </a:t>
            </a:r>
          </a:p>
          <a:p>
            <a:r>
              <a:rPr lang="ru-RU" b="1" dirty="0" smtClean="0"/>
              <a:t>6. Профилактика наркомании и токсикомании</a:t>
            </a:r>
            <a:r>
              <a:rPr lang="ru-RU" dirty="0" smtClean="0"/>
              <a:t>. В каждой школе необходимо планировать и проводить работу по ранней профилактике наркомании и токсикомании. Следует консолидировать усилия в этом направлении с органами милиции и здравоохранения, родительской общественностью. </a:t>
            </a:r>
          </a:p>
          <a:p>
            <a:endParaRPr lang="ru-RU" dirty="0"/>
          </a:p>
        </p:txBody>
      </p:sp>
      <p:pic>
        <p:nvPicPr>
          <p:cNvPr id="3074" name="Picture 2" descr="E:\фото 9 а\9 мая 7=а класс\фото05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95436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фото 9 а\IMG_20150123_1156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57454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743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7. Предупреждение вовлечения учащихся в экстремистские организации.</a:t>
            </a:r>
            <a:r>
              <a:rPr lang="ru-RU" dirty="0" smtClean="0"/>
              <a:t>  </a:t>
            </a:r>
          </a:p>
          <a:p>
            <a:pPr marL="137160" indent="0">
              <a:buNone/>
            </a:pPr>
            <a:r>
              <a:rPr lang="ru-RU" dirty="0" smtClean="0"/>
              <a:t>В образовательных учреждениях необходимо проводить работу по предупреждению вовлечения учащихся в </a:t>
            </a:r>
            <a:r>
              <a:rPr lang="ru-RU" dirty="0" err="1" smtClean="0"/>
              <a:t>экстремистски</a:t>
            </a:r>
            <a:r>
              <a:rPr lang="ru-RU" dirty="0" smtClean="0"/>
              <a:t> настроенные организации и группировки. К участию в массовых беспорядках, хулиганских проявлениях во время проведения спортивных мероприятий, распространению литературы, пропагандирующей межнациональную, межрелигиозную рознь, идеи фашизма все чаще стали привлекаться учащиеся старших классов.</a:t>
            </a:r>
          </a:p>
          <a:p>
            <a:pPr marL="137160" indent="0">
              <a:buNone/>
            </a:pPr>
            <a:endParaRPr lang="ru-RU" dirty="0" smtClean="0"/>
          </a:p>
          <a:p>
            <a:r>
              <a:rPr lang="ru-RU" b="1" dirty="0" smtClean="0"/>
              <a:t>8.	Выявление учащихся и семей, находящихся в социально-опасном положении.</a:t>
            </a:r>
            <a:r>
              <a:rPr lang="ru-RU" dirty="0" smtClean="0"/>
              <a:t> </a:t>
            </a:r>
          </a:p>
          <a:p>
            <a:pPr marL="137160" indent="0">
              <a:buNone/>
            </a:pPr>
            <a:r>
              <a:rPr lang="ru-RU" dirty="0" smtClean="0"/>
              <a:t>Классные руководители  знакомятся с жилищными условиями учащихся, в домашней обстановке проводят беседы с родителями, взрослыми членами семьи, составляют акты обследования жилищных условий, выясняют положение ребенка в семье, его взаимоотношения с родителями. При выявлении конфликтов между родителями и детьми, проблем в семейном воспитании, работу рекомендуется  проводить одновременно с родителями и детьми. Зачастую к такой работе следует привлекать школьного психолога, специалиста по социальной защите, иногда, при наличии признаков  детской токсикомании и наркомании,  психиатра- нарколога.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883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899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Профилактика асоциального  поведения подростков </vt:lpstr>
      <vt:lpstr>Российский закон об образовании:  «Содержание образования должно содействовать взаимопониманию и сотрудничеству между людьми, народами, различными расовыми, национальными, этническими, религиозными и социальными группами; способствовать реализации права граждан на свободный выбор взглядов и убеждений». </vt:lpstr>
      <vt:lpstr>Презентация PowerPoint</vt:lpstr>
      <vt:lpstr>Важный по значимости фактор, который может способствовать появлению и развитию асоциального поведения детей, - школа. Имеет значение  стиль работы. </vt:lpstr>
      <vt:lpstr>Профилактическая работа </vt:lpstr>
      <vt:lpstr>Профилактика асоциального поведения учащихся в образовательном учреждении </vt:lpstr>
      <vt:lpstr>Презентация PowerPoint</vt:lpstr>
      <vt:lpstr>Презентация PowerPoint</vt:lpstr>
      <vt:lpstr>Презентация PowerPoint</vt:lpstr>
      <vt:lpstr>Наиболее трудной  задачей является обучение родителей правильному       способу общения с «трудными детьми», учету особенности детей и анализу причины их поведения.</vt:lpstr>
      <vt:lpstr>Презентация PowerPoint</vt:lpstr>
      <vt:lpstr>Проведение индивидуальной воспитательной работы. 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асоциального  поведения подростков</dc:title>
  <dc:creator>a</dc:creator>
  <cp:lastModifiedBy>a</cp:lastModifiedBy>
  <cp:revision>8</cp:revision>
  <dcterms:created xsi:type="dcterms:W3CDTF">2016-11-24T13:17:26Z</dcterms:created>
  <dcterms:modified xsi:type="dcterms:W3CDTF">2016-11-24T14:02:28Z</dcterms:modified>
</cp:coreProperties>
</file>