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63" r:id="rId4"/>
    <p:sldId id="262" r:id="rId5"/>
    <p:sldId id="265" r:id="rId6"/>
    <p:sldId id="271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2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5639A-C6D2-4C2E-B01E-2C3396E42016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2CDC-C50A-47D1-A454-CD7435C77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1E375-9A0E-40E8-8340-4CF7D1EE38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192C2-3AAB-4754-B30B-38BD01C3DBF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C3415-D363-4D6A-A888-9985D10AFB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16645-AF89-418E-80D6-67451C8F57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7C37B-E185-4258-AF4E-A6B9C5DC62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8D4EB-ED25-4893-8001-ABD77A01316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AC947-0E45-428A-A38C-3C7ED5ECEC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DFB81-00C3-4D84-A629-22FB3EF5D89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B249F-28F8-4ACC-A4ED-08B7A86561B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5" y="273061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A072C-F75A-43C8-9B1D-77681A0EDF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EB8A5-F00C-4100-BCDB-FDBF124867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398D32-A7AE-4948-B54D-09BD81DFBB2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6"/>
          <p:cNvSpPr>
            <a:spLocks noChangeArrowheads="1"/>
          </p:cNvSpPr>
          <p:nvPr/>
        </p:nvSpPr>
        <p:spPr bwMode="auto">
          <a:xfrm>
            <a:off x="124934" y="2420888"/>
            <a:ext cx="91440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«Особенности реализации ФГОС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 в современной начальной школе»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213946" y="1930771"/>
            <a:ext cx="88215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ГОРОДСКОЙ  СЕМИНАР - ПРАКТИКУМ</a:t>
            </a: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3807144" y="6218348"/>
            <a:ext cx="15297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 ноября 2015 г.</a:t>
            </a:r>
            <a:endParaRPr 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404664"/>
            <a:ext cx="6336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DejaVu Sans" charset="0"/>
                <a:cs typeface="Times New Roman" pitchFamily="18" charset="0"/>
              </a:rPr>
              <a:t>Муниципальное автономное </a:t>
            </a:r>
          </a:p>
          <a:p>
            <a:pPr algn="ctr"/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DejaVu Sans" charset="0"/>
                <a:cs typeface="Times New Roman" pitchFamily="18" charset="0"/>
              </a:rPr>
              <a:t>общеобразовательное учреждение</a:t>
            </a:r>
          </a:p>
          <a:p>
            <a:pPr algn="ctr"/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DejaVu Sans" charset="0"/>
                <a:cs typeface="Times New Roman" pitchFamily="18" charset="0"/>
              </a:rPr>
              <a:t>средняя общеобразовательная школа № 1 </a:t>
            </a:r>
          </a:p>
          <a:p>
            <a:pPr algn="ctr"/>
            <a:r>
              <a:rPr lang="ru-RU" sz="2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DejaVu Sans" charset="0"/>
                <a:cs typeface="Times New Roman" pitchFamily="18" charset="0"/>
              </a:rPr>
              <a:t>имени Героя Советского Союза </a:t>
            </a:r>
            <a:r>
              <a:rPr lang="ru-RU" sz="200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DejaVu Sans" charset="0"/>
                <a:cs typeface="Times New Roman" pitchFamily="18" charset="0"/>
              </a:rPr>
              <a:t>В.П.Чкалова</a:t>
            </a:r>
            <a:endParaRPr lang="ru-RU" sz="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ea typeface="DejaVu Sans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6010" y="3475883"/>
            <a:ext cx="3711982" cy="273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6" name="Picture 2" descr="Эмблема МАО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44" y="348601"/>
            <a:ext cx="1772930" cy="1751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2"/>
          <p:cNvSpPr>
            <a:spLocks noGrp="1"/>
          </p:cNvSpPr>
          <p:nvPr>
            <p:ph type="ctrTitle"/>
          </p:nvPr>
        </p:nvSpPr>
        <p:spPr>
          <a:xfrm>
            <a:off x="395536" y="2130436"/>
            <a:ext cx="8352928" cy="1470025"/>
          </a:xfrm>
        </p:spPr>
        <p:txBody>
          <a:bodyPr/>
          <a:lstStyle/>
          <a:p>
            <a:pPr eaLnBrk="1" hangingPunct="1"/>
            <a:r>
              <a:rPr lang="ru-RU" altLang="ru-RU" sz="60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3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13946" y="196951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256563" y="476672"/>
            <a:ext cx="870438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Все компьютеры в мире ничего не изменят          без наличия увлеченных учащихся, знающих и преданных своему делу преподавателей,                         неравнодушных и осведомлённых родителей, </a:t>
            </a:r>
            <a:b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</a:b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а так же общества,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в 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котором подчёркивается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ценность 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обучения </a:t>
            </a:r>
            <a:endParaRPr lang="ru-RU" sz="32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DejaVu Sans" charset="0"/>
              <a:cs typeface="Times New Roman" pitchFamily="18" charset="0"/>
            </a:endParaRPr>
          </a:p>
          <a:p>
            <a:pPr algn="ctr" eaLnBrk="0" hangingPunct="0"/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на протяжении всей 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жизни.</a:t>
            </a:r>
          </a:p>
          <a:p>
            <a:pPr algn="ctr" eaLnBrk="0" hangingPunct="0"/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                                                            </a:t>
            </a:r>
            <a:endParaRPr lang="ru-RU" sz="32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DejaVu Sans" charset="0"/>
              <a:cs typeface="Times New Roman" pitchFamily="18" charset="0"/>
            </a:endParaRPr>
          </a:p>
          <a:p>
            <a:pPr algn="ctr" eaLnBrk="0" hangingPunct="0"/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                                          Билл </a:t>
            </a: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Гейтс </a:t>
            </a:r>
          </a:p>
        </p:txBody>
      </p:sp>
      <p:pic>
        <p:nvPicPr>
          <p:cNvPr id="4100" name="Picture 2" descr="C:\Documents and Settings\Админ\Рабочий стол\скаченное 3\2de75a8025ea.png"/>
          <p:cNvPicPr>
            <a:picLocks noChangeAspect="1" noChangeArrowheads="1"/>
          </p:cNvPicPr>
          <p:nvPr/>
        </p:nvPicPr>
        <p:blipFill>
          <a:blip r:embed="rId2" cstate="print"/>
          <a:srcRect t="30006" r="62352" b="31010"/>
          <a:stretch>
            <a:fillRect/>
          </a:stretch>
        </p:blipFill>
        <p:spPr bwMode="auto">
          <a:xfrm>
            <a:off x="551661" y="3716039"/>
            <a:ext cx="309928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267744" y="119838"/>
            <a:ext cx="4882281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Мысль в подарок</a:t>
            </a:r>
            <a:endParaRPr lang="ru-RU" altLang="ru-RU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n-ea"/>
              <a:cs typeface="Times New Roman" pitchFamily="18" charset="0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954222"/>
            <a:ext cx="3176587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3447264" y="953270"/>
            <a:ext cx="5572125" cy="1764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ru-RU" altLang="ru-RU" sz="2400" b="1" i="1" dirty="0">
                <a:solidFill>
                  <a:srgbClr val="002060"/>
                </a:solidFill>
                <a:cs typeface="Times New Roman" pitchFamily="18" charset="0"/>
              </a:rPr>
              <a:t>Думать – самая трудная работа. Вероятно, поэтому этим занимаются столь </a:t>
            </a:r>
            <a:r>
              <a:rPr lang="ru-RU" alt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немногие.</a:t>
            </a:r>
          </a:p>
          <a:p>
            <a:pPr eaLnBrk="1" hangingPunct="1">
              <a:spcBef>
                <a:spcPts val="1500"/>
              </a:spcBef>
            </a:pPr>
            <a:r>
              <a:rPr lang="ru-RU" altLang="ru-RU" sz="2400" b="1" i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</a:t>
            </a:r>
            <a:r>
              <a:rPr lang="ru-RU" altLang="ru-RU" b="1" i="1" dirty="0" smtClean="0">
                <a:solidFill>
                  <a:srgbClr val="002060"/>
                </a:solidFill>
                <a:cs typeface="Times New Roman" pitchFamily="18" charset="0"/>
              </a:rPr>
              <a:t>       </a:t>
            </a:r>
            <a:r>
              <a:rPr lang="ru-RU" alt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    </a:t>
            </a:r>
            <a:r>
              <a:rPr lang="ru-RU" altLang="ru-RU" sz="2000" b="1" i="1" dirty="0" smtClean="0">
                <a:solidFill>
                  <a:srgbClr val="002060"/>
                </a:solidFill>
                <a:cs typeface="Times New Roman" pitchFamily="18" charset="0"/>
              </a:rPr>
              <a:t>Генри </a:t>
            </a:r>
            <a:r>
              <a:rPr lang="ru-RU" altLang="ru-RU" sz="2000" b="1" i="1" dirty="0">
                <a:solidFill>
                  <a:srgbClr val="002060"/>
                </a:solidFill>
                <a:cs typeface="Times New Roman" pitchFamily="18" charset="0"/>
              </a:rPr>
              <a:t>Форд</a:t>
            </a:r>
          </a:p>
        </p:txBody>
      </p:sp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73" y="3573016"/>
            <a:ext cx="3120327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3451856" y="3691841"/>
            <a:ext cx="5214938" cy="157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Times New Roman" pitchFamily="18" charset="0"/>
                <a:ea typeface="DejaVu Sans" charset="0"/>
                <a:cs typeface="DejaVu Sans" charset="0"/>
              </a:defRPr>
            </a:lvl9pPr>
          </a:lstStyle>
          <a:p>
            <a:pPr algn="just" eaLnBrk="1" hangingPunct="1"/>
            <a:r>
              <a:rPr lang="ru-RU" altLang="ru-RU" sz="2400" b="1" i="1" dirty="0">
                <a:solidFill>
                  <a:srgbClr val="002060"/>
                </a:solidFill>
              </a:rPr>
              <a:t>Учитель – человек, который может делать трудные вещи легкими.</a:t>
            </a:r>
          </a:p>
          <a:p>
            <a:pPr algn="just" eaLnBrk="1" hangingPunct="1"/>
            <a:r>
              <a:rPr lang="ru-RU" altLang="ru-RU" sz="2400" b="1" i="1" dirty="0">
                <a:solidFill>
                  <a:srgbClr val="002060"/>
                </a:solidFill>
              </a:rPr>
              <a:t>                           </a:t>
            </a:r>
            <a:endParaRPr lang="ru-RU" altLang="ru-RU" sz="2400" b="1" i="1" dirty="0" smtClean="0">
              <a:solidFill>
                <a:srgbClr val="002060"/>
              </a:solidFill>
            </a:endParaRPr>
          </a:p>
          <a:p>
            <a:pPr algn="just" eaLnBrk="1" hangingPunct="1"/>
            <a:r>
              <a:rPr lang="ru-RU" altLang="ru-RU" sz="2400" b="1" i="1" dirty="0">
                <a:solidFill>
                  <a:srgbClr val="002060"/>
                </a:solidFill>
              </a:rPr>
              <a:t> </a:t>
            </a:r>
            <a:r>
              <a:rPr lang="ru-RU" altLang="ru-RU" sz="2400" b="1" i="1" dirty="0" smtClean="0">
                <a:solidFill>
                  <a:srgbClr val="002060"/>
                </a:solidFill>
              </a:rPr>
              <a:t>                              </a:t>
            </a:r>
            <a:r>
              <a:rPr lang="ru-RU" altLang="ru-RU" sz="2000" b="1" i="1" dirty="0" smtClean="0">
                <a:solidFill>
                  <a:srgbClr val="002060"/>
                </a:solidFill>
              </a:rPr>
              <a:t>Ральф </a:t>
            </a:r>
            <a:r>
              <a:rPr lang="ru-RU" altLang="ru-RU" sz="2000" b="1" i="1" dirty="0">
                <a:solidFill>
                  <a:srgbClr val="002060"/>
                </a:solidFill>
              </a:rPr>
              <a:t>Уолдо </a:t>
            </a:r>
            <a:r>
              <a:rPr lang="ru-RU" altLang="ru-RU" sz="2000" b="1" i="1" dirty="0" err="1">
                <a:solidFill>
                  <a:srgbClr val="002060"/>
                </a:solidFill>
              </a:rPr>
              <a:t>Эмерсон</a:t>
            </a:r>
            <a:endParaRPr lang="ru-RU" alt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775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97152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«</a:t>
            </a:r>
            <a:r>
              <a:rPr lang="ru-RU" b="1" dirty="0" smtClean="0"/>
              <a:t>Урок </a:t>
            </a:r>
            <a:r>
              <a:rPr lang="ru-RU" b="1" dirty="0"/>
              <a:t>- это солнце, вокруг которого, </a:t>
            </a:r>
          </a:p>
          <a:p>
            <a:r>
              <a:rPr lang="ru-RU" b="1" dirty="0"/>
              <a:t>как планеты, вращаются все</a:t>
            </a:r>
          </a:p>
          <a:p>
            <a:r>
              <a:rPr lang="ru-RU" b="1" dirty="0"/>
              <a:t> другие формы учебных </a:t>
            </a:r>
            <a:r>
              <a:rPr lang="ru-RU" b="1" dirty="0" smtClean="0"/>
              <a:t>занятий».</a:t>
            </a:r>
            <a:endParaRPr lang="ru-RU" b="1" dirty="0"/>
          </a:p>
          <a:p>
            <a:r>
              <a:rPr lang="ru-RU" b="1" dirty="0" smtClean="0"/>
              <a:t>                                                Н.М</a:t>
            </a:r>
            <a:r>
              <a:rPr lang="ru-RU" b="1" dirty="0"/>
              <a:t>. Верзилин 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395536" y="2420888"/>
            <a:ext cx="82449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«Высший пилотаж» в проведении урока и идеальное воплощение новых стандартов на практике – это урок, на котором учитель, лишь направляя детей, дает рекомендации в течение урока. Поэтому дети ощущают, что ведут урок сами. Учащиеся достигнут высоких результатов только тогда, когда увидят, что определённые умения  необходимы ему и на других предметах и в жизни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12" name="Прямоугольник 111"/>
          <p:cNvSpPr/>
          <p:nvPr/>
        </p:nvSpPr>
        <p:spPr>
          <a:xfrm>
            <a:off x="251520" y="495154"/>
            <a:ext cx="4896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«</a:t>
            </a:r>
            <a:r>
              <a:rPr lang="ru-RU" b="1" dirty="0"/>
              <a:t>Если ученик в школе не научился сам ничего творить, то и в жизни он всегда будет только подражать, копировать». </a:t>
            </a:r>
            <a:endParaRPr lang="ru-RU" b="1" dirty="0" smtClean="0"/>
          </a:p>
          <a:p>
            <a:pPr algn="r"/>
            <a:r>
              <a:rPr lang="ru-RU" b="1" dirty="0" smtClean="0"/>
              <a:t>Л.Н</a:t>
            </a:r>
            <a:r>
              <a:rPr lang="ru-RU" b="1" dirty="0"/>
              <a:t>. </a:t>
            </a:r>
            <a:r>
              <a:rPr lang="ru-RU" b="1" dirty="0" smtClean="0"/>
              <a:t>Толстой</a:t>
            </a:r>
            <a:endParaRPr lang="ru-RU" dirty="0"/>
          </a:p>
        </p:txBody>
      </p:sp>
      <p:sp>
        <p:nvSpPr>
          <p:cNvPr id="113" name="Прямоугольник с двумя скругленными противолежащими углами 112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183" name="Picture 111" descr="http://enprophil.ucoz.ru/_si/2/94499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302433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85" name="Picture 113" descr="http://mypresentation.ru/documents/feae662eee32ae29892374913f691ce2/img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64" y="214316"/>
            <a:ext cx="2942096" cy="220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79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МАСТЕР-КЛАСС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20733"/>
            <a:ext cx="856895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Девиз:</a:t>
            </a:r>
            <a:r>
              <a:rPr lang="ru-RU" sz="2800" b="1" dirty="0" smtClean="0"/>
              <a:t>  </a:t>
            </a:r>
            <a:r>
              <a:rPr lang="ru-RU" sz="2800" dirty="0" smtClean="0"/>
              <a:t>«</a:t>
            </a:r>
            <a:r>
              <a:rPr lang="ru-RU" sz="2800" dirty="0"/>
              <a:t>Учителю необходимо постоянно    </a:t>
            </a:r>
          </a:p>
          <a:p>
            <a:r>
              <a:rPr lang="ru-RU" sz="2800" dirty="0"/>
              <a:t>        </a:t>
            </a:r>
            <a:r>
              <a:rPr lang="ru-RU" sz="2800" dirty="0" smtClean="0"/>
              <a:t>учиться</a:t>
            </a:r>
            <a:r>
              <a:rPr lang="ru-RU" sz="2800" dirty="0"/>
              <a:t>, учиться друг у друга. И лучшим   </a:t>
            </a:r>
          </a:p>
          <a:p>
            <a:r>
              <a:rPr lang="ru-RU" sz="2800" dirty="0"/>
              <a:t>       </a:t>
            </a:r>
            <a:r>
              <a:rPr lang="ru-RU" sz="2800" dirty="0" smtClean="0"/>
              <a:t> </a:t>
            </a:r>
            <a:r>
              <a:rPr lang="ru-RU" sz="2800" dirty="0"/>
              <a:t>п</a:t>
            </a:r>
            <a:r>
              <a:rPr lang="ru-RU" sz="2800" dirty="0" smtClean="0"/>
              <a:t>обудителем </a:t>
            </a:r>
            <a:r>
              <a:rPr lang="ru-RU" sz="2800" dirty="0"/>
              <a:t>для этого должен стать   </a:t>
            </a:r>
          </a:p>
          <a:p>
            <a:r>
              <a:rPr lang="ru-RU" sz="2800" dirty="0"/>
              <a:t>    </a:t>
            </a:r>
            <a:r>
              <a:rPr lang="ru-RU" sz="2800" dirty="0" smtClean="0"/>
              <a:t>    взаимообмен </a:t>
            </a:r>
            <a:r>
              <a:rPr lang="ru-RU" sz="2800" dirty="0"/>
              <a:t>профессиональным опытом». </a:t>
            </a:r>
          </a:p>
          <a:p>
            <a:r>
              <a:rPr lang="ru-RU" sz="2800" b="1" dirty="0" smtClean="0"/>
              <a:t>                                                                   </a:t>
            </a:r>
            <a:r>
              <a:rPr lang="ru-RU" dirty="0" smtClean="0"/>
              <a:t>Л.И. Боровиков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sz="3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Цель:</a:t>
            </a:r>
            <a:r>
              <a:rPr lang="ru-RU" sz="2800" b="1" dirty="0" smtClean="0"/>
              <a:t> </a:t>
            </a:r>
            <a:r>
              <a:rPr lang="ru-RU" sz="2800" dirty="0" smtClean="0"/>
              <a:t>«Скажи </a:t>
            </a:r>
            <a:r>
              <a:rPr lang="ru-RU" sz="2800" dirty="0"/>
              <a:t>мне, и я забуду, покажи мне, </a:t>
            </a:r>
            <a:endParaRPr lang="ru-RU" sz="2800" dirty="0" smtClean="0"/>
          </a:p>
          <a:p>
            <a:r>
              <a:rPr lang="ru-RU" sz="2800" dirty="0" smtClean="0"/>
              <a:t>            и </a:t>
            </a:r>
            <a:r>
              <a:rPr lang="ru-RU" sz="2800" dirty="0"/>
              <a:t>я запомню, дай мне действовать самому, </a:t>
            </a:r>
            <a:endParaRPr lang="ru-RU" sz="2800" dirty="0" smtClean="0"/>
          </a:p>
          <a:p>
            <a:r>
              <a:rPr lang="ru-RU" sz="2800" dirty="0" smtClean="0"/>
              <a:t>            и </a:t>
            </a:r>
            <a:r>
              <a:rPr lang="ru-RU" sz="2800" dirty="0"/>
              <a:t>я </a:t>
            </a:r>
            <a:r>
              <a:rPr lang="ru-RU" sz="2800" dirty="0" smtClean="0"/>
              <a:t>научусь». </a:t>
            </a:r>
            <a:endParaRPr lang="ru-RU" sz="2800" dirty="0"/>
          </a:p>
          <a:p>
            <a:r>
              <a:rPr lang="ru-RU" dirty="0" smtClean="0"/>
              <a:t>                                                             изречениями </a:t>
            </a:r>
            <a:r>
              <a:rPr lang="ru-RU" dirty="0"/>
              <a:t>из китайской мудрости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2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0322"/>
            <a:ext cx="8229600" cy="1989250"/>
          </a:xfrm>
        </p:spPr>
        <p:txBody>
          <a:bodyPr/>
          <a:lstStyle/>
          <a:p>
            <a:pPr lvl="0"/>
            <a: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«Построй свой дом</a:t>
            </a:r>
            <a:r>
              <a:rPr lang="ru-RU" sz="3600" b="1" i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»</a:t>
            </a:r>
            <a:br>
              <a:rPr lang="ru-RU" sz="3600" b="1" i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</a:br>
            <a: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«Морфологический сундучок» </a:t>
            </a:r>
            <a:b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</a:br>
            <a: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 </a:t>
            </a:r>
            <a:r>
              <a:rPr lang="ru-RU" sz="3600" b="1" i="1" kern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«Создай паспорт»</a:t>
            </a:r>
            <a: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/>
            </a:r>
            <a:b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</a:br>
            <a:endParaRPr lang="ru-RU" sz="3600" b="1" i="1" kern="1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DejaVu Sans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8981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420888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Имя  _________________________________________________</a:t>
            </a:r>
            <a:endParaRPr lang="ru-RU" dirty="0"/>
          </a:p>
          <a:p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Создатель ____________________________________________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 smtClean="0"/>
              <a:t>Прописка  _____________________________________________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  <a:p>
            <a:r>
              <a:rPr lang="ru-RU" dirty="0"/>
              <a:t>Внешний вид (</a:t>
            </a:r>
            <a:r>
              <a:rPr lang="ru-RU" dirty="0" smtClean="0"/>
              <a:t>особые приметы) ______________________________________________________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Личные </a:t>
            </a:r>
            <a:r>
              <a:rPr lang="ru-RU" dirty="0" smtClean="0"/>
              <a:t>качества _______________________________________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5688632" cy="546034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Диктант значений</a:t>
            </a:r>
          </a:p>
        </p:txBody>
      </p:sp>
      <p:sp>
        <p:nvSpPr>
          <p:cNvPr id="3" name="Объект 3"/>
          <p:cNvSpPr txBox="1">
            <a:spLocks/>
          </p:cNvSpPr>
          <p:nvPr/>
        </p:nvSpPr>
        <p:spPr>
          <a:xfrm>
            <a:off x="323528" y="980728"/>
            <a:ext cx="8496944" cy="47525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sz="2000" kern="0" dirty="0" smtClean="0"/>
              <a:t>Позиция, взгляд, точка зрения на способ преподавания, при котором учащийся осваивает культуру не путем простой передачи информации, а в процессе собственной деятельности.</a:t>
            </a:r>
          </a:p>
          <a:p>
            <a:pPr marL="0" indent="0">
              <a:buFontTx/>
              <a:buNone/>
            </a:pPr>
            <a:endParaRPr lang="ru-RU" sz="400" kern="0" dirty="0" smtClean="0"/>
          </a:p>
          <a:p>
            <a:r>
              <a:rPr lang="ru-RU" sz="2000" kern="0" dirty="0" smtClean="0"/>
              <a:t>Словарь иностранных слов определяет это понятие как размышление о своем внутреннем состоянии, самопознание. </a:t>
            </a:r>
          </a:p>
          <a:p>
            <a:pPr marL="0" indent="0">
              <a:buFontTx/>
              <a:buNone/>
            </a:pPr>
            <a:endParaRPr lang="ru-RU" sz="600" kern="0" dirty="0" smtClean="0"/>
          </a:p>
          <a:p>
            <a:r>
              <a:rPr lang="ru-RU" sz="2000" kern="0" dirty="0" smtClean="0"/>
              <a:t>Тип обучения, обеспечивающий творческое усвоения знаний учащимися посредством специально организованного учителем диалога. </a:t>
            </a:r>
          </a:p>
          <a:p>
            <a:pPr marL="0" indent="0">
              <a:buFontTx/>
              <a:buNone/>
            </a:pPr>
            <a:endParaRPr lang="ru-RU" sz="600" kern="0" dirty="0" smtClean="0"/>
          </a:p>
          <a:p>
            <a:r>
              <a:rPr lang="ru-RU" sz="2000" kern="0" dirty="0" smtClean="0"/>
              <a:t>Этап формулирования темы урока или вопроса для исследования. </a:t>
            </a:r>
          </a:p>
          <a:p>
            <a:pPr marL="0" indent="0">
              <a:buFontTx/>
              <a:buNone/>
            </a:pPr>
            <a:endParaRPr lang="ru-RU" sz="500" kern="0" dirty="0" smtClean="0"/>
          </a:p>
          <a:p>
            <a:r>
              <a:rPr lang="ru-RU" sz="2000" kern="0" dirty="0" smtClean="0"/>
              <a:t>Тип обучения, обеспечивающий репродуктивное усвоение знаний, умений и навыков. </a:t>
            </a:r>
          </a:p>
          <a:p>
            <a:pPr marL="0" indent="0">
              <a:buFontTx/>
              <a:buNone/>
            </a:pPr>
            <a:endParaRPr lang="ru-RU" sz="700" kern="0" dirty="0" smtClean="0"/>
          </a:p>
          <a:p>
            <a:r>
              <a:rPr lang="ru-RU" sz="2000" kern="0" dirty="0" smtClean="0"/>
              <a:t>Готовность учащихся самостоятельно работать с информацией различных источников, искать, анализировать и отбирать необходимую информацию. 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09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850106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i="1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«Перевод с русского на русский»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9528" y="1052736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 ?  </a:t>
            </a:r>
            <a:r>
              <a:rPr lang="ru-RU" sz="2800" dirty="0"/>
              <a:t>Сколько это млекопитающее не снабжай питательными веществами, оно все равно смотрит в растительное сообщество. </a:t>
            </a:r>
            <a:endParaRPr lang="ru-RU" sz="2800" dirty="0" smtClean="0"/>
          </a:p>
          <a:p>
            <a:endParaRPr lang="ru-RU" sz="1600" dirty="0"/>
          </a:p>
          <a:p>
            <a:r>
              <a:rPr lang="ru-RU" sz="2800" b="1" dirty="0"/>
              <a:t>2 ?  </a:t>
            </a:r>
            <a:r>
              <a:rPr lang="ru-RU" sz="2800" dirty="0"/>
              <a:t>Сбился с азимута среди 3 голосемянных. </a:t>
            </a:r>
            <a:endParaRPr lang="ru-RU" sz="2800" dirty="0" smtClean="0"/>
          </a:p>
          <a:p>
            <a:endParaRPr lang="ru-RU" sz="1400" dirty="0"/>
          </a:p>
          <a:p>
            <a:r>
              <a:rPr lang="ru-RU" sz="2800" b="1" dirty="0"/>
              <a:t>3 ?  </a:t>
            </a:r>
            <a:r>
              <a:rPr lang="ru-RU" sz="2800" dirty="0"/>
              <a:t>Приблизительно 20 г продукта полукоксования твердых топлив приводит в непригодное к использованию состояние весь продукт переработки нектара растений представителями перепончатокрылых, находящейся в большой деревянной емкости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8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425184" y="548680"/>
            <a:ext cx="8291264" cy="547334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altLang="ru-RU" sz="2400" kern="0" dirty="0" smtClean="0">
                <a:latin typeface="Monotype Corsiva" pitchFamily="66" charset="0"/>
              </a:rPr>
              <a:t>     </a:t>
            </a:r>
            <a:r>
              <a:rPr lang="ru-RU" alt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Если хочешь воспитать в детях смелость ума, интерес к серьезной интеллектуальной работе, самостоятельность как личностную черту, вселить в них радость сотворчества</a:t>
            </a:r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,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 </a:t>
            </a:r>
            <a:r>
              <a:rPr lang="ru-RU" alt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то создай такие условия, чтобы искорки их мыслей образовывали царство мыслей, </a:t>
            </a:r>
            <a:endParaRPr lang="ru-RU" altLang="ru-RU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DejaVu Sans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дай </a:t>
            </a:r>
            <a:r>
              <a:rPr lang="ru-RU" alt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возможность им почувствовать себя </a:t>
            </a:r>
            <a:endParaRPr lang="ru-RU" altLang="ru-RU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DejaVu Sans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в </a:t>
            </a:r>
            <a:r>
              <a:rPr lang="ru-RU" altLang="ru-RU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нем властелинами.</a:t>
            </a:r>
          </a:p>
          <a:p>
            <a:pPr>
              <a:buFont typeface="Wingdings" pitchFamily="2" charset="2"/>
              <a:buNone/>
            </a:pPr>
            <a:endParaRPr lang="ru-RU" altLang="ru-RU" sz="2400" kern="0" dirty="0" smtClean="0"/>
          </a:p>
          <a:p>
            <a:pPr algn="r">
              <a:buFont typeface="Wingdings" pitchFamily="2" charset="2"/>
              <a:buNone/>
            </a:pPr>
            <a:r>
              <a:rPr lang="ru-RU" altLang="ru-RU" sz="2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Ш.А. </a:t>
            </a:r>
            <a:r>
              <a:rPr lang="ru-RU" altLang="ru-RU" sz="2400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ans" charset="0"/>
                <a:cs typeface="Times New Roman" pitchFamily="18" charset="0"/>
              </a:rPr>
              <a:t>Амонашвили</a:t>
            </a:r>
            <a:endParaRPr lang="ru-RU" altLang="ru-RU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DejaVu Sans" charset="0"/>
              <a:cs typeface="Times New Roman" pitchFamily="18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13946" y="214316"/>
            <a:ext cx="8716108" cy="6429375"/>
          </a:xfrm>
          <a:prstGeom prst="round2Diag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Рисунок 4" descr="http://veol.edu.tomsk.ru/wp-content/uploads/2012/05/model-uspeha-229x3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76" y="3933056"/>
            <a:ext cx="2304255" cy="25666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85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452</Words>
  <Application>Microsoft Office PowerPoint</Application>
  <PresentationFormat>Экран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МАСТЕР-КЛАСС</vt:lpstr>
      <vt:lpstr>«Построй свой дом» «Морфологический сундучок»   «Создай паспорт» </vt:lpstr>
      <vt:lpstr>Диктант значений</vt:lpstr>
      <vt:lpstr>«Перевод с русского на русский»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HP</cp:lastModifiedBy>
  <cp:revision>18</cp:revision>
  <dcterms:modified xsi:type="dcterms:W3CDTF">2016-11-28T12:43:39Z</dcterms:modified>
</cp:coreProperties>
</file>