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3" r:id="rId2"/>
  </p:sldMasterIdLst>
  <p:notesMasterIdLst>
    <p:notesMasterId r:id="rId19"/>
  </p:notesMasterIdLst>
  <p:handoutMasterIdLst>
    <p:handoutMasterId r:id="rId20"/>
  </p:handoutMasterIdLst>
  <p:sldIdLst>
    <p:sldId id="265" r:id="rId3"/>
    <p:sldId id="310" r:id="rId4"/>
    <p:sldId id="311" r:id="rId5"/>
    <p:sldId id="313" r:id="rId6"/>
    <p:sldId id="312" r:id="rId7"/>
    <p:sldId id="316" r:id="rId8"/>
    <p:sldId id="320" r:id="rId9"/>
    <p:sldId id="314" r:id="rId10"/>
    <p:sldId id="315" r:id="rId11"/>
    <p:sldId id="317" r:id="rId12"/>
    <p:sldId id="321" r:id="rId13"/>
    <p:sldId id="322" r:id="rId14"/>
    <p:sldId id="318" r:id="rId15"/>
    <p:sldId id="323" r:id="rId16"/>
    <p:sldId id="319" r:id="rId17"/>
    <p:sldId id="324" r:id="rId18"/>
  </p:sldIdLst>
  <p:sldSz cx="12188825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200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orient="horz" pos="3792">
          <p15:clr>
            <a:srgbClr val="A4A3A4"/>
          </p15:clr>
        </p15:guide>
        <p15:guide id="6" orient="horz">
          <p15:clr>
            <a:srgbClr val="A4A3A4"/>
          </p15:clr>
        </p15:guide>
        <p15:guide id="7" orient="horz" pos="3360">
          <p15:clr>
            <a:srgbClr val="A4A3A4"/>
          </p15:clr>
        </p15:guide>
        <p15:guide id="8" orient="horz" pos="3312">
          <p15:clr>
            <a:srgbClr val="A4A3A4"/>
          </p15:clr>
        </p15:guide>
        <p15:guide id="9" orient="horz" pos="240">
          <p15:clr>
            <a:srgbClr val="A4A3A4"/>
          </p15:clr>
        </p15:guide>
        <p15:guide id="10" orient="horz" pos="432">
          <p15:clr>
            <a:srgbClr val="A4A3A4"/>
          </p15:clr>
        </p15:guide>
        <p15:guide id="11" orient="horz" pos="2784">
          <p15:clr>
            <a:srgbClr val="A4A3A4"/>
          </p15:clr>
        </p15:guide>
        <p15:guide id="12" pos="3839">
          <p15:clr>
            <a:srgbClr val="A4A3A4"/>
          </p15:clr>
        </p15:guide>
        <p15:guide id="13" pos="959">
          <p15:clr>
            <a:srgbClr val="A4A3A4"/>
          </p15:clr>
        </p15:guide>
        <p15:guide id="14" pos="6143">
          <p15:clr>
            <a:srgbClr val="A4A3A4"/>
          </p15:clr>
        </p15:guide>
        <p15:guide id="15" pos="1247">
          <p15:clr>
            <a:srgbClr val="A4A3A4"/>
          </p15:clr>
        </p15:guide>
        <p15:guide id="16" pos="7007">
          <p15:clr>
            <a:srgbClr val="A4A3A4"/>
          </p15:clr>
        </p15:guide>
        <p15:guide id="17" pos="5855">
          <p15:clr>
            <a:srgbClr val="A4A3A4"/>
          </p15:clr>
        </p15:guide>
        <p15:guide id="18" pos="671">
          <p15:clr>
            <a:srgbClr val="A4A3A4"/>
          </p15:clr>
        </p15:guide>
        <p15:guide id="19" pos="7151">
          <p15:clr>
            <a:srgbClr val="A4A3A4"/>
          </p15:clr>
        </p15:guide>
        <p15:guide id="20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9" autoAdjust="0"/>
  </p:normalViewPr>
  <p:slideViewPr>
    <p:cSldViewPr showGuides="1">
      <p:cViewPr varScale="1">
        <p:scale>
          <a:sx n="82" d="100"/>
          <a:sy n="82" d="100"/>
        </p:scale>
        <p:origin x="-84" y="-96"/>
      </p:cViewPr>
      <p:guideLst>
        <p:guide orient="horz" pos="2160"/>
        <p:guide orient="horz" pos="4030"/>
        <p:guide orient="horz" pos="1200"/>
        <p:guide orient="horz" pos="1008"/>
        <p:guide orient="horz" pos="3792"/>
        <p:guide orient="horz"/>
        <p:guide orient="horz" pos="3360"/>
        <p:guide orient="horz" pos="3312"/>
        <p:guide orient="horz" pos="240"/>
        <p:guide orient="horz" pos="432"/>
        <p:guide orient="horz" pos="2784"/>
        <p:guide pos="3839"/>
        <p:guide pos="959"/>
        <p:guide pos="6143"/>
        <p:guide pos="1247"/>
        <p:guide pos="7007"/>
        <p:guide pos="5855"/>
        <p:guide pos="671"/>
        <p:guide pos="7151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1194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1-07T21:07:56.819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9DE493-19D7-4EC9-97C9-5F26233F1106}" type="doc">
      <dgm:prSet loTypeId="urn:microsoft.com/office/officeart/2005/8/layout/hProcess4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3960CFF8-4383-4382-8D6D-F2A00F508E8D}" type="pres">
      <dgm:prSet presAssocID="{0E9DE493-19D7-4EC9-97C9-5F26233F11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6CFF54-5C8F-47F9-BFD8-D9AF3EADDA3E}" type="pres">
      <dgm:prSet presAssocID="{0E9DE493-19D7-4EC9-97C9-5F26233F1106}" presName="tSp" presStyleCnt="0"/>
      <dgm:spPr/>
    </dgm:pt>
    <dgm:pt modelId="{13688FBD-4079-41FE-A6A2-B5B0F293E6BF}" type="pres">
      <dgm:prSet presAssocID="{0E9DE493-19D7-4EC9-97C9-5F26233F1106}" presName="bSp" presStyleCnt="0"/>
      <dgm:spPr/>
    </dgm:pt>
    <dgm:pt modelId="{224851B6-C14D-49DE-883B-A13003DA4601}" type="pres">
      <dgm:prSet presAssocID="{0E9DE493-19D7-4EC9-97C9-5F26233F1106}" presName="process" presStyleCnt="0"/>
      <dgm:spPr/>
    </dgm:pt>
  </dgm:ptLst>
  <dgm:cxnLst>
    <dgm:cxn modelId="{0C99A0E7-7B5A-462A-BC31-41CB3B1D1005}" type="presOf" srcId="{0E9DE493-19D7-4EC9-97C9-5F26233F1106}" destId="{3960CFF8-4383-4382-8D6D-F2A00F508E8D}" srcOrd="0" destOrd="0" presId="urn:microsoft.com/office/officeart/2005/8/layout/hProcess4"/>
    <dgm:cxn modelId="{7BE7AED0-385C-460E-A868-06962FF7BF4D}" type="presParOf" srcId="{3960CFF8-4383-4382-8D6D-F2A00F508E8D}" destId="{366CFF54-5C8F-47F9-BFD8-D9AF3EADDA3E}" srcOrd="0" destOrd="0" presId="urn:microsoft.com/office/officeart/2005/8/layout/hProcess4"/>
    <dgm:cxn modelId="{7C708C67-6B57-4F62-BFC8-44484A4BB8C4}" type="presParOf" srcId="{3960CFF8-4383-4382-8D6D-F2A00F508E8D}" destId="{13688FBD-4079-41FE-A6A2-B5B0F293E6BF}" srcOrd="1" destOrd="0" presId="urn:microsoft.com/office/officeart/2005/8/layout/hProcess4"/>
    <dgm:cxn modelId="{697CCE2B-9683-4DC0-A208-89C15D73093F}" type="presParOf" srcId="{3960CFF8-4383-4382-8D6D-F2A00F508E8D}" destId="{224851B6-C14D-49DE-883B-A13003DA4601}" srcOrd="2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43" y="1803405"/>
            <a:ext cx="9446339" cy="1825096"/>
          </a:xfrm>
        </p:spPr>
        <p:txBody>
          <a:bodyPr anchor="b">
            <a:normAutofit/>
          </a:bodyPr>
          <a:lstStyle>
            <a:lvl1pPr algn="l">
              <a:defRPr sz="5998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243" y="3632201"/>
            <a:ext cx="9446339" cy="685800"/>
          </a:xfrm>
        </p:spPr>
        <p:txBody>
          <a:bodyPr>
            <a:normAutofit/>
          </a:bodyPr>
          <a:lstStyle>
            <a:lvl1pPr marL="0" indent="0" algn="l">
              <a:buNone/>
              <a:defRPr sz="19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7501" y="4314328"/>
            <a:ext cx="2910082" cy="37464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243" y="4323846"/>
            <a:ext cx="639913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5096" y="1430867"/>
            <a:ext cx="2742486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1985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598" y="4697361"/>
            <a:ext cx="10819216" cy="819355"/>
          </a:xfrm>
        </p:spPr>
        <p:txBody>
          <a:bodyPr anchor="b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549" y="941440"/>
            <a:ext cx="10819022" cy="3478161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2" y="5516716"/>
            <a:ext cx="10817582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2934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753533"/>
            <a:ext cx="10817582" cy="2802467"/>
          </a:xfrm>
        </p:spPr>
        <p:txBody>
          <a:bodyPr anchor="ctr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200" y="3649134"/>
            <a:ext cx="10127878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2417" y="381001"/>
            <a:ext cx="2910082" cy="365125"/>
          </a:xfrm>
        </p:spPr>
        <p:txBody>
          <a:bodyPr/>
          <a:lstStyle>
            <a:lvl1pPr algn="r">
              <a:defRPr/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622" y="379942"/>
            <a:ext cx="6989671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9623" y="381001"/>
            <a:ext cx="643580" cy="365125"/>
          </a:xfrm>
        </p:spPr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4323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201" y="753534"/>
            <a:ext cx="10148889" cy="2604495"/>
          </a:xfrm>
        </p:spPr>
        <p:txBody>
          <a:bodyPr anchor="ctr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525" y="3365557"/>
            <a:ext cx="9590238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201" y="3959863"/>
            <a:ext cx="10148889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2417" y="381001"/>
            <a:ext cx="2910082" cy="365125"/>
          </a:xfrm>
        </p:spPr>
        <p:txBody>
          <a:bodyPr/>
          <a:lstStyle>
            <a:lvl1pPr algn="r">
              <a:defRPr/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622" y="379942"/>
            <a:ext cx="6989671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9623" y="381001"/>
            <a:ext cx="643580" cy="365125"/>
          </a:xfrm>
        </p:spPr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6126" y="93345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1370" y="270129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6623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228" y="1124702"/>
            <a:ext cx="10143544" cy="2511835"/>
          </a:xfrm>
        </p:spPr>
        <p:txBody>
          <a:bodyPr anchor="b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200" y="3648316"/>
            <a:ext cx="10142012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2417" y="378884"/>
            <a:ext cx="2910082" cy="365125"/>
          </a:xfrm>
        </p:spPr>
        <p:txBody>
          <a:bodyPr/>
          <a:lstStyle>
            <a:lvl1pPr algn="r">
              <a:defRPr/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622" y="378884"/>
            <a:ext cx="6989671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9623" y="381001"/>
            <a:ext cx="643580" cy="365125"/>
          </a:xfrm>
        </p:spPr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1537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4846" y="762000"/>
            <a:ext cx="8608357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621" y="2202080"/>
            <a:ext cx="3455532" cy="617320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620" y="2904565"/>
            <a:ext cx="34555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7662" y="2201333"/>
            <a:ext cx="3455532" cy="626534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5721" y="2904067"/>
            <a:ext cx="34555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03" y="2192866"/>
            <a:ext cx="3455532" cy="626534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49704" y="2904565"/>
            <a:ext cx="34555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5108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4846" y="762000"/>
            <a:ext cx="8608357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439" y="4191001"/>
            <a:ext cx="3450683" cy="682765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439" y="2362200"/>
            <a:ext cx="345068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439" y="4873765"/>
            <a:ext cx="3450683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3124" y="4191001"/>
            <a:ext cx="3448037" cy="682765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3124" y="2362200"/>
            <a:ext cx="344803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3125" y="4873764"/>
            <a:ext cx="344803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7635" y="4191001"/>
            <a:ext cx="3455569" cy="682765"/>
          </a:xfrm>
        </p:spPr>
        <p:txBody>
          <a:bodyPr anchor="b">
            <a:noAutofit/>
          </a:bodyPr>
          <a:lstStyle>
            <a:lvl1pPr marL="0" indent="0">
              <a:buNone/>
              <a:defRPr sz="23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7759" y="2362200"/>
            <a:ext cx="344698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7635" y="4873762"/>
            <a:ext cx="3451546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4416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622" y="2194560"/>
            <a:ext cx="10817582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419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6339" y="745067"/>
            <a:ext cx="2056864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200" y="745068"/>
            <a:ext cx="8202064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2417" y="379942"/>
            <a:ext cx="2910082" cy="365125"/>
          </a:xfrm>
        </p:spPr>
        <p:txBody>
          <a:bodyPr/>
          <a:lstStyle>
            <a:lvl1pPr algn="r">
              <a:defRPr/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622" y="381001"/>
            <a:ext cx="6989671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9623" y="381001"/>
            <a:ext cx="643580" cy="365125"/>
          </a:xfrm>
        </p:spPr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58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4901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88825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753534"/>
            <a:ext cx="10817581" cy="2801935"/>
          </a:xfrm>
        </p:spPr>
        <p:txBody>
          <a:bodyPr anchor="b">
            <a:normAutofit/>
          </a:bodyPr>
          <a:lstStyle>
            <a:lvl1pPr algn="r">
              <a:defRPr sz="3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200" y="3641726"/>
            <a:ext cx="10487468" cy="955675"/>
          </a:xfrm>
        </p:spPr>
        <p:txBody>
          <a:bodyPr>
            <a:normAutofit/>
          </a:bodyPr>
          <a:lstStyle>
            <a:lvl1pPr marL="0" indent="0" algn="r">
              <a:buNone/>
              <a:defRPr sz="21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2417" y="381001"/>
            <a:ext cx="2910082" cy="365125"/>
          </a:xfrm>
        </p:spPr>
        <p:txBody>
          <a:bodyPr/>
          <a:lstStyle>
            <a:lvl1pPr algn="r">
              <a:defRPr/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622" y="381002"/>
            <a:ext cx="6989671" cy="3640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9623" y="381001"/>
            <a:ext cx="643580" cy="365125"/>
          </a:xfrm>
        </p:spPr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4009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621" y="2194560"/>
            <a:ext cx="5332611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3" y="2194560"/>
            <a:ext cx="5332611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0047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846" y="762000"/>
            <a:ext cx="8608358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71" y="2183802"/>
            <a:ext cx="5078668" cy="823912"/>
          </a:xfrm>
        </p:spPr>
        <p:txBody>
          <a:bodyPr anchor="b">
            <a:normAutofit/>
          </a:bodyPr>
          <a:lstStyle>
            <a:lvl1pPr marL="0" indent="0">
              <a:buNone/>
              <a:defRPr sz="27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622" y="3132667"/>
            <a:ext cx="5310392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9133" y="2183802"/>
            <a:ext cx="5104070" cy="823912"/>
          </a:xfrm>
        </p:spPr>
        <p:txBody>
          <a:bodyPr anchor="b">
            <a:normAutofit/>
          </a:bodyPr>
          <a:lstStyle>
            <a:lvl1pPr marL="0" indent="0">
              <a:buNone/>
              <a:defRPr sz="2799" b="0">
                <a:solidFill>
                  <a:schemeClr val="tx1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3132667"/>
            <a:ext cx="533261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6738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3922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3241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1524000"/>
            <a:ext cx="4113728" cy="1600200"/>
          </a:xfrm>
        </p:spPr>
        <p:txBody>
          <a:bodyPr anchor="b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4281" y="746760"/>
            <a:ext cx="6508923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2" y="3124200"/>
            <a:ext cx="4113728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9030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1524000"/>
            <a:ext cx="6871450" cy="1600200"/>
          </a:xfrm>
        </p:spPr>
        <p:txBody>
          <a:bodyPr anchor="b"/>
          <a:lstStyle>
            <a:lvl1pPr algn="l"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59191" y="751242"/>
            <a:ext cx="3644013" cy="5467443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1" y="3124200"/>
            <a:ext cx="687145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9581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4846" y="764373"/>
            <a:ext cx="8608358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2" y="2194561"/>
            <a:ext cx="10817582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3122" y="6356351"/>
            <a:ext cx="29100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smtClean="0"/>
              <a:pPr/>
              <a:t>28.11.2016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621" y="6355846"/>
            <a:ext cx="7770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0718" y="38100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45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126" rtl="0" eaLnBrk="1" latinLnBrk="0" hangingPunct="1">
        <a:lnSpc>
          <a:spcPct val="90000"/>
        </a:lnSpc>
        <a:spcBef>
          <a:spcPct val="0"/>
        </a:spcBef>
        <a:buNone/>
        <a:defRPr sz="3999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Интернет-магазины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892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25860" y="1340768"/>
            <a:ext cx="10058400" cy="518457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05780" y="332656"/>
            <a:ext cx="10772311" cy="12930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Часть Товаров сайта для заказа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35722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/>
          <p:cNvSpPr>
            <a:spLocks noGrp="1"/>
          </p:cNvSpPr>
          <p:nvPr>
            <p:ph type="title"/>
          </p:nvPr>
        </p:nvSpPr>
        <p:spPr>
          <a:xfrm>
            <a:off x="222642" y="213787"/>
            <a:ext cx="8608358" cy="129302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Страница с определённым товаром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43655" y="1292349"/>
            <a:ext cx="9377362" cy="4705350"/>
          </a:xfrm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9550796" y="476672"/>
            <a:ext cx="576064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9334772" y="2057400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4" idx="1"/>
          </p:cNvCxnSpPr>
          <p:nvPr/>
        </p:nvCxnSpPr>
        <p:spPr>
          <a:xfrm flipH="1">
            <a:off x="9262766" y="2757204"/>
            <a:ext cx="1527413" cy="23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9550796" y="3645024"/>
            <a:ext cx="576064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9478788" y="450912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125860" y="3068960"/>
            <a:ext cx="936104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8470676" y="4149080"/>
            <a:ext cx="936104" cy="1008112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9065648"/>
              </p:ext>
            </p:extLst>
          </p:nvPr>
        </p:nvGraphicFramePr>
        <p:xfrm>
          <a:off x="-93348" y="3736919"/>
          <a:ext cx="1686677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667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Фото товара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53488241"/>
              </p:ext>
            </p:extLst>
          </p:nvPr>
        </p:nvGraphicFramePr>
        <p:xfrm>
          <a:off x="11013971" y="1871980"/>
          <a:ext cx="89458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45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4567393"/>
              </p:ext>
            </p:extLst>
          </p:nvPr>
        </p:nvGraphicFramePr>
        <p:xfrm>
          <a:off x="10126860" y="4293096"/>
          <a:ext cx="2016224" cy="842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</a:tblGrid>
              <a:tr h="8426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Дополнительные</a:t>
                      </a:r>
                      <a:r>
                        <a:rPr lang="ru-RU" sz="1600" baseline="0" dirty="0" smtClean="0"/>
                        <a:t> сведения о товаре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8524048"/>
              </p:ext>
            </p:extLst>
          </p:nvPr>
        </p:nvGraphicFramePr>
        <p:xfrm>
          <a:off x="10126860" y="188640"/>
          <a:ext cx="142913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913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39982459"/>
              </p:ext>
            </p:extLst>
          </p:nvPr>
        </p:nvGraphicFramePr>
        <p:xfrm>
          <a:off x="10126860" y="3356992"/>
          <a:ext cx="2104853" cy="8435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4853"/>
              </a:tblGrid>
              <a:tr h="84352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Возможность</a:t>
                      </a:r>
                      <a:r>
                        <a:rPr lang="ru-RU" sz="1600" baseline="0" dirty="0" smtClean="0"/>
                        <a:t> добавления в «корзину»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1932527"/>
              </p:ext>
            </p:extLst>
          </p:nvPr>
        </p:nvGraphicFramePr>
        <p:xfrm>
          <a:off x="10790179" y="2571784"/>
          <a:ext cx="139864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86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8626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0176" y="1556792"/>
            <a:ext cx="11895516" cy="432048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66" y="276921"/>
            <a:ext cx="9657263" cy="846549"/>
          </a:xfrm>
        </p:spPr>
        <p:txBody>
          <a:bodyPr/>
          <a:lstStyle/>
          <a:p>
            <a:r>
              <a:rPr lang="ru-RU" dirty="0" smtClean="0"/>
              <a:t>Система оформления заказа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726260" y="3641726"/>
            <a:ext cx="0" cy="1731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790156" y="3641726"/>
            <a:ext cx="72008" cy="1515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5734372" y="3641726"/>
            <a:ext cx="210325" cy="1443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6886500" y="3641726"/>
            <a:ext cx="66308" cy="865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1278988" y="5373216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1116066" y="3573016"/>
            <a:ext cx="81802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3520869"/>
              </p:ext>
            </p:extLst>
          </p:nvPr>
        </p:nvGraphicFramePr>
        <p:xfrm>
          <a:off x="320177" y="4866496"/>
          <a:ext cx="2013164" cy="6398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31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r>
                        <a:rPr lang="ru-RU" baseline="0" dirty="0" smtClean="0"/>
                        <a:t> и артикул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7127647"/>
              </p:ext>
            </p:extLst>
          </p:nvPr>
        </p:nvGraphicFramePr>
        <p:xfrm>
          <a:off x="3342861" y="5156632"/>
          <a:ext cx="89458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45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092108"/>
              </p:ext>
            </p:extLst>
          </p:nvPr>
        </p:nvGraphicFramePr>
        <p:xfrm>
          <a:off x="4078188" y="5475244"/>
          <a:ext cx="111061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06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8422739"/>
              </p:ext>
            </p:extLst>
          </p:nvPr>
        </p:nvGraphicFramePr>
        <p:xfrm>
          <a:off x="5173366" y="5051916"/>
          <a:ext cx="1542661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26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9113340"/>
              </p:ext>
            </p:extLst>
          </p:nvPr>
        </p:nvGraphicFramePr>
        <p:xfrm>
          <a:off x="6541517" y="4579749"/>
          <a:ext cx="822581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25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7" name="Прямая со стрелкой 26"/>
          <p:cNvCxnSpPr/>
          <p:nvPr/>
        </p:nvCxnSpPr>
        <p:spPr>
          <a:xfrm flipV="1">
            <a:off x="9262764" y="4597401"/>
            <a:ext cx="2016224" cy="2717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4267741"/>
              </p:ext>
            </p:extLst>
          </p:nvPr>
        </p:nvGraphicFramePr>
        <p:xfrm>
          <a:off x="7822604" y="4797152"/>
          <a:ext cx="2046717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671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Итоговая цена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1027861"/>
              </p:ext>
            </p:extLst>
          </p:nvPr>
        </p:nvGraphicFramePr>
        <p:xfrm>
          <a:off x="8972448" y="6160531"/>
          <a:ext cx="3214092" cy="6398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4092"/>
              </a:tblGrid>
              <a:tr h="288032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Переход</a:t>
                      </a:r>
                      <a:r>
                        <a:rPr lang="ru-RU" baseline="0" dirty="0" smtClean="0"/>
                        <a:t> к следующему «шагу»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 flipH="1">
            <a:off x="9406780" y="2060848"/>
            <a:ext cx="216024" cy="1440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7970637"/>
              </p:ext>
            </p:extLst>
          </p:nvPr>
        </p:nvGraphicFramePr>
        <p:xfrm>
          <a:off x="7984879" y="1734710"/>
          <a:ext cx="352678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67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 для ввода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промокода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6" name="Прямая со стрелкой 35"/>
          <p:cNvCxnSpPr/>
          <p:nvPr/>
        </p:nvCxnSpPr>
        <p:spPr>
          <a:xfrm>
            <a:off x="11511668" y="2492896"/>
            <a:ext cx="127360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14069178"/>
              </p:ext>
            </p:extLst>
          </p:nvPr>
        </p:nvGraphicFramePr>
        <p:xfrm>
          <a:off x="9732225" y="2214016"/>
          <a:ext cx="355888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888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Подтверждение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baseline="0" dirty="0" err="1" smtClean="0"/>
                        <a:t>промокода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528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162" y="28795"/>
            <a:ext cx="8496944" cy="160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Форма заполнения заказа для зарегистрированного клиента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01924" y="1916832"/>
            <a:ext cx="8784976" cy="45356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685622" y="2132857"/>
            <a:ext cx="4113728" cy="991344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4078188" y="3789040"/>
            <a:ext cx="721162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1125860" y="3717032"/>
            <a:ext cx="864096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069190"/>
              </p:ext>
            </p:extLst>
          </p:nvPr>
        </p:nvGraphicFramePr>
        <p:xfrm>
          <a:off x="3862164" y="4941168"/>
          <a:ext cx="291081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8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</a:t>
                      </a:r>
                      <a:r>
                        <a:rPr lang="ru-RU" baseline="0" dirty="0" smtClean="0"/>
                        <a:t> для ввода пароля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6838432"/>
              </p:ext>
            </p:extLst>
          </p:nvPr>
        </p:nvGraphicFramePr>
        <p:xfrm>
          <a:off x="35881" y="4755748"/>
          <a:ext cx="276787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787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 для ввода почты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5137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97868" y="1052736"/>
            <a:ext cx="10058400" cy="532859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94012" y="404664"/>
            <a:ext cx="9081200" cy="360371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Форма заполнения заказа для </a:t>
            </a:r>
            <a:r>
              <a:rPr lang="ru-RU" sz="2800" dirty="0" smtClean="0"/>
              <a:t>незарегистрированного </a:t>
            </a:r>
            <a:r>
              <a:rPr lang="ru-RU" sz="2800" dirty="0"/>
              <a:t>клиента</a:t>
            </a: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72756442"/>
              </p:ext>
            </p:extLst>
          </p:nvPr>
        </p:nvGraphicFramePr>
        <p:xfrm>
          <a:off x="5734372" y="3747636"/>
          <a:ext cx="5408613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861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для ввода персональных данных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97868" y="2194561"/>
            <a:ext cx="2952328" cy="3538695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294212" y="3933056"/>
            <a:ext cx="12961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968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6681" y="404664"/>
            <a:ext cx="6871450" cy="1600200"/>
          </a:xfrm>
        </p:spPr>
        <p:txBody>
          <a:bodyPr/>
          <a:lstStyle/>
          <a:p>
            <a:r>
              <a:rPr lang="ru-RU" dirty="0" smtClean="0"/>
              <a:t>Способы оплаты заказа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852" y="2420888"/>
            <a:ext cx="9001000" cy="332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8506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65820" y="1807105"/>
            <a:ext cx="10817582" cy="1825096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085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3489" y="5419300"/>
            <a:ext cx="12025336" cy="1397504"/>
          </a:xfrm>
        </p:spPr>
        <p:txBody>
          <a:bodyPr>
            <a:normAutofit/>
          </a:bodyPr>
          <a:lstStyle/>
          <a:p>
            <a:r>
              <a:rPr lang="ru-RU" dirty="0"/>
              <a:t>Интернет-магазин (англ. </a:t>
            </a:r>
            <a:r>
              <a:rPr lang="ru-RU" dirty="0" err="1"/>
              <a:t>online</a:t>
            </a:r>
            <a:r>
              <a:rPr lang="ru-RU" dirty="0"/>
              <a:t> </a:t>
            </a:r>
            <a:r>
              <a:rPr lang="ru-RU" dirty="0" err="1"/>
              <a:t>shop</a:t>
            </a:r>
            <a:r>
              <a:rPr lang="ru-RU" dirty="0"/>
              <a:t> или e-</a:t>
            </a:r>
            <a:r>
              <a:rPr lang="ru-RU" dirty="0" err="1"/>
              <a:t>shop</a:t>
            </a:r>
            <a:r>
              <a:rPr lang="ru-RU" dirty="0"/>
              <a:t>) — сайт, торгующий товарами посредством сети </a:t>
            </a:r>
            <a:r>
              <a:rPr lang="ru-RU" dirty="0" smtClean="0"/>
              <a:t>Интернет, позволяющий пользователям делать заказы онлайн.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1884" y="332656"/>
            <a:ext cx="9271440" cy="480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9132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33772" y="718938"/>
            <a:ext cx="4968552" cy="160020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Интересный факт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8268" y="980728"/>
            <a:ext cx="7042861" cy="4183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9756" y="2564904"/>
            <a:ext cx="4113728" cy="3094485"/>
          </a:xfrm>
        </p:spPr>
        <p:txBody>
          <a:bodyPr/>
          <a:lstStyle/>
          <a:p>
            <a:r>
              <a:rPr lang="ru-RU" dirty="0" smtClean="0"/>
              <a:t>Первый в России интернет-магазин появился в 1994 году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www.1-9-9-4.ru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6206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779541"/>
            <a:ext cx="5120759" cy="586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29916" y="2564904"/>
            <a:ext cx="8608358" cy="1293028"/>
          </a:xfrm>
        </p:spPr>
        <p:txBody>
          <a:bodyPr/>
          <a:lstStyle/>
          <a:p>
            <a:r>
              <a:rPr lang="ru-RU" dirty="0" smtClean="0"/>
              <a:t>Структура интернет-магазина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988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67107060"/>
              </p:ext>
            </p:extLst>
          </p:nvPr>
        </p:nvGraphicFramePr>
        <p:xfrm>
          <a:off x="685800" y="2193925"/>
          <a:ext cx="10817225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980" y="-99392"/>
            <a:ext cx="8608358" cy="1293028"/>
          </a:xfrm>
        </p:spPr>
        <p:txBody>
          <a:bodyPr/>
          <a:lstStyle/>
          <a:p>
            <a:r>
              <a:rPr lang="ru-RU" dirty="0" smtClean="0"/>
              <a:t>Главная страница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09836" y="1628800"/>
            <a:ext cx="10058398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223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9956" y="764373"/>
            <a:ext cx="9513248" cy="3603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Дополнительные функции сайта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7678588" y="1412776"/>
            <a:ext cx="3926663" cy="402412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Поисковая система по сайту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Идентификация</a:t>
            </a:r>
            <a:endParaRPr lang="ru-RU" sz="1800" dirty="0"/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Рассылка новостей сайта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Понравившееся товары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/>
              <a:t>«Корзина»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405780" y="1556792"/>
            <a:ext cx="6890920" cy="402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0506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7748" y="3429000"/>
            <a:ext cx="8280919" cy="165618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670476" y="1412777"/>
            <a:ext cx="5192768" cy="2793846"/>
          </a:xfrm>
        </p:spPr>
        <p:txBody>
          <a:bodyPr/>
          <a:lstStyle/>
          <a:p>
            <a:r>
              <a:rPr lang="ru-RU" dirty="0" smtClean="0"/>
              <a:t>Контактная информация для связи с администрацией сайта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1764" y="4797152"/>
            <a:ext cx="5112568" cy="36004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70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438228" y="435254"/>
            <a:ext cx="9907746" cy="7614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Каталоги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65212" y="1196753"/>
            <a:ext cx="10058400" cy="51125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22004" y="1484784"/>
            <a:ext cx="5184576" cy="360040"/>
          </a:xfrm>
          <a:prstGeom prst="rect">
            <a:avLst/>
          </a:prstGeom>
          <a:noFill/>
          <a:ln w="381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160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420888"/>
            <a:ext cx="12188825" cy="2675533"/>
          </a:xfrm>
        </p:spPr>
      </p:pic>
      <p:sp>
        <p:nvSpPr>
          <p:cNvPr id="11" name="Прямоугольник 10"/>
          <p:cNvSpPr/>
          <p:nvPr/>
        </p:nvSpPr>
        <p:spPr>
          <a:xfrm>
            <a:off x="6170593" y="2636912"/>
            <a:ext cx="1291971" cy="15841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425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Рабочий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абочий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Digital Blue Tunn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E257D54-B65D-4775-8A47-BF76CA13EE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0</TotalTime>
  <Words>143</Words>
  <Application>Microsoft Office PowerPoint</Application>
  <PresentationFormat>Произвольный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След самолета</vt:lpstr>
      <vt:lpstr>Интернет-магазины</vt:lpstr>
      <vt:lpstr>Слайд 2</vt:lpstr>
      <vt:lpstr>Интересный факт</vt:lpstr>
      <vt:lpstr>Структура интернет-магазина</vt:lpstr>
      <vt:lpstr>Главная страница</vt:lpstr>
      <vt:lpstr>Дополнительные функции сайта</vt:lpstr>
      <vt:lpstr>Слайд 7</vt:lpstr>
      <vt:lpstr>Каталоги</vt:lpstr>
      <vt:lpstr>Разделы </vt:lpstr>
      <vt:lpstr>Часть Товаров сайта для заказа</vt:lpstr>
      <vt:lpstr>Страница с определённым товаром</vt:lpstr>
      <vt:lpstr>Система оформления заказа</vt:lpstr>
      <vt:lpstr>Форма заполнения заказа для зарегистрированного клиента</vt:lpstr>
      <vt:lpstr>Форма заполнения заказа для незарегистрированного клиента</vt:lpstr>
      <vt:lpstr>Способы оплаты заказа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2016-11-07T15:51:02Z</dcterms:created>
  <dcterms:modified xsi:type="dcterms:W3CDTF">2016-11-28T09:55:40Z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