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57" r:id="rId3"/>
    <p:sldId id="261" r:id="rId4"/>
    <p:sldId id="262" r:id="rId5"/>
    <p:sldId id="269" r:id="rId6"/>
    <p:sldId id="270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826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528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8740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319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7095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06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68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9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69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4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7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4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81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8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796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71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7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614856"/>
            <a:ext cx="9219159" cy="310623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80975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Проектирование современного урока иностранного языка в условиях реализации федерального государственного образовательного стандарта начального общего образования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4055" y="3721091"/>
            <a:ext cx="5860557" cy="2663943"/>
          </a:xfrm>
        </p:spPr>
        <p:txBody>
          <a:bodyPr/>
          <a:lstStyle/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ru-RU" altLang="ru-RU" sz="28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Попова 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О.Ю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lvl="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английского языка</a:t>
            </a:r>
            <a:endParaRPr lang="ru-RU" altLang="ru-RU" sz="28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269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81668"/>
              </p:ext>
            </p:extLst>
          </p:nvPr>
        </p:nvGraphicFramePr>
        <p:xfrm>
          <a:off x="1718440" y="47297"/>
          <a:ext cx="10473559" cy="6662611"/>
        </p:xfrm>
        <a:graphic>
          <a:graphicData uri="http://schemas.openxmlformats.org/drawingml/2006/table">
            <a:tbl>
              <a:tblPr firstRow="1" firstCol="1" bandRow="1"/>
              <a:tblGrid>
                <a:gridCol w="1864924"/>
                <a:gridCol w="3197017"/>
                <a:gridCol w="2190198"/>
                <a:gridCol w="3221420"/>
              </a:tblGrid>
              <a:tr h="65038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урока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учащихся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161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Мотивация к учебной деятельности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31115"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21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Приветствует</a:t>
                      </a:r>
                      <a:r>
                        <a:rPr lang="ru-RU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учащихся, проверяет готовность к уроку.(</a:t>
                      </a:r>
                      <a:r>
                        <a:rPr lang="en-US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Good afternoon, boys and girls! I am glad to see you, sit down please</a:t>
                      </a:r>
                      <a:r>
                        <a:rPr lang="ru-RU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  <a:p>
                      <a:pPr marL="31115" algn="just">
                        <a:spcAft>
                          <a:spcPts val="0"/>
                        </a:spcAft>
                      </a:pPr>
                      <a:r>
                        <a:rPr lang="ru-RU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Организует проведение фонетической разминки</a:t>
                      </a:r>
                    </a:p>
                    <a:p>
                      <a:pPr marL="31115" algn="just">
                        <a:spcAft>
                          <a:spcPts val="0"/>
                        </a:spcAft>
                      </a:pPr>
                      <a:r>
                        <a:rPr lang="ru-RU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«Игра с обезьянкой»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Здороваются с учителем, садятся на свои места.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Произносят звуки английского языка за учителем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Познавательные: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 самостоятельное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формулирование познавательной задачи.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Коммуникативные: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 планирование сотрудничества со сверстниками и учителем на иностранном языке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3657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1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Актуализация</a:t>
                      </a:r>
                      <a:r>
                        <a:rPr lang="ru-RU" sz="21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полученных знаний и мотивация на изучение нового материала</a:t>
                      </a: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31115"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US" sz="21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  Do you help your mum?</a:t>
                      </a:r>
                    </a:p>
                    <a:p>
                      <a:pPr marL="374015" indent="-342900"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100" b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Who in your family goes shopping?</a:t>
                      </a:r>
                    </a:p>
                    <a:p>
                      <a:pPr marL="374015" indent="-342900"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Did you go shopping yesterday?</a:t>
                      </a:r>
                    </a:p>
                    <a:p>
                      <a:pPr marL="31115" indent="0"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2100" b="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  What do you usually buy in the shop?</a:t>
                      </a:r>
                      <a:endParaRPr lang="ru-RU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Слушают и отвечают на вопросы учителя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936" marR="60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Регулятивные -   постановка учебной (коммуникативной, познавательной, игровой) задачи на основе соотнесения того, что уже известно ученику, и того, что еще неизвестно и предстоит освоить.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81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3980" y="3185247"/>
            <a:ext cx="8334910" cy="65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БОЛЬШОЕ СПАСИБО ЗА ВНИМАНИЕ!</a:t>
            </a:r>
            <a:endParaRPr lang="ru-RU" sz="36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16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78801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обеспечивает переход к новой образовательной парадигме, которая заключается в: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89211" y="2806262"/>
            <a:ext cx="9313205" cy="349909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еализации системно-деятельностного подхода в обучении;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ормировании у обучающихся УУД;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зменении подхода к современному уроку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89212" y="3562529"/>
            <a:ext cx="8383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89211" y="4712411"/>
            <a:ext cx="7516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926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Принципиальное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отличие нового Стандарта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от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старого заключается в  требовании: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к результатам освоения основных образовательных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программ;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к структуре этих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программ;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к условиям их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реализации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92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Выделяют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следующие пять типов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уроков по ФГОС: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изучения нового учебного материала;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совершенствования знаний, умений и навыков;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обобщения и систематизации;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комбинированные уроки;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уроки контроля и коррекции знаний, умений и навыков.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794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9615" y="0"/>
            <a:ext cx="9864998" cy="1403131"/>
          </a:xfrm>
        </p:spPr>
        <p:txBody>
          <a:bodyPr/>
          <a:lstStyle/>
          <a:p>
            <a:r>
              <a:rPr lang="ru-RU" dirty="0"/>
              <a:t>Главные отличия традиционного урока от урока по ФГОС: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5283" y="1190917"/>
            <a:ext cx="9439330" cy="566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85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798943"/>
              </p:ext>
            </p:extLst>
          </p:nvPr>
        </p:nvGraphicFramePr>
        <p:xfrm>
          <a:off x="2412124" y="417440"/>
          <a:ext cx="9490841" cy="6679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4" imgW="6644304" imgH="5498035" progId="Word.Document.12">
                  <p:embed/>
                </p:oleObj>
              </mc:Choice>
              <mc:Fallback>
                <p:oleObj name="Документ" r:id="rId4" imgW="6644304" imgH="54980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12124" y="417440"/>
                        <a:ext cx="9490841" cy="6679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005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9062" y="898634"/>
            <a:ext cx="9581219" cy="550216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Технологическая карта урока </a:t>
            </a:r>
            <a: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US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 это современная форма планирования педагогического взаимодействия учителя и учащихся; </a:t>
            </a:r>
            <a:b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-  это способ графического проектирования урока, таблица, позволяющая структурировать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020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3751" y="488731"/>
            <a:ext cx="9948041" cy="5864772"/>
          </a:xfrm>
        </p:spPr>
        <p:txBody>
          <a:bodyPr/>
          <a:lstStyle/>
          <a:p>
            <a:pPr indent="0" algn="ctr">
              <a:lnSpc>
                <a:spcPct val="107000"/>
              </a:lnSpc>
              <a:buNone/>
            </a:pPr>
            <a:r>
              <a:rPr lang="ru-RU" sz="3200" b="1" dirty="0" smtClean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</a:t>
            </a:r>
            <a:r>
              <a:rPr lang="ru-RU" sz="3200" b="1" dirty="0"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карта позволяет учителю: </a:t>
            </a:r>
            <a:endParaRPr lang="ru-RU" sz="3200" b="1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четко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проследить и осознать последовательность работы по освоению темы от цели до конечного результата;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увидеть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раскрытия терминов и понятий в данной теме и соотнести его с дальнейшим обучением;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возможности реализации межпредметных знаний и воспитательной составляющей темы;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установить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предметные умения и УУД, которые формируются в процессе изучения темы;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школьниками приобретенных знаний и умений в практической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214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61241" y="235003"/>
            <a:ext cx="9348952" cy="5232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20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</a:tabLs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урока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7243" y="758223"/>
            <a:ext cx="10261488" cy="592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52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219</TotalTime>
  <Words>226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Документ</vt:lpstr>
      <vt:lpstr>  Проектирование современного урока иностранного языка в условиях реализации федерального государственного образовательного стандарта начального общего образования </vt:lpstr>
      <vt:lpstr>ФГОС обеспечивает переход к новой образовательной парадигме, которая заключается в: </vt:lpstr>
      <vt:lpstr>Принципиальное отличие нового Стандарта от старого заключается в  требовании: </vt:lpstr>
      <vt:lpstr>Выделяют следующие пять типов уроков по ФГОС: </vt:lpstr>
      <vt:lpstr>Главные отличия традиционного урока от урока по ФГОС:</vt:lpstr>
      <vt:lpstr>Презентация PowerPoint</vt:lpstr>
      <vt:lpstr>Технологическая карта урока  -  это современная форма планирования педагогического взаимодействия учителя и учащихся;  -  это способ графического проектирования урока, таблица, позволяющая структурировать урок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современного урока иностранного языка в условиях реализации федерального государственного образовательного стандарта начального общего образования</dc:title>
  <dc:creator>Админ</dc:creator>
  <cp:lastModifiedBy>Админ</cp:lastModifiedBy>
  <cp:revision>21</cp:revision>
  <dcterms:created xsi:type="dcterms:W3CDTF">2016-04-07T12:27:03Z</dcterms:created>
  <dcterms:modified xsi:type="dcterms:W3CDTF">2016-11-28T14:24:24Z</dcterms:modified>
</cp:coreProperties>
</file>