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</p:sldMasterIdLst>
  <p:sldIdLst>
    <p:sldId id="260" r:id="rId10"/>
    <p:sldId id="257" r:id="rId11"/>
    <p:sldId id="259" r:id="rId12"/>
    <p:sldId id="271" r:id="rId13"/>
    <p:sldId id="261" r:id="rId14"/>
    <p:sldId id="262" r:id="rId15"/>
    <p:sldId id="268" r:id="rId16"/>
    <p:sldId id="272" r:id="rId17"/>
    <p:sldId id="270" r:id="rId18"/>
    <p:sldId id="274" r:id="rId19"/>
    <p:sldId id="263" r:id="rId20"/>
    <p:sldId id="269" r:id="rId21"/>
    <p:sldId id="265" r:id="rId22"/>
    <p:sldId id="264" r:id="rId23"/>
    <p:sldId id="266" r:id="rId24"/>
    <p:sldId id="275" r:id="rId25"/>
    <p:sldId id="277" r:id="rId26"/>
    <p:sldId id="273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E6BF1A"/>
    <a:srgbClr val="F3C7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D762D-7309-4E24-A0A8-1BE282A5C7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69F0D-4797-46A3-BCB3-82BA9781BB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E752D-2BFB-4B58-9304-30EB99803A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12A6AE-A3E0-4C77-BFFF-524A8C1245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7D5D5-D0DD-41CE-A32B-C702002616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69165F-6E2A-45B6-8498-541F11815D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07024-B8C0-41DA-B621-D1262D7C79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B4A45-7F37-4884-943F-29D737DC77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A209EE-23E1-4999-BB0F-7F76B15E49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BC380-1A94-413F-AECD-69AFBC1401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AB689-CEF4-4D6A-826A-85FF5A1230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E841C-35D8-4B6F-AE33-88A26C4726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3C2B5-A630-4986-9ADC-CE07947336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17593-FA5B-494C-BD2D-231373E6EB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5C320-5E68-4C14-BFFE-755CABFA2D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CE6C5-AB28-4612-8C36-9C63157A80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D86DC0-3886-443F-AF4D-3E3901169D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08482-C1FF-4A93-A907-5880F56F24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4EC20-0979-4137-A865-F8BD37F20C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1A621-160B-4792-800B-D856D41F9C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D1FD3-F764-4477-9E34-544F2E2CEE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F9BDB6-9094-457B-AE5B-90CA665B03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6B279-A557-41D8-B313-947AE51E91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F5E35-3723-428D-A51B-D83018A886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3E75C-EAA8-4331-B4D5-612CC33C23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F8178-919C-4E2A-84C3-524DB3F8C9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5CEEB-DCE6-4252-8A28-A40C310CBA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163F4-1F19-4075-BCCD-7414BD3066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DD7AE-DD5D-400E-9E4B-3FA9B794A6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ACA789-9171-4AC0-BB32-C70CEB9981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92370-A805-4F5F-B681-9E807043A1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92FD9-6262-4054-A6EC-7F4D7029D9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2CA6C0-0F8E-4019-B25B-9DF2017CF1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2F1B5-812C-4887-B27A-EC6295215A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68BFB-8846-4DE1-A00A-19C6FFF0E9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EE899-AA31-4ABD-84E0-7D07EFD65F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AB6DB-36B4-4CEE-B98F-76B7CE600D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1465C-6A92-4F2C-B346-081A191B09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650BC1-E167-45C0-B65A-25FA59B696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87E4F9-C8AA-4A66-89E4-C2A8F74564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302174-EC48-4C6A-B470-84665519FA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9100A-ECC9-4291-A5B3-1EB3C6AA0B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97DFB7-0BAE-498D-AB5C-5FEAC04A22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29549E-04E0-4506-9C15-EED501D879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0B54D-0B72-4F0D-8AC4-826C62BC41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DA418-5F87-4743-8F8F-9483F6F78F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D553A-E8FE-498B-84D6-5537630D6E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274D6A-4B52-4FD1-8CFD-BDD8D04DEC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BF6BF4-9787-4746-8AC5-47450379AF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6F5007-462B-4445-9128-328C549C27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B7C3F-9D78-412A-A510-4563E2C0A3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E5798-93E2-4AE2-9FD3-067C0BE4CF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569D7-4577-41E6-979B-1E440BFC84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C7B90D-937D-42F2-A2FD-A5EABA0241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2B87EE-08A2-4E22-B732-2E56AE09AD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F04EC-E1CC-43CB-B1C9-485093DD6E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36FB4-9F4D-4D90-8B71-ABF0D99EAD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A29DC-2728-48BC-84F6-7BA42E7D64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118B8-F847-41CF-B81E-120E12C81B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516A6-05D1-43D5-9516-64555B2CBC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4E6C2-2815-497F-9D59-C8C61423D0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53028-71F5-4C6C-8C91-130D0C09FE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CD068-B11C-487C-BF9A-0610B9F032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638CD-590B-4E3A-A695-B075FBF7BA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A4D256-FE9B-4A77-B668-28C658CCB7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5794D-97B8-4F97-8E17-13702732E1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8DD5F-D7EE-4885-987D-F3CBBBEA9D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243F9-D8DF-4CF1-B2E4-5AFCA5DF8C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30F69-B46B-4A57-A22E-FDA556AC50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FFD1D1-0DFA-4E77-AFC2-FC579B6CE1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8380A-E67B-406D-A505-5BFEB39600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28DBF-D283-4103-85E9-0723237790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8DA66-01C2-4CDC-BC3D-F212A6913E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054BA-0EFF-434E-BF35-045B2ECF3F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585580-5949-47DF-801F-84B0D39F1E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81816-7BF5-4BD6-BA07-D762152B62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4998FC-9E74-407D-929F-4CFB4AB406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941AD-30F4-41DE-872A-78A410B892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E22CA-ECD1-410C-A921-8B43A5F085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977D02-439C-4E5A-A01B-CEC1EC989E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CB62E-3AE6-483A-B7FF-36D64D5B21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1669C-0290-43D0-AA47-3A0A918800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1124E-ADC7-468F-9031-4915838D26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920390-1812-4734-8C0B-4ACDDAE851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4A1F6-76F1-4DAD-95D6-B60FA4482F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4B665-A034-43AE-9225-E5FD40872F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899F2-A1C1-440D-BB39-A1F496A0EC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C85B14-5055-43B5-9CD4-15FA581429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1AAA6-E61F-442C-A6FE-CC67BF860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2F060-B88F-4A90-9D0B-69FB4EC2DA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CDE35-8682-498C-B799-EE1DE87127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E6A97-732C-4F32-BE05-0FE8208AA0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11EB7-F30E-49BC-8E7C-5F23222352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171CE-3305-48B7-9CFE-68ED158E20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412B0-72EE-477E-8522-CCE7D00987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13A2E-127B-4224-B80D-6494E9EE88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25C65-4869-4F4D-8B1A-6999E8BEAF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C1183-D6D1-4856-BD4E-F5F9BB015C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F2DCE-FA89-4980-8349-C573594D61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DB3AB77-B7D9-4BF5-901E-B253A289BBB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43AF01-1D97-4BE1-A99F-417680989B8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22638"/>
            <a:ext cx="8229600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E312C5-445F-4AFD-B975-E10D06C0C41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7822112-EE34-4C32-A53A-B9B953B3137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DB0B372-BC27-4689-A29A-10CBCA9310B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22638"/>
            <a:ext cx="8229600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CBBBCED-2E17-4677-9642-8B6F5EB7326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75786B-A22E-47C8-BEA4-A6FDF5E5CB1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B7CD326-BFCD-47E9-82B7-D30778212D1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22638"/>
            <a:ext cx="8229600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8F4C836-C327-4990-9961-7BB8F81CE14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84;&#1077;&#1088;&#1086;&#1087;&#1088;&#1080;&#1103;&#1090;&#1080;&#1103;\&#1084;&#1077;&#1088;&#1086;&#1087;&#1088;&#1080;&#1103;&#1090;&#1080;&#1103;\&#1089;&#1094;&#1077;&#1085;&#1072;&#1088;&#1080;&#1080;\&#1083;&#1080;&#1090;&#1077;&#1088;&#1072;&#1090;&#1091;&#1088;&#1072;\&#1094;&#1074;&#1077;&#1090;&#1072;&#1077;&#1074;&#1072;\&#1090;&#1086;&#1089;&#1082;&#1072;%20&#1087;&#1086;.mp3" TargetMode="Externa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84;&#1077;&#1088;&#1086;&#1087;&#1088;&#1080;&#1103;&#1090;&#1080;&#1103;\&#1084;&#1077;&#1088;&#1086;&#1087;&#1088;&#1080;&#1103;&#1090;&#1080;&#1103;\&#1089;&#1094;&#1077;&#1085;&#1072;&#1088;&#1080;&#1080;\&#1083;&#1080;&#1090;&#1077;&#1088;&#1072;&#1090;&#1091;&#1088;&#1072;\&#1094;&#1074;&#1077;&#1090;&#1072;&#1077;&#1074;&#1072;\&#1084;&#1086;&#1083;&#1080;&#1090;&#1074;&#1072;.mp3" TargetMode="Externa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84;&#1077;&#1088;&#1086;&#1087;&#1088;&#1080;&#1103;&#1090;&#1080;&#1103;\&#1084;&#1077;&#1088;&#1086;&#1087;&#1088;&#1080;&#1103;&#1090;&#1080;&#1103;\&#1089;&#1094;&#1077;&#1085;&#1072;&#1088;&#1080;&#1080;\&#1083;&#1080;&#1090;&#1077;&#1088;&#1072;&#1090;&#1091;&#1088;&#1072;\&#1094;&#1074;&#1077;&#1090;&#1072;&#1077;&#1074;&#1072;\&#1090;&#1099;%20&#1073;&#1091;&#1076;&#1077;&#1096;&#1100;%20&#1085;&#1077;&#1074;&#1080;&#1085;&#1085;&#1086;&#1081;.mp3" TargetMode="Externa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1\Desktop\цветаева\Новая папка\9785170288328.jpg"/>
          <p:cNvPicPr>
            <a:picLocks noChangeAspect="1" noChangeArrowheads="1"/>
          </p:cNvPicPr>
          <p:nvPr/>
        </p:nvPicPr>
        <p:blipFill>
          <a:blip r:embed="rId2"/>
          <a:srcRect t="15665" b="11924"/>
          <a:stretch>
            <a:fillRect/>
          </a:stretch>
        </p:blipFill>
        <p:spPr bwMode="auto">
          <a:xfrm>
            <a:off x="0" y="0"/>
            <a:ext cx="6143636" cy="687972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21104343">
            <a:off x="-162511" y="2639610"/>
            <a:ext cx="6072198" cy="21544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8000" b="1" dirty="0" smtClean="0">
                <a:ln w="28575">
                  <a:solidFill>
                    <a:srgbClr val="CC6600"/>
                  </a:solidFill>
                </a:ln>
                <a:solidFill>
                  <a:srgbClr val="E6BF1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Jikharev" pitchFamily="34" charset="0"/>
              </a:rPr>
              <a:t>Цветаева М.</a:t>
            </a:r>
          </a:p>
          <a:p>
            <a:pPr algn="ctr"/>
            <a:r>
              <a:rPr lang="ru-RU" sz="5400" b="1" dirty="0" smtClean="0">
                <a:ln w="28575">
                  <a:solidFill>
                    <a:srgbClr val="CC6600"/>
                  </a:solidFill>
                </a:ln>
                <a:solidFill>
                  <a:srgbClr val="E6BF1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Jikharev" pitchFamily="34" charset="0"/>
              </a:rPr>
              <a:t>(1892 – 1941)</a:t>
            </a:r>
            <a:endParaRPr lang="ru-RU" sz="5400" b="1" dirty="0">
              <a:ln w="28575">
                <a:solidFill>
                  <a:srgbClr val="CC6600"/>
                </a:solidFill>
              </a:ln>
              <a:solidFill>
                <a:srgbClr val="E6BF1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Jikharev" pitchFamily="34" charset="0"/>
            </a:endParaRPr>
          </a:p>
        </p:txBody>
      </p:sp>
      <p:pic>
        <p:nvPicPr>
          <p:cNvPr id="6" name="Picture 2" descr="C:\Users\1\Desktop\цветаева\Новая папка\9785170288328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t="64538" r="43023" b="11924"/>
          <a:stretch>
            <a:fillRect/>
          </a:stretch>
        </p:blipFill>
        <p:spPr bwMode="auto">
          <a:xfrm rot="16200000">
            <a:off x="6572262" y="4286260"/>
            <a:ext cx="2143116" cy="3000363"/>
          </a:xfrm>
          <a:prstGeom prst="rect">
            <a:avLst/>
          </a:prstGeom>
          <a:noFill/>
        </p:spPr>
      </p:pic>
      <p:pic>
        <p:nvPicPr>
          <p:cNvPr id="19459" name="Picture 3" descr="C:\Users\1\Desktop\цветаева\il30[1].jpg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 l="2377" r="3259" b="2083"/>
          <a:stretch>
            <a:fillRect/>
          </a:stretch>
        </p:blipFill>
        <p:spPr bwMode="auto">
          <a:xfrm>
            <a:off x="5572132" y="-111922"/>
            <a:ext cx="3628111" cy="568406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цвет 1\3\к.jpg"/>
          <p:cNvPicPr>
            <a:picLocks noChangeAspect="1" noChangeArrowheads="1"/>
          </p:cNvPicPr>
          <p:nvPr/>
        </p:nvPicPr>
        <p:blipFill>
          <a:blip r:embed="rId2"/>
          <a:srcRect l="2865" t="2247" r="2537" b="11236"/>
          <a:stretch>
            <a:fillRect/>
          </a:stretch>
        </p:blipFill>
        <p:spPr bwMode="auto">
          <a:xfrm>
            <a:off x="-45493" y="428604"/>
            <a:ext cx="9189493" cy="5946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цветаева\80423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-24"/>
            <a:ext cx="5143536" cy="6858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цвет 1\цветаева\дочери ариадна 6 лет ира 2 года.jpg"/>
          <p:cNvPicPr>
            <a:picLocks noChangeAspect="1" noChangeArrowheads="1"/>
          </p:cNvPicPr>
          <p:nvPr/>
        </p:nvPicPr>
        <p:blipFill>
          <a:blip r:embed="rId2"/>
          <a:srcRect b="1469"/>
          <a:stretch>
            <a:fillRect/>
          </a:stretch>
        </p:blipFill>
        <p:spPr bwMode="auto">
          <a:xfrm>
            <a:off x="0" y="0"/>
            <a:ext cx="9135113" cy="5929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42844" y="6000768"/>
            <a:ext cx="885831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Ариадна (6 лет) и Ирина (2 года)</a:t>
            </a:r>
            <a:endParaRPr lang="ru-RU" sz="40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цветаева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0"/>
            <a:ext cx="4213555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цветаева\89[1].jpg"/>
          <p:cNvPicPr>
            <a:picLocks noChangeAspect="1" noChangeArrowheads="1"/>
          </p:cNvPicPr>
          <p:nvPr/>
        </p:nvPicPr>
        <p:blipFill>
          <a:blip r:embed="rId2"/>
          <a:srcRect l="1613" r="1613" b="15344"/>
          <a:stretch>
            <a:fillRect/>
          </a:stretch>
        </p:blipFill>
        <p:spPr bwMode="auto">
          <a:xfrm>
            <a:off x="0" y="0"/>
            <a:ext cx="506894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929322" y="5000636"/>
            <a:ext cx="25653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Георгий </a:t>
            </a:r>
          </a:p>
          <a:p>
            <a:pPr algn="ctr"/>
            <a:r>
              <a:rPr lang="ru-RU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Эфрон</a:t>
            </a:r>
            <a:endParaRPr lang="ru-RU" sz="4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цвет 1\цветаева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44" y="0"/>
            <a:ext cx="4429156" cy="6865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733246"/>
            <a:ext cx="5000627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Тоска по родине! Давно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Разоблаченная морока!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Мне совершенно всё равно –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Где совершенно одинокой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Быть, по каким камням домой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Брести с кошелкою базарной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В дом, и не знающий, что – мой,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Как госпиталь или казарма.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Мне всё равно, каких среди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Лиц – ощетиниваться пленным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Львом, из какой людской среды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Быть вытесненной – непременно –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В себя, 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единоличье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 чувств,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Камчатским медведем без льдины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Где не ужиться (и не тщусь!),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Где унижаться – мне едино.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Не обольщусь и языком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Родным, его призывом млечным.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Мне безразлично – на каком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Непонимаемой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 быть встречным!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khive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(Читателем, газетных тонн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Глотателем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доильцем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 сплетен...)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Двадцатого столетья – он,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А я – до всякого столетья!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Остолбеневши, как бревно,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Оставшееся от аллеи,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Мне все – равны, мне всё – равно,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И, может быть, всего равнее –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Роднее бывшее – всего.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Все признаки с меня, все меты,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Все даты – как рукой сняло: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Душа, родившаяся – где-то.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Так край меня не уберег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Мой, что и самый зоркий сыщик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Вдоль всей души, всей – поперек!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Родимого пятна не сыщет!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Всяк дом мне чужд, всяк храм мне пуст,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И всё – равно, и всё – едино.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Но если по дороге – куст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 Встает, особенно – рябина...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khive" pitchFamily="34" charset="0"/>
                <a:ea typeface="Calibri" pitchFamily="34" charset="0"/>
                <a:cs typeface="Times New Roman" pitchFamily="18" charset="0"/>
              </a:rPr>
              <a:t>                 12 мая 1932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khive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21429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latin typeface="Arkhive" pitchFamily="34" charset="0"/>
                <a:ea typeface="Calibri" pitchFamily="34" charset="0"/>
                <a:cs typeface="Times New Roman" pitchFamily="18" charset="0"/>
              </a:rPr>
              <a:t>Тоска по родине!...</a:t>
            </a:r>
          </a:p>
        </p:txBody>
      </p:sp>
      <p:pic>
        <p:nvPicPr>
          <p:cNvPr id="6" name="тоска п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049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цветаева\ариадна.jpg"/>
          <p:cNvPicPr>
            <a:picLocks noChangeAspect="1" noChangeArrowheads="1"/>
          </p:cNvPicPr>
          <p:nvPr/>
        </p:nvPicPr>
        <p:blipFill>
          <a:blip r:embed="rId2"/>
          <a:srcRect b="8817"/>
          <a:stretch>
            <a:fillRect/>
          </a:stretch>
        </p:blipFill>
        <p:spPr bwMode="auto">
          <a:xfrm>
            <a:off x="4027490" y="0"/>
            <a:ext cx="511651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14282" y="2928934"/>
            <a:ext cx="37147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ZurichCalligraphic" pitchFamily="34" charset="0"/>
              </a:rPr>
              <a:t>Не знаю, – где ты и где я.</a:t>
            </a:r>
          </a:p>
          <a:p>
            <a:r>
              <a:rPr lang="ru-RU" sz="2000" b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ZurichCalligraphic" pitchFamily="34" charset="0"/>
              </a:rPr>
              <a:t>Те же песни и те же заботы.</a:t>
            </a:r>
          </a:p>
          <a:p>
            <a:r>
              <a:rPr lang="ru-RU" sz="2000" b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ZurichCalligraphic" pitchFamily="34" charset="0"/>
              </a:rPr>
              <a:t>Такие с тобою друзья!</a:t>
            </a:r>
          </a:p>
          <a:p>
            <a:r>
              <a:rPr lang="ru-RU" sz="2000" b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ZurichCalligraphic" pitchFamily="34" charset="0"/>
              </a:rPr>
              <a:t>Такие с тобою сироты!</a:t>
            </a:r>
          </a:p>
          <a:p>
            <a:endParaRPr lang="ru-RU" sz="2000" b="1" dirty="0" smtClean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latin typeface="ZurichCalligraphic" pitchFamily="34" charset="0"/>
            </a:endParaRPr>
          </a:p>
          <a:p>
            <a:r>
              <a:rPr lang="ru-RU" sz="2000" b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ZurichCalligraphic" pitchFamily="34" charset="0"/>
              </a:rPr>
              <a:t>И так хорошо нам вдвоем –</a:t>
            </a:r>
          </a:p>
          <a:p>
            <a:r>
              <a:rPr lang="ru-RU" sz="2000" b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ZurichCalligraphic" pitchFamily="34" charset="0"/>
              </a:rPr>
              <a:t>Бездомным, бессонным и сирым…</a:t>
            </a:r>
          </a:p>
          <a:p>
            <a:r>
              <a:rPr lang="ru-RU" sz="2000" b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ZurichCalligraphic" pitchFamily="34" charset="0"/>
              </a:rPr>
              <a:t>Две птицы: чуть встали – поем,</a:t>
            </a:r>
          </a:p>
          <a:p>
            <a:r>
              <a:rPr lang="ru-RU" sz="2000" b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ZurichCalligraphic" pitchFamily="34" charset="0"/>
              </a:rPr>
              <a:t>Две странницы: кормимся миром.</a:t>
            </a:r>
            <a:endParaRPr lang="ru-RU" sz="2000" b="1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latin typeface="ZurichCalligrap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цвет 1\3\у.jpg"/>
          <p:cNvPicPr>
            <a:picLocks noChangeAspect="1" noChangeArrowheads="1"/>
          </p:cNvPicPr>
          <p:nvPr/>
        </p:nvPicPr>
        <p:blipFill>
          <a:blip r:embed="rId2"/>
          <a:srcRect l="7922" t="10007" r="8137" b="11458"/>
          <a:stretch>
            <a:fillRect/>
          </a:stretch>
        </p:blipFill>
        <p:spPr bwMode="auto">
          <a:xfrm>
            <a:off x="1442388" y="0"/>
            <a:ext cx="6191219" cy="6844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1\Desktop\цветаева\Новая папка\9785170288328.jpg"/>
          <p:cNvPicPr>
            <a:picLocks noChangeAspect="1" noChangeArrowheads="1"/>
          </p:cNvPicPr>
          <p:nvPr/>
        </p:nvPicPr>
        <p:blipFill>
          <a:blip r:embed="rId2"/>
          <a:srcRect t="15665" b="11924"/>
          <a:stretch>
            <a:fillRect/>
          </a:stretch>
        </p:blipFill>
        <p:spPr bwMode="auto">
          <a:xfrm>
            <a:off x="0" y="0"/>
            <a:ext cx="6143636" cy="687972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21104343">
            <a:off x="-162511" y="2639610"/>
            <a:ext cx="6072198" cy="21544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8000" b="1" dirty="0" smtClean="0">
                <a:ln w="28575">
                  <a:solidFill>
                    <a:srgbClr val="CC6600"/>
                  </a:solidFill>
                </a:ln>
                <a:solidFill>
                  <a:srgbClr val="E6BF1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Jikharev" pitchFamily="34" charset="0"/>
              </a:rPr>
              <a:t>Цветаева М.</a:t>
            </a:r>
          </a:p>
          <a:p>
            <a:pPr algn="ctr"/>
            <a:r>
              <a:rPr lang="ru-RU" sz="5400" b="1" dirty="0" smtClean="0">
                <a:ln w="28575">
                  <a:solidFill>
                    <a:srgbClr val="CC6600"/>
                  </a:solidFill>
                </a:ln>
                <a:solidFill>
                  <a:srgbClr val="E6BF1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Jikharev" pitchFamily="34" charset="0"/>
              </a:rPr>
              <a:t>(1892 – 1941)</a:t>
            </a:r>
            <a:endParaRPr lang="ru-RU" sz="5400" b="1" dirty="0">
              <a:ln w="28575">
                <a:solidFill>
                  <a:srgbClr val="CC6600"/>
                </a:solidFill>
              </a:ln>
              <a:solidFill>
                <a:srgbClr val="E6BF1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Jikharev" pitchFamily="34" charset="0"/>
            </a:endParaRPr>
          </a:p>
        </p:txBody>
      </p:sp>
      <p:pic>
        <p:nvPicPr>
          <p:cNvPr id="6" name="Picture 2" descr="C:\Users\1\Desktop\цветаева\Новая папка\9785170288328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t="64538" r="43023" b="11924"/>
          <a:stretch>
            <a:fillRect/>
          </a:stretch>
        </p:blipFill>
        <p:spPr bwMode="auto">
          <a:xfrm rot="16200000">
            <a:off x="6572262" y="4286260"/>
            <a:ext cx="2143116" cy="3000363"/>
          </a:xfrm>
          <a:prstGeom prst="rect">
            <a:avLst/>
          </a:prstGeom>
          <a:noFill/>
        </p:spPr>
      </p:pic>
      <p:pic>
        <p:nvPicPr>
          <p:cNvPr id="19459" name="Picture 3" descr="C:\Users\1\Desktop\цветаева\il30[1].jpg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 l="2377" r="3259" b="2083"/>
          <a:stretch>
            <a:fillRect/>
          </a:stretch>
        </p:blipFill>
        <p:spPr bwMode="auto">
          <a:xfrm>
            <a:off x="5572132" y="-111922"/>
            <a:ext cx="3628111" cy="568406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цветаева\цветаева1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7853" y="-285776"/>
            <a:ext cx="6478857" cy="738817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1\Desktop\цветаева\цветаева1\мат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3534514" cy="424180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8435" name="Picture 3" descr="C:\Users\1\Desktop\цветаева\цветаева1\отец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344440"/>
            <a:ext cx="3258202" cy="444201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Прямоугольник 3"/>
          <p:cNvSpPr/>
          <p:nvPr/>
        </p:nvSpPr>
        <p:spPr>
          <a:xfrm>
            <a:off x="642910" y="4786322"/>
            <a:ext cx="300039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Мейн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М.А.</a:t>
            </a: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9256" y="5857892"/>
            <a:ext cx="307183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Цветаев И.В.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цвет 1\цветаева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4236353" y="1121441"/>
            <a:ext cx="3967076" cy="5296046"/>
          </a:xfrm>
          <a:prstGeom prst="rect">
            <a:avLst/>
          </a:prstGeom>
          <a:noFill/>
        </p:spPr>
      </p:pic>
      <p:pic>
        <p:nvPicPr>
          <p:cNvPr id="4099" name="Picture 3" descr="C:\Users\1\Desktop\цвет 1\цветаева\альбо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2752689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1\Desktop\цветаева\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571480"/>
            <a:ext cx="4496248" cy="59125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TextBox 3"/>
          <p:cNvSpPr txBox="1"/>
          <p:nvPr/>
        </p:nvSpPr>
        <p:spPr>
          <a:xfrm>
            <a:off x="5643570" y="135729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500694" y="571480"/>
            <a:ext cx="364330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           МОЛИТВА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Христос и Бог! Я жажду чуда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Теперь, сейчас, в начале дня!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О, дай мне умереть, покуда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Вся жизнь как книга для меня.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Ты мудрый, ты не скажешь строго: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-«Терпи, еще не кончен срок».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Ты сам мне подал – слишком много!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Я жажду сразу – всех дорог!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Всего хочу: с душой цыгана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Идти под песни на разбой,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За всех страдать под звук органа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И амазонкой мчаться в бой;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 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Гадать по звездам в черной башне,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Вести детей вперед, сквозь тень...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Чтоб был легендой – день вчерашний,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Чтоб был безумьем – каждый день!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Люблю и крест и шелк, и каски,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Моя душа мгновений след...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Ты дал мне детство – лучше сказки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И дай мне смерть – в семнадцать лет!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ikharev" pitchFamily="34" charset="0"/>
                <a:ea typeface="Calibri" pitchFamily="34" charset="0"/>
                <a:cs typeface="Times New Roman" pitchFamily="18" charset="0"/>
              </a:rPr>
              <a:t>                           7 июля 1918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ikharev" pitchFamily="34" charset="0"/>
              <a:cs typeface="Arial" pitchFamily="34" charset="0"/>
            </a:endParaRPr>
          </a:p>
        </p:txBody>
      </p:sp>
      <p:pic>
        <p:nvPicPr>
          <p:cNvPr id="6" name="молит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32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6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1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61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61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1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1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61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614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614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614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614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614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14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614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614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614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614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614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614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614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614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614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614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614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614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614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614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614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614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614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614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614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614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614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614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614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614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614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614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614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614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614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614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614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614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614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614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614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614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88415" y="5000636"/>
            <a:ext cx="365558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nnabelle" pitchFamily="66" charset="0"/>
              </a:rPr>
              <a:t>М. Цветаева и </a:t>
            </a:r>
          </a:p>
          <a:p>
            <a:pPr algn="ctr"/>
            <a:r>
              <a:rPr lang="ru-RU" sz="3200" b="1" cap="none" spc="0" dirty="0" smtClean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nnabelle" pitchFamily="66" charset="0"/>
              </a:rPr>
              <a:t>дочь Ариадна</a:t>
            </a:r>
            <a:endParaRPr lang="ru-RU" sz="3200" b="1" cap="none" spc="0" dirty="0">
              <a:ln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nnabelle" pitchFamily="66" charset="0"/>
            </a:endParaRPr>
          </a:p>
        </p:txBody>
      </p:sp>
      <p:pic>
        <p:nvPicPr>
          <p:cNvPr id="4" name="Picture 2" descr="C:\Users\1\Desktop\цвет 1\3\с але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409188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88415" y="5000636"/>
            <a:ext cx="365558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nnabelle" pitchFamily="66" charset="0"/>
              </a:rPr>
              <a:t>М. Цветаева и </a:t>
            </a:r>
          </a:p>
          <a:p>
            <a:pPr algn="ctr"/>
            <a:r>
              <a:rPr lang="ru-RU" sz="3200" b="1" cap="none" spc="0" dirty="0" smtClean="0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nnabelle" pitchFamily="66" charset="0"/>
              </a:rPr>
              <a:t>дочь Ариадна</a:t>
            </a:r>
            <a:endParaRPr lang="ru-RU" sz="3200" b="1" cap="none" spc="0" dirty="0">
              <a:ln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nnabelle" pitchFamily="66" charset="0"/>
            </a:endParaRPr>
          </a:p>
        </p:txBody>
      </p:sp>
      <p:pic>
        <p:nvPicPr>
          <p:cNvPr id="4" name="ты будешь невинно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Picture 2" descr="C:\Users\1\Desktop\цвет 1\3\с але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0"/>
            <a:ext cx="409188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цвет 1\цветаева\Безымянный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цвет 1\цветаева\5.jpg"/>
          <p:cNvPicPr>
            <a:picLocks noChangeAspect="1" noChangeArrowheads="1"/>
          </p:cNvPicPr>
          <p:nvPr/>
        </p:nvPicPr>
        <p:blipFill>
          <a:blip r:embed="rId2"/>
          <a:srcRect r="2969"/>
          <a:stretch>
            <a:fillRect/>
          </a:stretch>
        </p:blipFill>
        <p:spPr bwMode="auto">
          <a:xfrm>
            <a:off x="0" y="0"/>
            <a:ext cx="492919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929190" y="357166"/>
            <a:ext cx="421481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Arbat" pitchFamily="2" charset="0"/>
              </a:rPr>
              <a:t>               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Мне нравится</a:t>
            </a:r>
          </a:p>
          <a:p>
            <a:endParaRPr lang="ru-RU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Arbat" pitchFamily="2" charset="0"/>
            </a:endParaRPr>
          </a:p>
          <a:p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Мне нравится,  что Вы больны не мной,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Мне нравится,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 что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я больна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 не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Вами,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Что никогда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 тяжелый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шар земной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Не уплывет под нашими ногами.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Мне нравится,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 что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можно быть смешной –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Распущенной – и не играть словами,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И не краснеть удушливой волной,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Слегка  соприкоснувшись рукавами.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/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Мне нравится еще,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 что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Вы при мне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Спокойно обнимаете другую,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Не прочите мне в адовом огне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Гореть за  то, что я не Вас целую.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Что имя нежное мое, мой нежный, не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Упоминаете ни днем ни ночью – всуе…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Что никогда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 в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церковной тишине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Не пропоют над нами: аллилуйя!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/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Спасибо Вам и сердцем и рукой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За  то,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 что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Вы меня – не зная сами! –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Так любите: за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 мой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ночной покой,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За  редкость встреч закатными часами,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За  наши </a:t>
            </a:r>
            <a:r>
              <a:rPr lang="ru-RU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не-гулянья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под луной,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За 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солнце,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не у нас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над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головами, –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За  то,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 что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Вы больны – увы! – не мной,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За  то,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 что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я больна  – увы! – </a:t>
            </a:r>
            <a:r>
              <a:rPr lang="ru-RU" sz="140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не </a:t>
            </a:r>
            <a:r>
              <a:rPr lang="ru-RU" sz="1400" smtClean="0">
                <a:solidFill>
                  <a:schemeClr val="tx1">
                    <a:lumMod val="75000"/>
                    <a:lumOff val="25000"/>
                  </a:schemeClr>
                </a:solidFill>
                <a:latin typeface="Arbat" pitchFamily="2" charset="0"/>
              </a:rPr>
              <a:t>Вами!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Arba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68">
  <a:themeElements>
    <a:clrScheme name="vees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ve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ees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lormaster">
  <a:themeElements>
    <a:clrScheme name="1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068</Template>
  <TotalTime>949</TotalTime>
  <Words>208</Words>
  <Application>Microsoft Office PowerPoint</Application>
  <PresentationFormat>Экран (4:3)</PresentationFormat>
  <Paragraphs>106</Paragraphs>
  <Slides>18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068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Blue Worx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37</cp:revision>
  <dcterms:created xsi:type="dcterms:W3CDTF">2010-11-08T03:16:41Z</dcterms:created>
  <dcterms:modified xsi:type="dcterms:W3CDTF">2010-12-21T08:17:59Z</dcterms:modified>
</cp:coreProperties>
</file>