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70" r:id="rId10"/>
    <p:sldId id="269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2-01T07:23:52.453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490 1738,'-78'79,"78"-59,0-40,20 20,38-59,-58 59,0-20,0 20,-19 0,19 0,0 0,0 0,0 0,-98 59,98-39,0-20,0 20,0-20,19 20,-19-40,20 20,0 20,-1-20,1-20,-20 20,19 0,-19-40,0 21,0-1,20 20,-20-20,-20 0,20 20,-19 0,19-20,-20 20,1 0,-1 20,0-20,1 40,19-20,-20-1,20 1,0 0,20-20,-1 0,1 20,0 0,19-40,-20 20,1-20,0 20,-20-20,19 0,-19 1,0-21,-19 40,19 0,-40 20,40-20,-19 20,-1-1,1 1,19 20,0-20,0 0,0 0,19-20,1 20,-20-20,19 0,1 0,-20-20,20 20,-1-20,-19 0,0 0,0-20,0 20,-19 1,-1-1,0 0,1 20,19 0,-39 20,39-20,-20 20,20-1,0 1,0 0,0-20,20 20,-1 0,20 0,-19-20,0 0,-1-20,1 0,0 0,-20 0,0 0,0-19,-20-1,0 20,1 20,-1-20,0 20,1 0,-1 20,-19 0,39 0,-20 20,20-21,0 21,0-20,20 20,19 0,-19-21,-1-19,21 0,-21 0,1 0,0-39,-1 19,-19-20,-19 20,19-20,-20 21,0-1,1-20,-1 60,0-20,1 0,-1 20,1 19,-1-19,20 20,0 0,20-20,-1 0,20-1,-19-19,19 0,-19 0,0-19,-1-21,-19 0,0 0,0 20,-19-19,-1-1,0 20,1 0,-1 20,0 0,1 20,-1-20,1 20,19 20,0-20,0 19,19 1,1 0,-1-20,1-20,0 0,-1-20,1 20,-20-40,0 0,0-19,-20-1,-19 20,19 20,1 0,-20 40,-1 0,1 40,19 19,20-79</inkml:trace>
  <inkml:trace contextRef="#ctx0" brushRef="#br0" timeOffset="3000">117 286,'0'0,"0"0,0 20,0-20,0 0,0 0,0 0,0 0,0 20,0 79,-19-59,19 0,0 0,0 19,0 1,-20 0,20-1,0 1,-19 0,19 19,0-19,-20-1,20-19,0 0,0 0,-20 0,20-21,0 1,20 0,-40 0,20-20,0 20,0-20,0 0,20-20,-20 20</inkml:trace>
  <inkml:trace contextRef="#ctx0" brushRef="#br0" timeOffset="3703">0 227,'0'-20,"0"20,19-20,1 0,-20 0,20 0,-1 20,1-20,19 0,-19 0,19 1,-19 19,-1-20,-19 20,118-20,-79 20,1-20,-1 20,0 20,0-20,1 20,-1 0,-20-20,1 19,-20 1,20 20,-20 0,19 0,-19-1,-19 1,19 0,0-20,-20 20,20-1,-20 1,1 0,19-20,-39 20,19-21,0 21,1-20,-21 0,1 0,20 0,-21-20,-19 0,40 0,-20 0,-1 0,21 0,-21 0,21 0,-1-20,20 20,-20-20,20 20,0 0,0-20,0 20,20-20,-20 20,20-20,-1 20,1-20,0 1,-1 19,21 0,-21 0,20-20,-19 20,19 0,1 0,-1 20,-20-20,21 0,-21 19,21 1,-21 0,1 0,-1 0,-19 0,20 0,0 20,-20-21,19 21,-19-20,20 20,-20-20,0 20,0-1,0-19,0 0,0 20,0-20,0 0,-20-1,20 1,-19 20,-1-20,20 0,-20 0,1 0,-1 0,1-20,-1 19,-19 1,19-20,-19 20,-20-20,0 0,-19-20,-60-19,138 39</inkml:trace>
  <inkml:trace contextRef="#ctx0" brushRef="#br0" timeOffset="11047">39 147,'0'0,"0"0,20 0,-20 0,0 0,19 20,-19-20,0 0,0 0,0 0,0-20,0 20,0-20,-19 0,19 20,0 0,0 0,-20-20,20 20,0 0,0 0,-20 0,20 0,0-20,0 20,0 0,0 0,20 0,-20 0,0 0,0 0,0 0,0 179,-20-119,20 20,0-80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2-01T07:35:39.671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0 0,'159'19,"-99"-19,19 0,1 0,-1 0,0 0,21 0,-1 0,20 0,-20 19,20-19,0 0,0 20,0-20,20 0,-20 0,20 19,0-19,0 0,0 0,20 19,0-19,-1 0,1 0,0 20,19-20,-19 19,20-19,-1 19,1-19,20 0,-21 0,21 0,-21 19,21-19,-1-19,1 19,-21 19,21-19,-21 0,21 0,-1 0,-19 0,19 0,-19 0,19 0,-19 0,19-19,-39 19,40 0,-21 0,-19 0,20 0,-21 0,-19 19,40-38,-40 19,0 0,-20 0,0 0,0 0,-20 0,0 0,1 0,-41 0,-19 0,0 19,-21-19,-19 0,0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2-01T07:26:46.828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814 2045,'-20'179,"20"-140,0-39,0 20,20-20,-1 20,1 0,20-40,-20-20,-20 1,0-1,-20-19,0 19,-20 0,1 20,-1 1,0 19,20 19,-19 21,19 0,0-1,20 21,20-1,0-19,19 19,-19-39,40 0,-40-20,0-40,19 1,-19-1,-20-19,0 19,0 0,0 21,-20-1,0 40,1-1,-21 21,0-20,20 19,0 21,1-1,38-39,1 0,0 0,20-20,0-40,-1-19,-19-40,0 19,-20 41,-20-1,-20 20,21-19,-21 19,0 20,0 39,21 21,-1-1,0 21,20-21,0 1,40-21,-21 1,21-20,-20-20,0-40,20-19,-21-1,1-19,-20 0,0 19,0 20,-20 21,1-1,-1 20,-20 59,0 1,20 19,1 40,19-119</inkml:trace>
  <inkml:trace contextRef="#ctx0" brushRef="#br0" timeOffset="3172">714 143,'20'-40,"-20"40,20 0,-20 0,-20 0,20 20,0 138,-20-138,40 20,-20-20,0-20,0 0,0 0,0 0,20 0,-20-40,20 20,-20-39,0 19,0-19,0 39,0-20,-20 1,0 19,0 0,-19 20,-1 0,0 0,1 40,-21-21,0 21,21 19,-21 1,1 19,19 20,-19 0,19 0,0 1,0 18,21 1,-1 0,0-20,20 20,0 0,20-20,0 0,-1 1,21-21,0 0,0-39,-1-20,21-1,-1 1,21-20,-1 0,20-39,0-21,-19-79,-80 139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2-01T07:32:14.640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390 1905,'79'179,"-59"-199,0 0,20 0,-40-39,19 19,-19-20,0 20,-19-19,-1 39,-20 0,0 0,-19 20,19 0,-20 40,20 39,-19-19,-1 20,20-1,1 20,-1 21,40-21,-20-19,20 39,20-20,0-19,0 19,39-19,1-21,-1-19,21-40,19 0,1-59,-1-1,-99 60</inkml:trace>
  <inkml:trace contextRef="#ctx0" brushRef="#br0" timeOffset="656">1165 1905,'0'0,"0"0,-20 40,-40 119,41-40,-21-20,0-19,20 39,-20 0,1-19,19-1,-20 1,20-21,0 1,20-41,0-19,0-40,40 1,-20-61,-20 80</inkml:trace>
  <inkml:trace contextRef="#ctx0" brushRef="#br0" timeOffset="1031">1463 1746,'-59'199,"39"-80,0 0,-20 0,20 21,-20-1,20 20,-19-20,19-40,-20 21,20-41,0-39,20 0,20-80,-20 40</inkml:trace>
  <inkml:trace contextRef="#ctx0" brushRef="#br0" timeOffset="1406">1781 2501,'40'-20,"20"-39,-1-41,21 21,-1-40,-19-1,0 1,-1 20,-19-21,-20 21,0 19,-20 21,0 59,-20-20,-79-60,59 80,0 40,-20 20,21 19,-1-19,20 59,0-19,-20 19,21 20,-21-20,20 20,0 1,-20-21,20 20,0-20,1-19,19-1,0-39,19-20,1-1,0-39,20 0,20-39,-1-41,21-19,-40-1,-1 1,-19-1,-40 21,0-1,-39 41,-1 19,-39 60,-21 39,120-79</inkml:trace>
  <inkml:trace contextRef="#ctx0" brushRef="#br0" timeOffset="7016">2795 56,'80'-60,"-40"60,-20 0,-1 20,21 0,-20 0,0 20,-20-20,20 19,-20-19,20 20,-20 0,0 0,0-1,0 1,-20 0,20 0,-20-1,20 21,-20-20,0 0,0-1,20 21,-20-20,1-1,-1 21,20-20,-20 20,0-21,20 21,-20 0,0-1,20 1,-20-1,20-19,0 20,0-20,0-1,20 1,0 0,0 0,0-20,20-20,-21 19,21-19,-40 20,40-40,-40 20,0 0,0 0,0 0,0-19,0 19,-20 0,0 0,0 0,-19 19,19 1,-20 20,20 0,-20 0,20-21,-19 41,19-20,-20 20,20-1,20 1,-40-1,40 21,-20-20,20 19,-19 1,19-1,0-19,-20-1,20 1,-20 0,20-1,-40 1,20 0,-20-21,1 1,-21 0,20-20,0 20,1-21,39-19,-20 0,20 0,20-19,0-21,-20 40</inkml:trace>
  <inkml:trace contextRef="#ctx0" brushRef="#br0" timeOffset="8406">3054 1328,'159'0,"-119"-20,19 20,-19 0,20 0,-1-19,-19 19,20 0,-1 0,-19-20,0 20,0 0,-20 0,-1 0,1 0,-20 0,0 0,0 0,-20 20,-19-1,-1 1,0-20,-19 0,19 20,-20 20,20-20,40-20</inkml:trace>
  <inkml:trace contextRef="#ctx0" brushRef="#br0" timeOffset="8906">3094 1607,'59'-20,"80"0,-79 20,-20 0,39 0,-19 0,-20 0,39 0,-39 0,0 0,0 0,-21 0,1 0,-20 0,-20-20,1 0,-21 20,20-40,0 1,20 39</inkml:trace>
  <inkml:trace contextRef="#ctx0" brushRef="#br0" timeOffset="9360">3551 911,'0'0,"0"0,0-20,0 20,0 0,0 0,0 0,0 0,0 20,99 99,-79-79,20 0,20-1,-21 1,21 20,-20-20,19-1,-19 1,-20-20,0 0,-20 0,0-20,0 20,-20-20,-20 20,1-1,-1 1,0 0,-20 0,21 20,-1 0,0-1,0 1,20 0,-19 0,-21 19,60-59</inkml:trace>
  <inkml:trace contextRef="#ctx0" brushRef="#br0" timeOffset="10766">4585 792,'0'-40,"0"20,-20-40,0 40,20 20,0 0,0 0,0 0,-99 20,59 20,0 0,0 19,-19 1,39 20,-20-21,20 21,0-21,20 21,0-20,0-1,20-19,0 0,0-20,0-20,20 0,19 0,-19-40,20-20,-21 1,21-1,-20 0,0-19,-1 19,-19 1,0 19,0 0,-20 0,0 20,0 20,0 0,0 0,0 0,0 0,-20 40,0-20,0 40,0-1,1 21,19-21,-20 21,0-1,0-19,20 0,0-1,20-19,0 0,19-20,1 0,40-20,-21-40,21-40,-80 80</inkml:trace>
  <inkml:trace contextRef="#ctx0" brushRef="#br0" timeOffset="11672">5340 633,'0'0,"0"0,0 0,0 0,0 19,-39 140,-1-99,20 20,0-1,0-19,0 19,-19 21,19-21,-20 1,20-1,-20 1,40-21,-20-19,0 0,20 0,20-40,0-20,20-40,-40 60</inkml:trace>
  <inkml:trace contextRef="#ctx0" brushRef="#br0" timeOffset="12172">5619 712,'0'0,"0"0,0 20,-60 119,40-79,0-1,0 21,-19-20,19 19,-20 1,0-1,20 1,0-21,1 21,-1-21,0 1,0 0,20-21,0-39,0 0</inkml:trace>
  <inkml:trace contextRef="#ctx0" brushRef="#br0" timeOffset="13141">5897 1149,'60'40,"39"-119,-99 59,20-20,0 0,-20 20,-20-19,20 39,0 0,0 0,-80-60,41 60,-1 0,0 40,0-20,1 39,-1-19,0 20,20-1,-20 21,1-1,19 1,0-20,0 19,40-39,-20 19,20-39,0 20,19-20,1 0,20-20,0 0,19-20,-19 0,-60 20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2-01T07:33:22.578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299 187,'0'0,"0"-39,0 1,-20-1,1 20,19-1,0 20,0 0,-100-19,61 58,19-1,-20 20,20 20,0-20,1 0,19 0,19-19,-19-20,40 1,-20-20,20 0,19-39,1 0,-1-19,-19 19,0-19,-1 0,-39 39,0-20,0 39,-20 19,1 1,-1-1,-20 39,20-19,0 19,20 0,20-19,40-20,39 20,-99-39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2-01T07:31:59.484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519 986,'0'0,"0"-20,0-20,0-20,0 20,0-21,0 21,0 0,-19 0,19 40,0 0,-20-121,0 121,0-20,0 0,1 0,-1 20,-20 20,1 0,19 0,-20 21,1 19,19-20,-20 20,20 1,-19-1,19 20,0 1,0-1,1-20,19 41,0-21,0-20,0 0,0 1,19-21,1 0,0-20,0-20,0 0,-1-20,1 0,0 0,20-20,-1-41,-19-19,20-1,-1 41,1-40,-1 40,-19-21,20 21,-20-20,19 19,-19 21,-20 0,20-20,-20 40,20 20,-20 0,0 0,0 0,-20 0,20 20,-20 0,0 40,0 0,1 1,-1 19,0-20,0 41,0-21,-19 0,19 21,0-1,0-40,20 1,0-1,0-40,20 0,20 0,-1-20,1-20,19 0,21-20,-21 0,20 0,0-21,-19 21,-60 40</inkml:trace>
  <inkml:trace contextRef="#ctx0" brushRef="#br0" timeOffset="6312">1351 283,'-20'121,"0"-61,20 0,-20 1,20 19,-19 0,-1 1,20 19,-20 1,0-1,0 21,-19-21,19 0,-20 1,21-1,-1 21,0-41,20 0,-20-39,20 19,0-40,-20 0,20-20,0 0,0 0,0-40,0 40</inkml:trace>
  <inkml:trace contextRef="#ctx0" brushRef="#br0" timeOffset="8250">1628 283,'0'0,"0"0,-20 121,0-41,-19 1,19 19,-20 21,21-21,-21 21,20-21,0 0,-19 21,19-21,0 1,20-1,-20-40,1 1,19-1,0-60,19 0,-19-20,0 20</inkml:trace>
  <inkml:trace contextRef="#ctx0" brushRef="#br0" timeOffset="8812">1885 1147,'119'-161,"-60"101,1-20,-1-1,20-19,-19 20,-21-21,21 1,-40 20,19-1,-39 1,20 20,-20 19,-20 1,20 40,0 0,0 0,-99-20,60 60,-1 21,0 19,-19-20,19 41,21 19,-21-19,20-1,-19 20,19 1,0 0,20-1,-20-20,0 21,20-41,0-19,0 19,0-40,0-20,20-20,-20 20,40-20,-20-40,39 0,-19-20,-1-21,-19 21,-20 0,0 0,0 19,-40 1,21 20,-41 20,1 20,-20 40,19 21,60-81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2-01T07:34:52.875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0 0,'0'0,"0"0,0 99,0-99,0 0,0 0,0 19,0-19,60 99,-41-59,1-21,0 1,0 0,0 0,19 19,1-19,-20 0,20 19,-1-19,-19 20,20-21,-1 21,1-20,0-1,-1 21,1-20,-20 19,20-19,-1-20,21 20,-21-1,1-19,0 20,-1 0,21-20,-1 20,-19-1,0-19,19 0,-19 0,0 20,19-20,-19 0,-1 0,21 0,-20 0,-1-20,21 20,-21-19,1-1,0 20,-1-20,1 0,0-19,-20-1,19 21,-19-21,20 20,-20-19,-1 19,1 0,0 1,0-1,0 0,-20 0,0 20,0 0,0 0,0 0,0 0,0 20,-20 0,0 0,0-1,0 1,1 20,-1-21,-20 21,0-20,1 19,-1-19,0 0,-19 19,-1-19,21 19,-21-19,1 0,-1-20,1 0,-1 20,1-20,-1-20,1 20,-1-20,1 0,-21 1,21-21,-20 1,19 19,1-20,-1 1,1-1,-1 1,1-1,-1 21,20-21,1 0,-1 1,0-1,1 21,19-1,0 0,0-19,0 39,20 0,0 0,0 0,20 19,0 1,0 0,0 0,19 19,-19 1,20-1,0 21,-1-21,1 1,0-1,19 1,20-1,-79-39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2-01T07:33:27.171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456 0,'-60'99,"40"-59,-19 20,19-1,0 1,-20 19,21 1,-21-1,0 0,20-19,1 19,-1-19,0-1,0-19,0 0,0-1,20-19,-19-20,19 0,0-39,0 39</inkml:trace>
  <inkml:trace contextRef="#ctx0" brushRef="#br0" timeOffset="485">357 119,'-20'139,"0"-59,20-21,20 1,-20 19,0-19,20 19,-20-19,0-1,0 1,19-1,-19-19,0 0,0-21,0 1,-19 0,19-20,-20-40,0 1,0-1,20 40</inkml:trace>
  <inkml:trace contextRef="#ctx0" brushRef="#br0" timeOffset="829">39 675,'139'20,"-60"20,-79-40</inkml:trace>
  <inkml:trace contextRef="#ctx0" brushRef="#br0" timeOffset="40500">138 1350,'-59'139,"59"-100,20 1,0 0,19 0,1-21,-20 1,19 0,1-40,0 0,-1-19,-19-1,-20 20,0-20,-20 1,20-1,-19 20,-1-19,-20 19,0 20,1 0,19 0,-20 20,20-1,-19 1,19 20,20-20,0 19,0-39,20 20,0 0,-1-20,21 0,0 0,-20-20,19 0,-39-19,20 19,-20 0,-20-20,20 21,-20-1,20 0,-39 0,19 20,0-20,-20 40,21 20,-21-1,20 21,0-20,40-1,0 1,0 0,0-20,19-1,-19-19,0-19,20-21,-1 0,-19-19,-20-1,-20 20,0-19,20 19,-19 0,-21 21,20 19,-20 0,21 0,-1 19,0 21,0 20,0-1,20 1,20-21,0 1,20-20,-21 0,21 0,-20-40,20 0,-1-40,-39 21,0-1,0-19,-20-1,20 0,-19 21,-1 19,0 20,0 0,0 40,20-1,40 21,-20 39,0 20,-20-119</inkml:trace>
  <inkml:trace contextRef="#ctx0" brushRef="#br0" timeOffset="43969">1507 2005,'159'79,"-140"-79,21 20,-20 0,20 0,-1-20,1 20,0-1,-1 1,21 0,-21 0,1 0,0 20,19-21,-19 21,19-20,1-20,-20 40,19-20,20-1,-19 1,-1 20,-19 0,39-21,-19 21,-1 0,21-20,-21 19,21 1,-1-20,0 39,1-19,-21 0,20 0,21-21,-21 21,0 20,1-21,-1 1,0 0,20-1,-19 21,19 0,-20-21,20 21,-19-1,-1-19,0 20,1-21,19 21,-20-20,20 19,-19 1,-1-1,20-19,-19 0,19 19,-20-19,20-1,-19 1,19 0,-99-40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2-01T07:33:19.781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0 0,'0'0,"0"0,20 0,-20 0,0 0,139 20,-100 0,21 0,19 0,1 19,-1-19,0 20,21-20,-21 19,20 1,0 0,1 0,19-1,-20 1,20 0,20-1,-20 21,20-20,-20-1,20 1,-1 0,1 19,0-19,0 20,0-21,-20 21,20-1,0-19,39 40,-19-21,-20 1,20-1,-20 1,19-1,-19 1,40-20,-40 19,20 1,-21-1,21-39,-20 40,20-1,-20 1,0-20,-1 19,21 1,0-1,-20 1,0-1,19 1,-19 0,20 19,0-39,-20 19,0 21,-1-21,1 1,-20-1,20 1,-20 0,0-1,0-19,0 19,-19 1,-1-20,0 19,0-19,1-20,-21 20,0-1,-19-19,-1 20,1-40,-20 20,-1-1,-19-19,0 0,0 0,-40 0,20-39,0 39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40" units="1/cm"/>
          <inkml:channelProperty channel="Y" name="resolution" value="40" units="1/cm"/>
        </inkml:channelProperties>
      </inkml:inkSource>
      <inkml:timestamp xml:id="ts0" timeString="2013-02-01T07:33:21.484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62 137,'-20'19,"121"60,-81-79,0-20,-20 1,20-21,-40 1,20 0,-40 19,19-19,-19 20,40 19,-20 0,0 19,0 20,20-19,0 19,20 0,0 1,-20-21,20 1,0-20,-20 20,20-40,-20 0,0 1,0-21,-20 21,0-20,0 19,0 20,0 0,0 20,20-1,0 20,0 20,0-59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C9805A-BE34-42BB-BE68-986DBE6FF7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71369-832F-4EE5-8693-449ABA9DC3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743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C11A21-EB78-4D2C-8B51-13D801B0FFEE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1536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536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C6BF7E0-B7F4-4048-9599-AE288A93F527}" type="slidenum">
              <a:rPr lang="ru-RU" sz="1200"/>
              <a:pPr algn="r"/>
              <a:t>7</a:t>
            </a:fld>
            <a:endParaRPr 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C4C10A-AE28-4907-9D5F-7727A86B767F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1638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638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EF2507A-F12B-4529-9732-7B35F25AEB63}" type="slidenum">
              <a:rPr lang="ru-RU" sz="1200"/>
              <a:pPr algn="r"/>
              <a:t>8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A7CF3-9F88-4B1F-A995-B59AA3E4CE5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07B40-6F1C-4008-A0BD-3541719062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40;&#1050;&#1057;&#1048;&#1054;&#1052;&#1067;%20&#1043;&#1045;&#1054;&#1052;&#1045;&#1058;&#1056;&#1048;&#1048;.av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&#1040;&#1050;&#1057;&#1048;&#1054;&#1052;&#1067;%20&#1043;&#1045;&#1054;&#1052;&#1045;&#1058;&#1056;&#1048;&#1048;.av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40;&#1082;&#1089;&#1080;&#1086;&#1084;&#1099;%20&#1069;&#1074;&#1082;&#1083;&#1080;&#1076;&#1072;.sw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5" Type="http://schemas.openxmlformats.org/officeDocument/2006/relationships/image" Target="../media/image6.emf"/><Relationship Id="rId4" Type="http://schemas.openxmlformats.org/officeDocument/2006/relationships/customXml" Target="../ink/ink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12.emf"/><Relationship Id="rId18" Type="http://schemas.openxmlformats.org/officeDocument/2006/relationships/customXml" Target="../ink/ink10.xml"/><Relationship Id="rId3" Type="http://schemas.openxmlformats.org/officeDocument/2006/relationships/image" Target="../media/image3.jpeg"/><Relationship Id="rId7" Type="http://schemas.openxmlformats.org/officeDocument/2006/relationships/image" Target="../media/image9.emf"/><Relationship Id="rId12" Type="http://schemas.openxmlformats.org/officeDocument/2006/relationships/customXml" Target="../ink/ink7.xml"/><Relationship Id="rId17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6" Type="http://schemas.openxmlformats.org/officeDocument/2006/relationships/customXml" Target="../ink/ink9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.xml"/><Relationship Id="rId11" Type="http://schemas.openxmlformats.org/officeDocument/2006/relationships/image" Target="../media/image11.emf"/><Relationship Id="rId5" Type="http://schemas.openxmlformats.org/officeDocument/2006/relationships/image" Target="../media/image8.emf"/><Relationship Id="rId15" Type="http://schemas.openxmlformats.org/officeDocument/2006/relationships/image" Target="../media/image13.emf"/><Relationship Id="rId10" Type="http://schemas.openxmlformats.org/officeDocument/2006/relationships/customXml" Target="../ink/ink6.xml"/><Relationship Id="rId19" Type="http://schemas.openxmlformats.org/officeDocument/2006/relationships/image" Target="../media/image15.emf"/><Relationship Id="rId4" Type="http://schemas.openxmlformats.org/officeDocument/2006/relationships/customXml" Target="../ink/ink3.xml"/><Relationship Id="rId9" Type="http://schemas.openxmlformats.org/officeDocument/2006/relationships/image" Target="../media/image10.emf"/><Relationship Id="rId14" Type="http://schemas.openxmlformats.org/officeDocument/2006/relationships/customXml" Target="../ink/ink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5" descr="H:\Documents and Settings\Aida\Рабочий стол\текстуры и фоны, клипарты\idpenc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193082">
            <a:off x="2364258" y="841363"/>
            <a:ext cx="2598737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текстуры и фоны, клипарты\новеньки картинки\pencil rolling 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196752"/>
            <a:ext cx="26971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1556792"/>
            <a:ext cx="6840760" cy="417646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  <a:cs typeface="Arial" charset="0"/>
              </a:rPr>
              <a:t>Аксиома</a:t>
            </a:r>
            <a:endParaRPr lang="en-US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charset="0"/>
              <a:cs typeface="Arial" charset="0"/>
            </a:endParaRP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  <a:cs typeface="Arial" charset="0"/>
              </a:rPr>
              <a:t> параллельных</a:t>
            </a:r>
            <a:endParaRPr lang="en-US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charset="0"/>
              <a:cs typeface="Arial" charset="0"/>
            </a:endParaRP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charset="0"/>
                <a:cs typeface="Arial" charset="0"/>
              </a:rPr>
              <a:t> прямых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251520" y="1196752"/>
            <a:ext cx="4176464" cy="3384376"/>
          </a:xfrm>
          <a:prstGeom prst="foldedCorne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 Box 20"/>
          <p:cNvSpPr txBox="1">
            <a:spLocks noChangeArrowheads="1"/>
          </p:cNvSpPr>
          <p:nvPr/>
        </p:nvSpPr>
        <p:spPr bwMode="auto">
          <a:xfrm>
            <a:off x="251520" y="1124744"/>
            <a:ext cx="4105275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              </a:t>
            </a:r>
            <a:r>
              <a:rPr lang="en-US" sz="2400" b="1" dirty="0"/>
              <a:t>     </a:t>
            </a:r>
            <a:r>
              <a:rPr lang="ru-RU" sz="2400" b="1" dirty="0"/>
              <a:t> Задача №197</a:t>
            </a:r>
            <a:endParaRPr lang="en-US" sz="2400" b="1" dirty="0"/>
          </a:p>
          <a:p>
            <a:pPr algn="ctr">
              <a:spcBef>
                <a:spcPct val="50000"/>
              </a:spcBef>
            </a:pPr>
            <a:r>
              <a:rPr lang="en-US" sz="2400" b="1" dirty="0"/>
              <a:t>  </a:t>
            </a:r>
            <a:r>
              <a:rPr lang="ru-RU" sz="2400" b="1" dirty="0"/>
              <a:t> Через точку, не лежащую на данной прямой</a:t>
            </a:r>
            <a:r>
              <a:rPr lang="en-US" sz="2400" b="1" dirty="0"/>
              <a:t>  </a:t>
            </a:r>
            <a:r>
              <a:rPr lang="en-US" sz="2400" b="1" i="1" dirty="0"/>
              <a:t>p </a:t>
            </a:r>
            <a:r>
              <a:rPr lang="ru-RU" sz="2400" b="1" dirty="0"/>
              <a:t>, проведены четыре прямые. Сколько из этих прямых пересекают прямую</a:t>
            </a:r>
            <a:r>
              <a:rPr lang="en-US" sz="2400" b="1" dirty="0"/>
              <a:t> </a:t>
            </a:r>
            <a:r>
              <a:rPr lang="en-US" sz="2400" b="1" i="1" dirty="0"/>
              <a:t>p</a:t>
            </a:r>
            <a:r>
              <a:rPr lang="ru-RU" sz="2400" b="1" dirty="0"/>
              <a:t> ? Рассмотрите все возможные случаи.</a:t>
            </a:r>
          </a:p>
          <a:p>
            <a:pPr>
              <a:spcBef>
                <a:spcPct val="50000"/>
              </a:spcBef>
            </a:pPr>
            <a:endParaRPr lang="ru-RU" dirty="0"/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3" name="AutoShape 14"/>
          <p:cNvSpPr>
            <a:spLocks noChangeArrowheads="1"/>
          </p:cNvSpPr>
          <p:nvPr/>
        </p:nvSpPr>
        <p:spPr bwMode="auto">
          <a:xfrm>
            <a:off x="1475656" y="188640"/>
            <a:ext cx="5976938" cy="576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Решение   задачи</a:t>
            </a:r>
            <a:endParaRPr lang="ru-RU" sz="4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4175448" y="4005064"/>
            <a:ext cx="4968552" cy="172819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6300192" y="3284984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300192" y="2564904"/>
            <a:ext cx="495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292080" y="2204864"/>
            <a:ext cx="3600400" cy="38884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508104" y="1340768"/>
            <a:ext cx="1368152" cy="551723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4211960" y="980728"/>
            <a:ext cx="4104456" cy="518457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652120" y="1196752"/>
            <a:ext cx="1872208" cy="54006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388424" y="3284984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710868" y="5157192"/>
            <a:ext cx="433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d</a:t>
            </a:r>
            <a:endParaRPr lang="ru-RU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380312" y="5589240"/>
            <a:ext cx="559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m</a:t>
            </a:r>
            <a:endParaRPr lang="ru-RU" sz="3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724128" y="5877272"/>
            <a:ext cx="378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</a:t>
            </a:r>
            <a:endParaRPr lang="ru-RU" sz="3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283968" y="5949280"/>
            <a:ext cx="433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b</a:t>
            </a:r>
            <a:endParaRPr lang="ru-RU" sz="3600" b="1" dirty="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V="1">
            <a:off x="3635896" y="2564904"/>
            <a:ext cx="4968552" cy="172819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244408" y="1844824"/>
            <a:ext cx="433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b</a:t>
            </a:r>
            <a:endParaRPr lang="ru-RU" sz="36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251520" y="5445224"/>
            <a:ext cx="23762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Ответ:</a:t>
            </a:r>
            <a:r>
              <a:rPr lang="ru-RU" sz="3200" dirty="0" smtClean="0"/>
              <a:t> три или четыре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22" grpId="0"/>
      <p:bldP spid="25" grpId="0"/>
      <p:bldP spid="26" grpId="0"/>
      <p:bldP spid="27" grpId="0"/>
      <p:bldP spid="28" grpId="0"/>
      <p:bldP spid="28" grpId="1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1692275" y="188913"/>
            <a:ext cx="5973763" cy="842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2700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Закончи предложение</a:t>
            </a:r>
            <a:r>
              <a:rPr lang="ru-RU" sz="3600" b="1" kern="10" dirty="0">
                <a:ln w="12700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:</a:t>
            </a:r>
          </a:p>
        </p:txBody>
      </p:sp>
      <p:sp>
        <p:nvSpPr>
          <p:cNvPr id="74755" name="AutoShape 3"/>
          <p:cNvSpPr>
            <a:spLocks noChangeArrowheads="1"/>
          </p:cNvSpPr>
          <p:nvPr/>
        </p:nvSpPr>
        <p:spPr bwMode="auto">
          <a:xfrm>
            <a:off x="428625" y="1125538"/>
            <a:ext cx="8424863" cy="11334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FF99"/>
              </a:gs>
              <a:gs pos="50000">
                <a:srgbClr val="F7FEDE"/>
              </a:gs>
              <a:gs pos="100000">
                <a:srgbClr val="99FF99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800" b="1"/>
              <a:t>Исходные утверждения о свойствах </a:t>
            </a:r>
          </a:p>
          <a:p>
            <a:r>
              <a:rPr lang="ru-RU" sz="2800" b="1"/>
              <a:t>геометрических фигур называются …</a:t>
            </a:r>
            <a:endParaRPr lang="ru-RU" sz="2800" b="1">
              <a:solidFill>
                <a:schemeClr val="accent2"/>
              </a:solidFill>
            </a:endParaRPr>
          </a:p>
        </p:txBody>
      </p:sp>
      <p:sp>
        <p:nvSpPr>
          <p:cNvPr id="74756" name="AutoShape 4"/>
          <p:cNvSpPr>
            <a:spLocks noChangeArrowheads="1"/>
          </p:cNvSpPr>
          <p:nvPr/>
        </p:nvSpPr>
        <p:spPr bwMode="auto">
          <a:xfrm>
            <a:off x="468313" y="2420938"/>
            <a:ext cx="8424862" cy="11509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2D050"/>
              </a:gs>
              <a:gs pos="50000">
                <a:srgbClr val="F7FEDE"/>
              </a:gs>
              <a:gs pos="100000">
                <a:srgbClr val="99FF99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800" b="1"/>
              <a:t>Через точку, не лежащую на данной прямой …</a:t>
            </a:r>
          </a:p>
        </p:txBody>
      </p:sp>
      <p:sp>
        <p:nvSpPr>
          <p:cNvPr id="74757" name="AutoShape 5"/>
          <p:cNvSpPr>
            <a:spLocks noChangeArrowheads="1"/>
          </p:cNvSpPr>
          <p:nvPr/>
        </p:nvSpPr>
        <p:spPr bwMode="auto">
          <a:xfrm>
            <a:off x="357188" y="3789363"/>
            <a:ext cx="8424862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FF99"/>
              </a:gs>
              <a:gs pos="50000">
                <a:srgbClr val="F7FEDE"/>
              </a:gs>
              <a:gs pos="100000">
                <a:srgbClr val="99FF99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800" b="1"/>
              <a:t>Если прямая пересекает одну из двух </a:t>
            </a:r>
          </a:p>
          <a:p>
            <a:r>
              <a:rPr lang="ru-RU" sz="2800" b="1"/>
              <a:t>параллельных прямых, то ….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23850" y="5084763"/>
            <a:ext cx="8424863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FF99"/>
              </a:gs>
              <a:gs pos="50000">
                <a:srgbClr val="F7FEDE"/>
              </a:gs>
              <a:gs pos="100000">
                <a:srgbClr val="99FF99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800" b="1"/>
              <a:t>Если две прямые параллельны третьей, то 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animBg="1"/>
      <p:bldP spid="74756" grpId="0" animBg="1"/>
      <p:bldP spid="74757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68313" y="1309688"/>
            <a:ext cx="8207375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sz="4400" b="1" i="1" dirty="0"/>
              <a:t>Домашнее задание: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ru-RU" sz="4400" b="1" i="1" dirty="0"/>
              <a:t>П. 27, 28  стр. 68, вопросы 7 – 11 </a:t>
            </a:r>
          </a:p>
          <a:p>
            <a:pPr marL="514350" indent="-514350" algn="ctr">
              <a:spcBef>
                <a:spcPct val="50000"/>
              </a:spcBef>
              <a:defRPr/>
            </a:pPr>
            <a:r>
              <a:rPr lang="ru-RU" sz="4400" b="1" i="1" dirty="0"/>
              <a:t> Решить задачи № 196, 198, 200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ru-RU" sz="4400" b="1" i="1" dirty="0"/>
              <a:t> </a:t>
            </a:r>
          </a:p>
          <a:p>
            <a:pPr marL="342900" indent="-342900">
              <a:spcBef>
                <a:spcPct val="50000"/>
              </a:spcBef>
              <a:defRPr/>
            </a:pPr>
            <a:endParaRPr lang="ru-RU" sz="32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323528" y="3789040"/>
            <a:ext cx="8496944" cy="3068960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79388">
              <a:buFont typeface="Arial" pitchFamily="34" charset="0"/>
              <a:buChar char="•"/>
            </a:pPr>
            <a:r>
              <a:rPr lang="ru-RU" sz="4400" b="1" dirty="0" err="1" smtClean="0">
                <a:solidFill>
                  <a:srgbClr val="0000FF"/>
                </a:solidFill>
                <a:latin typeface="Monotype Corsiva" pitchFamily="66" charset="0"/>
                <a:cs typeface="Arial" charset="0"/>
              </a:rPr>
              <a:t>Теоре́ма</a:t>
            </a:r>
            <a:r>
              <a:rPr lang="ru-RU" sz="44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– </a:t>
            </a:r>
            <a:r>
              <a:rPr lang="ru-RU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утверждение , для которого в рассматриваемой теории существует доказательство.</a:t>
            </a:r>
          </a:p>
          <a:p>
            <a:pPr indent="179388"/>
            <a:r>
              <a:rPr lang="ru-RU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39552" y="764704"/>
            <a:ext cx="8064896" cy="3168352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899592" y="1052737"/>
            <a:ext cx="7561263" cy="2520280"/>
          </a:xfrm>
        </p:spPr>
        <p:txBody>
          <a:bodyPr/>
          <a:lstStyle/>
          <a:p>
            <a:pPr marL="0" indent="179388"/>
            <a:r>
              <a:rPr lang="ru-RU" sz="3600" b="1" dirty="0" err="1" smtClean="0">
                <a:solidFill>
                  <a:srgbClr val="0000FF"/>
                </a:solidFill>
                <a:latin typeface="Monotype Corsiva" pitchFamily="66" charset="0"/>
                <a:cs typeface="Arial" charset="0"/>
                <a:hlinkClick r:id="rId3" action="ppaction://hlinkfile" tooltip="Примеры аксиом в геометрии"/>
              </a:rPr>
              <a:t>Аксио́ма</a:t>
            </a:r>
            <a:r>
              <a:rPr lang="ru-RU" sz="3600" b="1" dirty="0" smtClean="0">
                <a:latin typeface="Arial" charset="0"/>
                <a:cs typeface="Arial" charset="0"/>
              </a:rPr>
              <a:t> </a:t>
            </a:r>
            <a:r>
              <a:rPr lang="ru-RU" sz="2800" b="1" dirty="0" smtClean="0">
                <a:latin typeface="Arial" charset="0"/>
                <a:cs typeface="Arial" charset="0"/>
              </a:rPr>
              <a:t>– </a:t>
            </a:r>
            <a:r>
              <a:rPr lang="ru-RU" sz="2800" dirty="0" smtClean="0">
                <a:latin typeface="Arial" charset="0"/>
                <a:cs typeface="Arial" charset="0"/>
              </a:rPr>
              <a:t>исходное   утверждение, принимаемое истинным без доказательств, и которое в последующем служит «фундаментом» для построения какой-либо теории, дисциплины.</a:t>
            </a:r>
            <a:endParaRPr lang="en-US" sz="2800" dirty="0" smtClean="0">
              <a:latin typeface="Arial" charset="0"/>
              <a:cs typeface="Arial" charset="0"/>
            </a:endParaRPr>
          </a:p>
          <a:p>
            <a:pPr marL="0" indent="179388">
              <a:buNone/>
            </a:pPr>
            <a:endParaRPr lang="ru-RU" sz="2800" dirty="0" smtClean="0">
              <a:latin typeface="Arial" charset="0"/>
              <a:cs typeface="Arial" charset="0"/>
            </a:endParaRPr>
          </a:p>
          <a:p>
            <a:pPr marL="0" indent="179388"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FC2EF2-FF28-478A-9FC9-5658935D795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323850" y="260350"/>
            <a:ext cx="84248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>
                <a:latin typeface="Monotype Corsiva" pitchFamily="66" charset="0"/>
              </a:rPr>
              <a:t>Аксиома, </a:t>
            </a:r>
            <a:r>
              <a:rPr lang="ru-RU" sz="4800" b="1" dirty="0" smtClean="0">
                <a:latin typeface="Monotype Corsiva" pitchFamily="66" charset="0"/>
              </a:rPr>
              <a:t>теорема.</a:t>
            </a:r>
            <a:endParaRPr lang="ru-RU" sz="4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307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Блок-схема: альтернативный процесс 22"/>
          <p:cNvSpPr/>
          <p:nvPr/>
        </p:nvSpPr>
        <p:spPr>
          <a:xfrm>
            <a:off x="3563888" y="476672"/>
            <a:ext cx="3096344" cy="1440160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251520" y="404664"/>
            <a:ext cx="2952328" cy="1440160"/>
          </a:xfrm>
          <a:custGeom>
            <a:avLst/>
            <a:gdLst>
              <a:gd name="connsiteX0" fmla="*/ 0 w 2952328"/>
              <a:gd name="connsiteY0" fmla="*/ 240027 h 1440160"/>
              <a:gd name="connsiteX1" fmla="*/ 70303 w 2952328"/>
              <a:gd name="connsiteY1" fmla="*/ 70302 h 1440160"/>
              <a:gd name="connsiteX2" fmla="*/ 240028 w 2952328"/>
              <a:gd name="connsiteY2" fmla="*/ 0 h 1440160"/>
              <a:gd name="connsiteX3" fmla="*/ 2712301 w 2952328"/>
              <a:gd name="connsiteY3" fmla="*/ 0 h 1440160"/>
              <a:gd name="connsiteX4" fmla="*/ 2882026 w 2952328"/>
              <a:gd name="connsiteY4" fmla="*/ 70303 h 1440160"/>
              <a:gd name="connsiteX5" fmla="*/ 2952328 w 2952328"/>
              <a:gd name="connsiteY5" fmla="*/ 240028 h 1440160"/>
              <a:gd name="connsiteX6" fmla="*/ 2952328 w 2952328"/>
              <a:gd name="connsiteY6" fmla="*/ 1200133 h 1440160"/>
              <a:gd name="connsiteX7" fmla="*/ 2882026 w 2952328"/>
              <a:gd name="connsiteY7" fmla="*/ 1369858 h 1440160"/>
              <a:gd name="connsiteX8" fmla="*/ 2712301 w 2952328"/>
              <a:gd name="connsiteY8" fmla="*/ 1440160 h 1440160"/>
              <a:gd name="connsiteX9" fmla="*/ 240027 w 2952328"/>
              <a:gd name="connsiteY9" fmla="*/ 1440160 h 1440160"/>
              <a:gd name="connsiteX10" fmla="*/ 70302 w 2952328"/>
              <a:gd name="connsiteY10" fmla="*/ 1369858 h 1440160"/>
              <a:gd name="connsiteX11" fmla="*/ 0 w 2952328"/>
              <a:gd name="connsiteY11" fmla="*/ 1200133 h 1440160"/>
              <a:gd name="connsiteX12" fmla="*/ 0 w 2952328"/>
              <a:gd name="connsiteY12" fmla="*/ 240027 h 144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52328" h="1440160">
                <a:moveTo>
                  <a:pt x="0" y="240027"/>
                </a:moveTo>
                <a:cubicBezTo>
                  <a:pt x="0" y="176368"/>
                  <a:pt x="25289" y="115316"/>
                  <a:pt x="70303" y="70302"/>
                </a:cubicBezTo>
                <a:cubicBezTo>
                  <a:pt x="115317" y="25288"/>
                  <a:pt x="176369" y="0"/>
                  <a:pt x="240028" y="0"/>
                </a:cubicBezTo>
                <a:lnTo>
                  <a:pt x="2712301" y="0"/>
                </a:lnTo>
                <a:cubicBezTo>
                  <a:pt x="2775960" y="0"/>
                  <a:pt x="2837012" y="25289"/>
                  <a:pt x="2882026" y="70303"/>
                </a:cubicBezTo>
                <a:cubicBezTo>
                  <a:pt x="2927040" y="115317"/>
                  <a:pt x="2952328" y="176369"/>
                  <a:pt x="2952328" y="240028"/>
                </a:cubicBezTo>
                <a:lnTo>
                  <a:pt x="2952328" y="1200133"/>
                </a:lnTo>
                <a:cubicBezTo>
                  <a:pt x="2952328" y="1263792"/>
                  <a:pt x="2927039" y="1324844"/>
                  <a:pt x="2882026" y="1369858"/>
                </a:cubicBezTo>
                <a:cubicBezTo>
                  <a:pt x="2837012" y="1414872"/>
                  <a:pt x="2775960" y="1440160"/>
                  <a:pt x="2712301" y="1440160"/>
                </a:cubicBezTo>
                <a:lnTo>
                  <a:pt x="240027" y="1440160"/>
                </a:lnTo>
                <a:cubicBezTo>
                  <a:pt x="176368" y="1440160"/>
                  <a:pt x="115316" y="1414871"/>
                  <a:pt x="70302" y="1369858"/>
                </a:cubicBezTo>
                <a:cubicBezTo>
                  <a:pt x="25288" y="1324844"/>
                  <a:pt x="0" y="1263792"/>
                  <a:pt x="0" y="1200133"/>
                </a:cubicBezTo>
                <a:lnTo>
                  <a:pt x="0" y="24002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611188" y="620713"/>
            <a:ext cx="27924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684213" y="476250"/>
            <a:ext cx="3513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0" y="404664"/>
            <a:ext cx="33131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FF0000"/>
                </a:solidFill>
              </a:rPr>
              <a:t>  </a:t>
            </a:r>
            <a:r>
              <a:rPr lang="ru-RU" sz="2000" b="1" dirty="0">
                <a:solidFill>
                  <a:srgbClr val="002060"/>
                </a:solidFill>
              </a:rPr>
              <a:t>Сначала </a:t>
            </a:r>
            <a:r>
              <a:rPr lang="ru-RU" sz="2000" b="1" dirty="0" smtClean="0">
                <a:solidFill>
                  <a:srgbClr val="002060"/>
                </a:solidFill>
              </a:rPr>
              <a:t>формулируются исходные </a:t>
            </a:r>
            <a:r>
              <a:rPr lang="ru-RU" sz="2000" b="1" dirty="0">
                <a:solidFill>
                  <a:srgbClr val="002060"/>
                </a:solidFill>
              </a:rPr>
              <a:t>положения - аксиомы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491880" y="548680"/>
            <a:ext cx="316887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</a:rPr>
              <a:t>На их основе, путём логических рассуждений доказываются другие утверждения </a:t>
            </a:r>
            <a:r>
              <a:rPr lang="en-US" sz="2000" b="1" dirty="0">
                <a:solidFill>
                  <a:srgbClr val="002060"/>
                </a:solidFill>
              </a:rPr>
              <a:t>– </a:t>
            </a:r>
            <a:r>
              <a:rPr lang="ru-RU" sz="2000" b="1" dirty="0">
                <a:solidFill>
                  <a:srgbClr val="002060"/>
                </a:solidFill>
              </a:rPr>
              <a:t>теоремы </a:t>
            </a:r>
          </a:p>
        </p:txBody>
      </p:sp>
      <p:pic>
        <p:nvPicPr>
          <p:cNvPr id="3083" name="Picture 11" descr="img3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71438"/>
            <a:ext cx="2143125" cy="34813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899592" y="1916832"/>
            <a:ext cx="5473700" cy="504825"/>
          </a:xfrm>
          <a:prstGeom prst="curvedUpArrow">
            <a:avLst>
              <a:gd name="adj1" fmla="val 216554"/>
              <a:gd name="adj2" fmla="val 328998"/>
              <a:gd name="adj3" fmla="val 46403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755576" y="2564904"/>
            <a:ext cx="4608512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</a:rPr>
              <a:t>Такой подход к построению геометрии зародился в глубокой древности и был изложен в сочинении «Начала» древнегреческого учёного Евклида</a:t>
            </a:r>
          </a:p>
        </p:txBody>
      </p:sp>
      <p:sp>
        <p:nvSpPr>
          <p:cNvPr id="4107" name="Text Box 14"/>
          <p:cNvSpPr txBox="1">
            <a:spLocks noChangeArrowheads="1"/>
          </p:cNvSpPr>
          <p:nvPr/>
        </p:nvSpPr>
        <p:spPr bwMode="auto">
          <a:xfrm>
            <a:off x="683568" y="2492896"/>
            <a:ext cx="581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8" name="Text Box 15"/>
          <p:cNvSpPr txBox="1">
            <a:spLocks noChangeArrowheads="1"/>
          </p:cNvSpPr>
          <p:nvPr/>
        </p:nvSpPr>
        <p:spPr bwMode="auto">
          <a:xfrm>
            <a:off x="6748463" y="4283075"/>
            <a:ext cx="1927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9" name="Text Box 16"/>
          <p:cNvSpPr txBox="1">
            <a:spLocks noChangeArrowheads="1"/>
          </p:cNvSpPr>
          <p:nvPr/>
        </p:nvSpPr>
        <p:spPr bwMode="auto">
          <a:xfrm>
            <a:off x="6732588" y="4221163"/>
            <a:ext cx="200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51520" y="4149080"/>
            <a:ext cx="4211960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</a:rPr>
              <a:t>Геометрия, изложенная в «Началах», называется евклидовой геометрией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580112" y="3645024"/>
            <a:ext cx="3312368" cy="16312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</a:rPr>
              <a:t>Некоторые из аксиом Евклида (часть из них он называл постулатами) и сейчас используются в геометрии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1475656" y="5445224"/>
            <a:ext cx="6660232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hlinkClick r:id="rId4" action="ppaction://hlinkfile"/>
              </a:rPr>
              <a:t>Слово «аксиома» происходит  </a:t>
            </a:r>
            <a:r>
              <a:rPr lang="ru-RU" sz="2000" b="1" dirty="0" smtClean="0">
                <a:hlinkClick r:id="rId4" action="ppaction://hlinkfile"/>
              </a:rPr>
              <a:t>от </a:t>
            </a:r>
            <a:r>
              <a:rPr lang="ru-RU" sz="2000" b="1" dirty="0">
                <a:hlinkClick r:id="rId4" action="ppaction://hlinkfile"/>
              </a:rPr>
              <a:t>греческого «</a:t>
            </a:r>
            <a:r>
              <a:rPr lang="ru-RU" sz="2000" b="1" dirty="0" err="1">
                <a:hlinkClick r:id="rId4" action="ppaction://hlinkfile"/>
              </a:rPr>
              <a:t>аксиос</a:t>
            </a:r>
            <a:r>
              <a:rPr lang="ru-RU" sz="2000" b="1" dirty="0">
                <a:hlinkClick r:id="rId4" action="ppaction://hlinkfile"/>
              </a:rPr>
              <a:t>», что означает «ценный, достойный».</a:t>
            </a:r>
            <a:endParaRPr lang="ru-RU" sz="2000" b="1" dirty="0"/>
          </a:p>
        </p:txBody>
      </p:sp>
      <p:pic>
        <p:nvPicPr>
          <p:cNvPr id="25" name="Picture 5" descr="H:\Documents and Settings\Aida\Рабочий стол\текстуры и фоны, клипарты\idpenci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6453336"/>
            <a:ext cx="2598737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1"/>
      <p:bldP spid="3082" grpId="0"/>
      <p:bldP spid="3084" grpId="0" animBg="1"/>
      <p:bldP spid="3085" grpId="0" animBg="1"/>
      <p:bldP spid="3091" grpId="0" animBg="1"/>
      <p:bldP spid="3093" grpId="0" animBg="1"/>
      <p:bldP spid="30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431800"/>
          </a:xfrm>
        </p:spPr>
        <p:txBody>
          <a:bodyPr>
            <a:normAutofit fontScale="90000"/>
          </a:bodyPr>
          <a:lstStyle/>
          <a:p>
            <a:r>
              <a:rPr lang="ru-RU" sz="3200" smtClean="0">
                <a:latin typeface="Arial" charset="0"/>
                <a:cs typeface="Arial" charset="0"/>
                <a:hlinkClick r:id="rId3" action="ppaction://hlinkfile"/>
              </a:rPr>
              <a:t>Аксиомы Евклида</a:t>
            </a:r>
            <a:endParaRPr lang="ru-RU" sz="3200" smtClean="0">
              <a:latin typeface="Arial" charset="0"/>
              <a:cs typeface="Arial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748464" cy="5505450"/>
          </a:xfrm>
          <a:solidFill>
            <a:schemeClr val="bg1"/>
          </a:solidFill>
        </p:spPr>
        <p:txBody>
          <a:bodyPr/>
          <a:lstStyle/>
          <a:p>
            <a:pPr marL="457200" indent="-457200">
              <a:buFont typeface="+mj-lt"/>
              <a:buAutoNum type="arabi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От всякой точки до всякой точки можно провести прямую.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Ограниченную прямую можно непрерывно продолжать по прямой.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Из всякого центра и всяким раствором может быть описан круг.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Все прямые углы равны между собой.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Если прямая, падающая на две прямые, образует внутренние односторонние углы, в сумме меньшие двух прямых, то продолженные неограниченно, эти две прямые встретятся с той стороны, где углы в сумме меньше двух прямых.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F597B-4A71-40A9-8A5E-6C40E2526B6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абличка 5"/>
          <p:cNvSpPr/>
          <p:nvPr/>
        </p:nvSpPr>
        <p:spPr>
          <a:xfrm>
            <a:off x="395536" y="260648"/>
            <a:ext cx="8352928" cy="6264696"/>
          </a:xfrm>
          <a:prstGeom prst="plaque">
            <a:avLst>
              <a:gd name="adj" fmla="val 9257"/>
            </a:avLst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332656"/>
            <a:ext cx="8713787" cy="777875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Monotype Corsiva" pitchFamily="66" charset="0"/>
                <a:cs typeface="Arial" charset="0"/>
              </a:rPr>
              <a:t>Учебная задача</a:t>
            </a:r>
          </a:p>
        </p:txBody>
      </p:sp>
      <p:sp>
        <p:nvSpPr>
          <p:cNvPr id="839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>
            <a:normAutofit/>
          </a:bodyPr>
          <a:lstStyle/>
          <a:p>
            <a:pPr marL="0" indent="179388">
              <a:buFont typeface="Wingdings" pitchFamily="2" charset="2"/>
              <a:buChar char="Ø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Всегда ли через точку , не лежащую на данной прямой, можно провести параллельную прямую?</a:t>
            </a:r>
            <a:endParaRPr lang="ru-RU" sz="3600" dirty="0" smtClean="0">
              <a:latin typeface="Arial" charset="0"/>
              <a:cs typeface="Arial" charset="0"/>
            </a:endParaRPr>
          </a:p>
          <a:p>
            <a:pPr marL="0" indent="179388">
              <a:buFont typeface="Wingdings" pitchFamily="2" charset="2"/>
              <a:buChar char="Ø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Сколько параллельных  прямых можно провести через данную точку</a:t>
            </a:r>
            <a:r>
              <a:rPr lang="ru-RU" sz="4000" dirty="0" smtClean="0">
                <a:latin typeface="Arial" charset="0"/>
                <a:cs typeface="Arial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8" y="115888"/>
            <a:ext cx="9037637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400" dirty="0">
                <a:latin typeface="Arial" pitchFamily="34" charset="0"/>
                <a:ea typeface="+mj-ea"/>
                <a:cs typeface="Arial" pitchFamily="34" charset="0"/>
              </a:rPr>
              <a:t>Аксиома параллельных прямых</a:t>
            </a:r>
            <a:endParaRPr lang="ru-RU" sz="66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2987824" y="4725144"/>
            <a:ext cx="5143500" cy="150018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740352" y="4149080"/>
            <a:ext cx="3540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/>
              <a:t>а</a:t>
            </a:r>
          </a:p>
        </p:txBody>
      </p:sp>
      <p:sp>
        <p:nvSpPr>
          <p:cNvPr id="8" name="Овал 7"/>
          <p:cNvSpPr/>
          <p:nvPr/>
        </p:nvSpPr>
        <p:spPr>
          <a:xfrm>
            <a:off x="3995936" y="4149080"/>
            <a:ext cx="71438" cy="71437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91880" y="3429000"/>
            <a:ext cx="582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/>
              <a:t>М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627784" y="3284984"/>
            <a:ext cx="4429125" cy="128587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372200" y="2780928"/>
            <a:ext cx="411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dirty="0"/>
              <a:t>b</a:t>
            </a:r>
            <a:endParaRPr lang="ru-RU" sz="2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980728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Через точку , не лежащую на прямой, можно провести прямую  и только одну.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Блок-схема: перфолента 21"/>
          <p:cNvSpPr/>
          <p:nvPr/>
        </p:nvSpPr>
        <p:spPr>
          <a:xfrm>
            <a:off x="5148064" y="1628800"/>
            <a:ext cx="3672408" cy="4680520"/>
          </a:xfrm>
          <a:prstGeom prst="flowChartPunchedTap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823520" y="2420888"/>
            <a:ext cx="43204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>
              <a:defRPr/>
            </a:pPr>
            <a:r>
              <a:rPr lang="ru-RU" sz="2000" b="1" cap="all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ЕСЛИ </a:t>
            </a:r>
            <a:endParaRPr lang="ru-RU" sz="24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defRPr/>
            </a:pPr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ПРЯМАЯ </a:t>
            </a:r>
          </a:p>
          <a:p>
            <a:pPr marL="457200" indent="-457200" algn="ctr">
              <a:defRPr/>
            </a:pPr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ПЕРЕСЕКАЕТ</a:t>
            </a:r>
          </a:p>
          <a:p>
            <a:pPr marL="457200" indent="-457200" algn="ctr">
              <a:defRPr/>
            </a:pPr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ОДНУ ИЗ ДВУХ ПАРАЛЛЕЛЬНЫХ ПРЯМЫХ, </a:t>
            </a:r>
            <a:endParaRPr lang="ru-RU" sz="24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defRPr/>
            </a:pPr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ОНА ПЕРЕСЕКАЕТ </a:t>
            </a:r>
            <a:endParaRPr lang="ru-RU" sz="24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defRPr/>
            </a:pPr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И ДРУГУЮ.</a:t>
            </a:r>
            <a:endParaRPr lang="ru-RU" sz="2000" b="1" cap="all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11560" y="5949280"/>
            <a:ext cx="3673475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139952" y="5373216"/>
            <a:ext cx="3286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>
                <a:cs typeface="Arial" charset="0"/>
              </a:rPr>
              <a:t>b</a:t>
            </a:r>
            <a:endParaRPr lang="ru-RU" sz="3200" b="1" baseline="-25000" dirty="0">
              <a:cs typeface="Arial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15816" y="3501008"/>
            <a:ext cx="3286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>
                <a:cs typeface="Arial" charset="0"/>
              </a:rPr>
              <a:t>M</a:t>
            </a:r>
            <a:endParaRPr lang="ru-RU" sz="4000" b="1" baseline="-25000" dirty="0">
              <a:cs typeface="Arial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 rot="4651668">
            <a:off x="3576890" y="3943263"/>
            <a:ext cx="119063" cy="12223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39552" y="4869160"/>
            <a:ext cx="36734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39952" y="4365104"/>
            <a:ext cx="3270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>
                <a:cs typeface="Arial" charset="0"/>
              </a:rPr>
              <a:t>a</a:t>
            </a:r>
            <a:endParaRPr lang="ru-RU" sz="3200" b="1" baseline="-25000" dirty="0">
              <a:cs typeface="Arial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2555776" y="2996952"/>
            <a:ext cx="2232025" cy="19446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95936" y="2996952"/>
            <a:ext cx="5445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cs typeface="Arial" charset="0"/>
              </a:rPr>
              <a:t>c</a:t>
            </a:r>
            <a:endParaRPr lang="ru-RU" sz="3600" b="1" baseline="-25000" dirty="0">
              <a:cs typeface="Arial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V="1">
            <a:off x="755576" y="4869160"/>
            <a:ext cx="1871017" cy="165618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4" name="TextBox 11"/>
          <p:cNvSpPr txBox="1">
            <a:spLocks noChangeArrowheads="1"/>
          </p:cNvSpPr>
          <p:nvPr/>
        </p:nvSpPr>
        <p:spPr bwMode="auto">
          <a:xfrm>
            <a:off x="899592" y="1268760"/>
            <a:ext cx="72009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Следствие 1</a:t>
            </a:r>
            <a:r>
              <a:rPr lang="ru-RU" sz="2800" b="1" baseline="30000" dirty="0"/>
              <a:t>0</a:t>
            </a:r>
            <a:endParaRPr lang="ru-RU" sz="2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0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Следствие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 – утверждение, которое выводится из теорем и аксиом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36813" y="4208463"/>
              <a:ext cx="263525" cy="706437"/>
            </p14:xfrm>
          </p:contentPart>
        </mc:Choice>
        <mc:Fallback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30333" y="4201982"/>
                <a:ext cx="276485" cy="7193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031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100138" y="5172075"/>
              <a:ext cx="328612" cy="879475"/>
            </p14:xfrm>
          </p:contentPart>
        </mc:Choice>
        <mc:Fallback>
          <p:pic>
            <p:nvPicPr>
              <p:cNvPr id="1031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93659" y="5165595"/>
                <a:ext cx="341569" cy="89243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перфолента 10"/>
          <p:cNvSpPr/>
          <p:nvPr/>
        </p:nvSpPr>
        <p:spPr>
          <a:xfrm>
            <a:off x="755576" y="1916832"/>
            <a:ext cx="7560840" cy="1800200"/>
          </a:xfrm>
          <a:prstGeom prst="flowChartPunchedTap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536" y="2348880"/>
            <a:ext cx="824440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>
              <a:defRPr/>
            </a:pPr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ЕСЛИ ДВЕ ПРЯМЫЕ ПАРАЛЛЕЛЬНЫ ТРЕТЬЕЙ ПРЯМОЙ, ТО ОНИ ПАРАЛЛЕЛЬНЫ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771800" y="5085184"/>
            <a:ext cx="367188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84168" y="3429000"/>
            <a:ext cx="3286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 dirty="0">
                <a:cs typeface="Arial" charset="0"/>
              </a:rPr>
              <a:t>a</a:t>
            </a:r>
            <a:endParaRPr lang="ru-RU" sz="4800" b="1" baseline="-25000" dirty="0">
              <a:cs typeface="Arial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555776" y="4293096"/>
            <a:ext cx="367188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84168" y="5229200"/>
            <a:ext cx="3286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>
                <a:cs typeface="Arial" charset="0"/>
              </a:rPr>
              <a:t>b</a:t>
            </a:r>
            <a:endParaRPr lang="ru-RU" sz="4400" b="1" baseline="-25000" dirty="0">
              <a:cs typeface="Arial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699792" y="5877272"/>
            <a:ext cx="3671888" cy="0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56176" y="4365104"/>
            <a:ext cx="3286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>
                <a:cs typeface="Arial" charset="0"/>
              </a:rPr>
              <a:t>c</a:t>
            </a:r>
            <a:endParaRPr lang="ru-RU" sz="4400" b="1" baseline="-25000" dirty="0">
              <a:cs typeface="Arial" charset="0"/>
            </a:endParaRPr>
          </a:p>
        </p:txBody>
      </p:sp>
      <p:sp>
        <p:nvSpPr>
          <p:cNvPr id="9225" name="TextBox 9"/>
          <p:cNvSpPr txBox="1">
            <a:spLocks noChangeArrowheads="1"/>
          </p:cNvSpPr>
          <p:nvPr/>
        </p:nvSpPr>
        <p:spPr bwMode="auto">
          <a:xfrm>
            <a:off x="971600" y="1484784"/>
            <a:ext cx="72009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Следствие 2</a:t>
            </a:r>
            <a:r>
              <a:rPr lang="ru-RU" sz="2800" b="1" baseline="30000" dirty="0"/>
              <a:t>0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32656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Следствие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 – утверждение, которое выводится из теорем и аксиом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050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42875" y="3686175"/>
              <a:ext cx="2193925" cy="1171575"/>
            </p14:xfrm>
          </p:contentPart>
        </mc:Choice>
        <mc:Fallback>
          <p:pic>
            <p:nvPicPr>
              <p:cNvPr id="2050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6395" y="3679694"/>
                <a:ext cx="2206886" cy="118453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051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14625" y="3929063"/>
              <a:ext cx="165100" cy="179387"/>
            </p14:xfrm>
          </p:contentPart>
        </mc:Choice>
        <mc:Fallback>
          <p:pic>
            <p:nvPicPr>
              <p:cNvPr id="2051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08150" y="3922579"/>
                <a:ext cx="178049" cy="1923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052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0025" y="3549650"/>
              <a:ext cx="900113" cy="744538"/>
            </p14:xfrm>
          </p:contentPart>
        </mc:Choice>
        <mc:Fallback>
          <p:pic>
            <p:nvPicPr>
              <p:cNvPr id="2052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93544" y="3543179"/>
                <a:ext cx="913075" cy="75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053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600200" y="4214813"/>
              <a:ext cx="742950" cy="328612"/>
            </p14:xfrm>
          </p:contentPart>
        </mc:Choice>
        <mc:Fallback>
          <p:pic>
            <p:nvPicPr>
              <p:cNvPr id="2053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593721" y="4208334"/>
                <a:ext cx="755908" cy="3415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054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51425" y="4564063"/>
              <a:ext cx="2092325" cy="1522412"/>
            </p14:xfrm>
          </p:contentPart>
        </mc:Choice>
        <mc:Fallback>
          <p:pic>
            <p:nvPicPr>
              <p:cNvPr id="2054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044945" y="4557583"/>
                <a:ext cx="2105285" cy="15353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055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565400" y="4106863"/>
              <a:ext cx="3300413" cy="1265237"/>
            </p14:xfrm>
          </p:contentPart>
        </mc:Choice>
        <mc:Fallback>
          <p:pic>
            <p:nvPicPr>
              <p:cNvPr id="2055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558920" y="4100384"/>
                <a:ext cx="3313373" cy="12781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056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157788" y="5051425"/>
              <a:ext cx="71437" cy="92075"/>
            </p14:xfrm>
          </p:contentPart>
        </mc:Choice>
        <mc:Fallback>
          <p:pic>
            <p:nvPicPr>
              <p:cNvPr id="2056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151294" y="5044951"/>
                <a:ext cx="84426" cy="10502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2057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20975" y="4265613"/>
              <a:ext cx="3522663" cy="63500"/>
            </p14:xfrm>
          </p:contentPart>
        </mc:Choice>
        <mc:Fallback>
          <p:pic>
            <p:nvPicPr>
              <p:cNvPr id="2057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714495" y="4259119"/>
                <a:ext cx="3535623" cy="7648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395536" y="1052736"/>
            <a:ext cx="3744416" cy="4104456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052736"/>
            <a:ext cx="352839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 smtClean="0"/>
              <a:t> </a:t>
            </a:r>
            <a:r>
              <a:rPr lang="ru-RU" sz="2800" b="1" dirty="0" smtClean="0"/>
              <a:t>Задача № 199</a:t>
            </a:r>
          </a:p>
          <a:p>
            <a:pPr algn="ctr">
              <a:spcBef>
                <a:spcPct val="50000"/>
              </a:spcBef>
            </a:pPr>
            <a:r>
              <a:rPr lang="ru-RU" sz="2800" b="1" dirty="0" smtClean="0"/>
              <a:t>Прямая </a:t>
            </a:r>
            <a:r>
              <a:rPr lang="ru-RU" sz="2800" b="1" dirty="0" err="1" smtClean="0"/>
              <a:t>р</a:t>
            </a:r>
            <a:r>
              <a:rPr lang="ru-RU" sz="2800" b="1" dirty="0" smtClean="0"/>
              <a:t> параллельна стороне АВ треугольника АВС. Докажите, что прямые АС и ВС пересекают прямую р.</a:t>
            </a:r>
            <a:endParaRPr lang="ru-RU" sz="2800" b="1" dirty="0"/>
          </a:p>
        </p:txBody>
      </p:sp>
      <p:sp>
        <p:nvSpPr>
          <p:cNvPr id="4" name="AutoShape 27"/>
          <p:cNvSpPr>
            <a:spLocks noChangeArrowheads="1"/>
          </p:cNvSpPr>
          <p:nvPr/>
        </p:nvSpPr>
        <p:spPr bwMode="auto">
          <a:xfrm>
            <a:off x="5220072" y="4149080"/>
            <a:ext cx="1798638" cy="15113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Line 28"/>
          <p:cNvSpPr>
            <a:spLocks noChangeShapeType="1"/>
          </p:cNvSpPr>
          <p:nvPr/>
        </p:nvSpPr>
        <p:spPr bwMode="auto">
          <a:xfrm flipH="1">
            <a:off x="7092280" y="3861048"/>
            <a:ext cx="1368425" cy="24495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8188325" y="3276600"/>
            <a:ext cx="271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err="1"/>
              <a:t>р</a:t>
            </a:r>
            <a:endParaRPr lang="ru-RU" sz="3200" b="1" dirty="0"/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6948264" y="5085184"/>
            <a:ext cx="301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С</a:t>
            </a:r>
          </a:p>
        </p:txBody>
      </p:sp>
      <p:sp>
        <p:nvSpPr>
          <p:cNvPr id="9" name="Text Box 29"/>
          <p:cNvSpPr txBox="1">
            <a:spLocks noChangeArrowheads="1"/>
          </p:cNvSpPr>
          <p:nvPr/>
        </p:nvSpPr>
        <p:spPr bwMode="auto">
          <a:xfrm>
            <a:off x="5796136" y="3429000"/>
            <a:ext cx="5048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А</a:t>
            </a:r>
          </a:p>
        </p:txBody>
      </p:sp>
      <p:sp>
        <p:nvSpPr>
          <p:cNvPr id="10" name="Text Box 30"/>
          <p:cNvSpPr txBox="1">
            <a:spLocks noChangeArrowheads="1"/>
          </p:cNvSpPr>
          <p:nvPr/>
        </p:nvSpPr>
        <p:spPr bwMode="auto">
          <a:xfrm>
            <a:off x="4788024" y="5085184"/>
            <a:ext cx="3603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В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1835150" y="188913"/>
            <a:ext cx="5905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Решение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460</Words>
  <Application>Microsoft Office PowerPoint</Application>
  <PresentationFormat>Экран (4:3)</PresentationFormat>
  <Paragraphs>80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Аксиомы Евклида</vt:lpstr>
      <vt:lpstr>Учебная задача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16</cp:revision>
  <dcterms:created xsi:type="dcterms:W3CDTF">2013-01-30T13:00:35Z</dcterms:created>
  <dcterms:modified xsi:type="dcterms:W3CDTF">2016-11-29T15:53:47Z</dcterms:modified>
</cp:coreProperties>
</file>