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1"/>
  </p:notesMasterIdLst>
  <p:sldIdLst>
    <p:sldId id="256" r:id="rId2"/>
    <p:sldId id="282" r:id="rId3"/>
    <p:sldId id="283" r:id="rId4"/>
    <p:sldId id="284" r:id="rId5"/>
    <p:sldId id="276" r:id="rId6"/>
    <p:sldId id="277" r:id="rId7"/>
    <p:sldId id="285" r:id="rId8"/>
    <p:sldId id="278" r:id="rId9"/>
    <p:sldId id="279" r:id="rId10"/>
    <p:sldId id="280" r:id="rId11"/>
    <p:sldId id="275" r:id="rId12"/>
    <p:sldId id="257" r:id="rId13"/>
    <p:sldId id="258" r:id="rId14"/>
    <p:sldId id="259" r:id="rId15"/>
    <p:sldId id="260" r:id="rId16"/>
    <p:sldId id="261" r:id="rId17"/>
    <p:sldId id="262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86" r:id="rId29"/>
    <p:sldId id="27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600FF"/>
    <a:srgbClr val="CC0000"/>
    <a:srgbClr val="FF6600"/>
    <a:srgbClr val="FF0000"/>
    <a:srgbClr val="FF3399"/>
    <a:srgbClr val="FF0066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93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CC1837-9CFE-4872-BCB6-6D0D0ECA58B3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0792A01-89AF-461A-AAB1-A790CF679D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525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EAB663-1745-403E-8FC8-C05EF31A1C0A}" type="slidenum">
              <a:rPr lang="ru-RU" altLang="ru-RU" smtClean="0"/>
              <a:pPr eaLnBrk="1" hangingPunct="1"/>
              <a:t>29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0F967-977E-46B7-BA59-818DB65579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11CC48-6598-4150-9ADC-A942A9AADE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10046-D1EF-48D4-896E-A45682967C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7C49C-E8E6-4013-ABA3-543A02C5EB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7D930-7633-47BE-8146-EF0354F58A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F6C65-9652-4D66-8BD7-929B97AB3C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542BA-0A9A-41A9-8BD5-A6C9100152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A93C2-5946-4F21-85ED-DE05EDAADC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AC96EA-CEC3-44F8-8CE6-171A51C70E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DB29E-55C7-4932-B8B3-92CB34343B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000C4F-1755-46FA-ACFA-A7AF4C2354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8A61EF-2E6B-49B4-BC20-6827DC659F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13409" y="2420888"/>
            <a:ext cx="7117180" cy="14700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0000CC"/>
                </a:solidFill>
                <a:latin typeface="Monotype Corsiva" panose="03010101010201010101" pitchFamily="66" charset="0"/>
              </a:rPr>
              <a:t>Артикуляционная гимнастика</a:t>
            </a:r>
          </a:p>
        </p:txBody>
      </p:sp>
      <p:sp>
        <p:nvSpPr>
          <p:cNvPr id="205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504" y="5517232"/>
            <a:ext cx="4176464" cy="792088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altLang="ru-RU" sz="1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учитель-логопед</a:t>
            </a:r>
          </a:p>
          <a:p>
            <a:pPr algn="just" eaLnBrk="1" hangingPunct="1"/>
            <a:r>
              <a:rPr lang="ru-RU" altLang="ru-RU" sz="18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Самигуллина Александра Сергеевна.</a:t>
            </a:r>
          </a:p>
          <a:p>
            <a:pPr algn="just" eaLnBrk="1" hangingPunct="1"/>
            <a:r>
              <a:rPr lang="ru-RU" altLang="ru-RU" sz="1400" dirty="0" smtClean="0">
                <a:solidFill>
                  <a:srgbClr val="0000CC"/>
                </a:solidFill>
              </a:rPr>
              <a:t>   </a:t>
            </a:r>
          </a:p>
          <a:p>
            <a:pPr algn="just" eaLnBrk="1" hangingPunct="1"/>
            <a:endParaRPr lang="ru-RU" altLang="ru-RU" sz="1400" dirty="0" smtClean="0">
              <a:solidFill>
                <a:srgbClr val="0000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5" y="188640"/>
            <a:ext cx="619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 учреждение Кизнерский детский сад общеразвивающего вида № 5 Сказка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сергей\Videos\Pictures\моя работа\20150330-037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501008"/>
            <a:ext cx="4726125" cy="3177207"/>
          </a:xfrm>
          <a:prstGeom prst="rect">
            <a:avLst/>
          </a:prstGeom>
          <a:noFill/>
          <a:ln w="28575">
            <a:solidFill>
              <a:schemeClr val="tx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740" y="404664"/>
            <a:ext cx="8542337" cy="5913437"/>
          </a:xfrm>
          <a:ln>
            <a:noFill/>
          </a:ln>
        </p:spPr>
        <p:txBody>
          <a:bodyPr>
            <a:normAutofit/>
          </a:bodyPr>
          <a:lstStyle/>
          <a:p>
            <a:pPr marL="0" lvl="0" indent="0" algn="just">
              <a:spcAft>
                <a:spcPts val="1000"/>
              </a:spcAft>
              <a:buClr>
                <a:srgbClr val="C5E1FE"/>
              </a:buClr>
              <a:buSzPts val="1000"/>
              <a:buNone/>
              <a:tabLst>
                <a:tab pos="457200" algn="l"/>
              </a:tabLst>
            </a:pP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Педагог должен следить за качеством выполняемых каждым ребенком движений, в противном случае артикуляционная гимнастика не достигает своей 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цели.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Педагог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рассказывает о  предстоящем  упражнении,  используя игровые 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приемы.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Показывает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выполнение 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упражнения.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Дает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инструкцию по выполнению упражнения: инструкции надо давать поэтапно, например: улыбнись, покажи зубы, приоткрой рот, подними кончик языка вверх к бугоркам за верхними зубами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, 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постучи 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в бугорки</a:t>
            </a:r>
          </a:p>
          <a:p>
            <a:pPr marL="0" lvl="0" indent="0" algn="just">
              <a:spcAft>
                <a:spcPts val="1000"/>
              </a:spcAft>
              <a:buClr>
                <a:srgbClr val="C5E1FE"/>
              </a:buClr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 кончиком 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языка 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со звуком</a:t>
            </a:r>
          </a:p>
          <a:p>
            <a:pPr marL="0" lvl="0" indent="0" algn="just">
              <a:spcAft>
                <a:spcPts val="1000"/>
              </a:spcAft>
              <a:buClr>
                <a:srgbClr val="C5E1FE"/>
              </a:buClr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д-д-д.  </a:t>
            </a: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Выработка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>
                <a:srgbClr val="C5E1FE"/>
              </a:buClr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артикуляционных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навыков </a:t>
            </a:r>
            <a:endParaRPr lang="ru-RU" sz="2400" dirty="0" smtClean="0">
              <a:solidFill>
                <a:srgbClr val="C5E1FE">
                  <a:lumMod val="1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>
                <a:srgbClr val="C5E1FE"/>
              </a:buClr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требует длительной 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и </a:t>
            </a:r>
            <a:endParaRPr lang="ru-RU" sz="2400" dirty="0" smtClean="0">
              <a:solidFill>
                <a:srgbClr val="C5E1FE">
                  <a:lumMod val="10000"/>
                </a:srgbClr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Clr>
                <a:srgbClr val="C5E1FE"/>
              </a:buClr>
              <a:buSzPts val="1000"/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систематической</a:t>
            </a:r>
            <a:r>
              <a:rPr lang="ru-RU" sz="2400" dirty="0">
                <a:solidFill>
                  <a:srgbClr val="C5E1FE">
                    <a:lumMod val="10000"/>
                  </a:srgbClr>
                </a:solidFill>
                <a:latin typeface="Times New Roman"/>
                <a:ea typeface="Calibri"/>
                <a:cs typeface="Times New Roman"/>
              </a:rPr>
              <a:t> работы</a:t>
            </a:r>
            <a:r>
              <a:rPr lang="ru-RU" sz="2400" dirty="0">
                <a:solidFill>
                  <a:prstClr val="white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923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2500313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«ГРИБОК»</a:t>
            </a:r>
            <a:b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</a:t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движение языка.</a:t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7" descr="__9335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276872"/>
            <a:ext cx="5758988" cy="4052888"/>
          </a:xfr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227687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«БЛИНЧИК»</a:t>
            </a:r>
            <a:b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Положить широкий язык на нижнюю губу. Удерживать в спокойном состоянии на счет до пяти. В этом упражнении важно следить, чтобы нижняя губа не напрягалась и не натягивалась на нижние зубы.</a:t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7" descr="__6405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357438"/>
            <a:ext cx="8286750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«ВКУСНОЕ ВАРЕНЬЕ»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229600" cy="1071562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Языком в форме чашечки облизывать верхнюю губу сверху- вниз(не нужно облизывать губу от уголка до уголка рта). Нижняя губа не должна обтягивать зубы (можно оттянуть ее  вниз рукой).</a:t>
            </a:r>
          </a:p>
        </p:txBody>
      </p:sp>
      <p:pic>
        <p:nvPicPr>
          <p:cNvPr id="5124" name="Picture 7" descr="__4288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2132856"/>
            <a:ext cx="7572375" cy="450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1475656" y="214313"/>
            <a:ext cx="6624736" cy="796925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«ДЯТЕЛ» (барабанщик)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000125"/>
            <a:ext cx="8229600" cy="1285875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 широко открыт и слегка растянут в улыбке, язычок в форме «чашечки» поднят вверх: боковые края языка прижаты к верхним коренным зубкам, а передний край  языка поднят за верхние передние зубы к альвеолам. Ребёнок говорит с придыханием Д-Д-Д или Т-Т-Т. Язык «прыгает на бугорках». </a:t>
            </a:r>
          </a:p>
        </p:txBody>
      </p:sp>
      <p:pic>
        <p:nvPicPr>
          <p:cNvPr id="6148" name="Picture 9" descr="__5576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776864" cy="424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«ЁЖИК»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229600" cy="1214437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 закрыт. Язык движется с внутренней стороны, плавно очерчивая кончиком языка круг ( правая щека- под верхней губой, левая щека- под нижней губой). Затем язык двигается в обратном направлении. Так "нарисовать" по 5- 6 кругов в одну и другую стороны.</a:t>
            </a:r>
          </a:p>
        </p:txBody>
      </p:sp>
      <p:pic>
        <p:nvPicPr>
          <p:cNvPr id="7172" name="Picture 7" descr="__2886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25"/>
            <a:ext cx="85725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«ЧИСТИМ ЗУБКИ»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000125"/>
            <a:ext cx="8229600" cy="928688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</a:p>
          <a:p>
            <a:pPr eaLnBrk="1" hangingPunct="1">
              <a:buFont typeface="Arial" charset="0"/>
              <a:buNone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7" descr="__193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041525"/>
            <a:ext cx="7572375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b="1" smtClean="0">
                <a:solidFill>
                  <a:srgbClr val="0070C0"/>
                </a:solidFill>
              </a:rPr>
              <a:t>«ИНДЮК»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16632"/>
            <a:ext cx="8229600" cy="24482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altLang="ru-RU" sz="3200" b="1" dirty="0" smtClean="0">
                <a:solidFill>
                  <a:srgbClr val="C5E1FE">
                    <a:lumMod val="1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«Индюк»</a:t>
            </a:r>
          </a:p>
          <a:p>
            <a:pPr algn="ctr"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Приоткрыть рот, положить язык на верхнюю губу и производить движения широким передним краем языка по верхней губе вперед- назад, стараясь не отрывать язык от губы, как бы поглаживая ее. Темп упражнения, постепенно убыстряясь, затем добавить голос, чтобы слышалось «БЛ-БЛ-БЛ». Следите, чтобы язык не сужался, он должен быть широким.</a:t>
            </a:r>
          </a:p>
        </p:txBody>
      </p:sp>
      <p:pic>
        <p:nvPicPr>
          <p:cNvPr id="9220" name="Picture 7" descr="__663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428875"/>
            <a:ext cx="8656638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725487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«КИСКА СЕРДИТСЯ»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285875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Кончиком языка упереться в нижние зубы. На счет «раз»- выгнуть язык горкой, упираясь кончиком языка в нижние зубы. На счет «два» вернуться в исходное положение. Кончик языка при этом не должен отрываться от нижних зубов, рот не закрывается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7" descr="__125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2143125"/>
            <a:ext cx="7412038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«КАЧЕЛИ»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785812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На счет 1-2 поочередно упираться языком то в верхние, то в нижние зубы. Нижняя челюсть при этом неподвижна.</a:t>
            </a:r>
          </a:p>
          <a:p>
            <a:pPr eaLnBrk="1" hangingPunct="1">
              <a:buFont typeface="Arial" charset="0"/>
              <a:buNone/>
            </a:pPr>
            <a:endParaRPr lang="ru-RU" altLang="ru-RU" dirty="0" smtClean="0"/>
          </a:p>
        </p:txBody>
      </p:sp>
      <p:pic>
        <p:nvPicPr>
          <p:cNvPr id="11268" name="Picture 7" descr="__10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1500188"/>
            <a:ext cx="8001000" cy="508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0329" y="1744999"/>
            <a:ext cx="4936914" cy="3704901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43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«МАЛЯР»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908720"/>
            <a:ext cx="8229600" cy="989484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Широким кончиком языка погладить небо от зубов к горлу. Нижняя челюсть не должна двигаться.</a:t>
            </a:r>
          </a:p>
          <a:p>
            <a:pPr eaLnBrk="1" hangingPunct="1">
              <a:buFont typeface="Arial" charset="0"/>
              <a:buNone/>
            </a:pPr>
            <a:endParaRPr lang="ru-RU" altLang="ru-RU" dirty="0" smtClean="0"/>
          </a:p>
        </p:txBody>
      </p:sp>
      <p:pic>
        <p:nvPicPr>
          <p:cNvPr id="12292" name="Picture 7" descr="__124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754188"/>
            <a:ext cx="8429625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507206" y="188640"/>
            <a:ext cx="8229600" cy="714375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«ПАРУС»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764704"/>
            <a:ext cx="8229600" cy="1440159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широко открыть рот, кончик языка поднять и поставить на бугорки (альвеолы) за верхними зубами. Удерживать язык в таком положении на счёт до восьми, потом до десяти. Опустить язык и повторить упражнение 2-3 раза.</a:t>
            </a:r>
          </a:p>
          <a:p>
            <a:pPr eaLnBrk="1" hangingPunct="1">
              <a:buFont typeface="Arial" charset="0"/>
              <a:buNone/>
            </a:pPr>
            <a:endParaRPr lang="ru-RU" altLang="ru-RU" dirty="0" smtClean="0"/>
          </a:p>
        </p:txBody>
      </p:sp>
      <p:pic>
        <p:nvPicPr>
          <p:cNvPr id="13316" name="Picture 7" descr="__171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43100"/>
            <a:ext cx="8786813" cy="458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990393" y="445816"/>
            <a:ext cx="7125113" cy="1411559"/>
          </a:xfrm>
        </p:spPr>
        <p:txBody>
          <a:bodyPr/>
          <a:lstStyle/>
          <a:p>
            <a:pPr marL="342900" lvl="0" indent="-342900" algn="ctr">
              <a:spcBef>
                <a:spcPct val="20000"/>
              </a:spcBef>
              <a:spcAft>
                <a:spcPts val="600"/>
              </a:spcAft>
            </a:pPr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«РАСЧЕСКА»</a:t>
            </a:r>
            <a:b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prstClr val="white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Улыбнуться, закусить язык зубами. «Протаскивать» язык между зубами вперёд-назад, как бы «причёсывая» его. Выполнять 3-4 раза.</a:t>
            </a:r>
            <a:br>
              <a:rPr lang="ru-RU" altLang="ru-RU" sz="2400" dirty="0">
                <a:solidFill>
                  <a:prstClr val="white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altLang="ru-RU" sz="24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404664"/>
            <a:ext cx="8229600" cy="216024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buFont typeface="Arial" charset="0"/>
              <a:buNone/>
            </a:pPr>
            <a:endParaRPr lang="ru-RU" altLang="ru-RU" sz="8000" dirty="0" smtClean="0"/>
          </a:p>
          <a:p>
            <a:pPr algn="ctr" eaLnBrk="1" hangingPunct="1">
              <a:buFont typeface="Arial" charset="0"/>
              <a:buNone/>
            </a:pPr>
            <a:endParaRPr lang="ru-RU" altLang="ru-RU" sz="8000" dirty="0"/>
          </a:p>
          <a:p>
            <a:pPr algn="ctr" eaLnBrk="1" hangingPunct="1">
              <a:buFont typeface="Arial" charset="0"/>
              <a:buNone/>
            </a:pPr>
            <a:endParaRPr lang="ru-RU" altLang="ru-RU" sz="8000" dirty="0" smtClean="0"/>
          </a:p>
          <a:p>
            <a:pPr algn="ctr" eaLnBrk="1" hangingPunct="1">
              <a:buFont typeface="Arial" charset="0"/>
              <a:buNone/>
            </a:pPr>
            <a:endParaRPr lang="ru-RU" altLang="ru-RU" sz="8000" dirty="0"/>
          </a:p>
        </p:txBody>
      </p:sp>
      <p:pic>
        <p:nvPicPr>
          <p:cNvPr id="14340" name="Picture 7" descr="__143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857375"/>
            <a:ext cx="85344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«СЛОНИК»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350044" y="692696"/>
            <a:ext cx="8229600" cy="1169442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/>
              <a:t>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Губы и зубы сомкнуты. С напряжением вытянуть губы вперед трубочкой. Удерживать их в таком положении на счет до пяти.</a:t>
            </a:r>
          </a:p>
        </p:txBody>
      </p:sp>
      <p:pic>
        <p:nvPicPr>
          <p:cNvPr id="15364" name="Picture 7" descr="__38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862138"/>
            <a:ext cx="7786688" cy="499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«МЕСИМ ТЕСТО»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928688"/>
            <a:ext cx="8229600" cy="714375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покусать язык зубами та-та-та…; пошлёпать язык губами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пя-пя-пя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…; закусить язык зубами и протаскивать его сквозь зубы с усилием.</a:t>
            </a:r>
          </a:p>
        </p:txBody>
      </p:sp>
      <p:pic>
        <p:nvPicPr>
          <p:cNvPr id="16388" name="Picture 7" descr="__205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03371"/>
            <a:ext cx="7848872" cy="48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796925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«ФУТБОЛ»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764704"/>
            <a:ext cx="8229600" cy="1164109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 закрыть, кончик языка с напряжением упирать то в одну, то в другую щёку так, чтобы под щекой надувались «мячики».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1800" dirty="0" smtClean="0"/>
          </a:p>
        </p:txBody>
      </p:sp>
      <p:pic>
        <p:nvPicPr>
          <p:cNvPr id="17412" name="Picture 7" descr="__1278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928813"/>
            <a:ext cx="8929687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116632"/>
            <a:ext cx="8229600" cy="725487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«ЧАСИКИ»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1052736"/>
            <a:ext cx="8229600" cy="949796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рот. Кончик языка переводить на счет «раз-два» из одного уголка рта в другой. Нижняя челюсть при этом остается неподвижной.</a:t>
            </a:r>
          </a:p>
          <a:p>
            <a:pPr eaLnBrk="1" hangingPunct="1">
              <a:buFont typeface="Arial" charset="0"/>
              <a:buNone/>
            </a:pP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7" descr="__1497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857376"/>
            <a:ext cx="8072437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«ЧАШЕЧКА»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214437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dirty="0" smtClean="0"/>
              <a:t>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открыть рот, положить широкий язык на нижнюю губу, боковые края языка загнуть в форме чашечки. Удерживать на счет до пяти. Нижняя губа не должна обтягивать нижние зубы.</a:t>
            </a:r>
          </a:p>
          <a:p>
            <a:pPr eaLnBrk="1" hangingPunct="1">
              <a:buFont typeface="Arial" charset="0"/>
              <a:buNone/>
            </a:pPr>
            <a:endParaRPr lang="ru-RU" altLang="ru-RU" dirty="0" smtClean="0"/>
          </a:p>
        </p:txBody>
      </p:sp>
      <p:pic>
        <p:nvPicPr>
          <p:cNvPr id="19460" name="Picture 7" descr="__452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071688"/>
            <a:ext cx="8215313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</a:rPr>
              <a:t>Вот так весело играя с детьми, мы заставляем язычок и губы работать, выполняя различные известные упражнения. Тем самым тренируем их, создавая предпосылки для выработки хорошей, правильной дикции. 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925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8362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/>
                </a:solidFill>
              </a:rPr>
              <a:t/>
            </a:r>
            <a:br>
              <a:rPr lang="ru-RU" sz="28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043608" y="980728"/>
            <a:ext cx="7125112" cy="4051437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Е.М.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Косинова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Уроки логопеда. Игры для развития речи Издательство: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2010 г.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ресурсы: Социальная сеть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«Наша сеть»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5106837" cy="2750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291" y="3133011"/>
            <a:ext cx="5244505" cy="349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59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1859" y="3573017"/>
            <a:ext cx="4130042" cy="328498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" y="772096"/>
            <a:ext cx="4788024" cy="560184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1859" y="1"/>
            <a:ext cx="4130042" cy="357301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381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артикуляционная гимнастика?</a:t>
            </a:r>
            <a:endParaRPr lang="ru-RU" sz="4000" b="1" i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 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совокупность специальных упражнений, направленных на укрепление мышц артикуляционного аппарата, развитие силы, подвижности и дифференцированности движений органов, участвующих в речевом процессе.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737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артикуляционной гимнастики:</a:t>
            </a:r>
            <a:endParaRPr lang="ru-RU" sz="4000" b="1" i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выработка полноценных движений и определенных положений органов артикуляционного аппарата, умение объединять простые движения в сложные, необходимые для правильного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произношения 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звуков.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5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26164"/>
            <a:ext cx="8064896" cy="642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/>
                <a:ea typeface="Times New Roman"/>
              </a:rPr>
              <a:t>Причины, по которым необходимо заниматься артикуляционной гимнастикой:</a:t>
            </a:r>
            <a:endParaRPr lang="ru-RU" sz="2800" b="1" dirty="0">
              <a:solidFill>
                <a:schemeClr val="tx2">
                  <a:lumMod val="10000"/>
                </a:schemeClr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Times New Roman"/>
              </a:rPr>
              <a:t>1. Благодаря своевременным занятиям артикуляционной гимнастикой и упражнениями по развитию речевого слуха некоторые дети сами могут научиться говорить чисто и правильно, без помощи специалиста.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Times New Roman"/>
              </a:rPr>
              <a:t>2. Дети со сложными нарушениями звукопроизношения смогут быстрее преодолеть свои речевые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/>
                <a:ea typeface="Times New Roman"/>
              </a:rPr>
              <a:t>дефекты</a:t>
            </a: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/>
                <a:ea typeface="Times New Roman"/>
              </a:rPr>
              <a:t>3</a:t>
            </a: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Times New Roman"/>
              </a:rPr>
              <a:t>. Артикуляционная гимнастика очень полезна также детям с правильным, но вялым звукопроизношением, про которых говорят, что у них «каша во рту».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solidFill>
                <a:schemeClr val="tx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611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Виды артикуляционных упражнений</a:t>
            </a:r>
            <a:br>
              <a:rPr lang="ru-RU" sz="3600" b="1" i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b="1" i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7920879" cy="5904656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Статические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упражнения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 направлены на то, чтобы ребенок научился удерживать артикуляционную позицию 5-10 секунд (Бегемот, Ворота, Лопаточка, Чашечка, Иголочка, Горка, Грибок).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Динамические упражнения 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(ритмичное повторение движений по 6-8 раз) вырабатывают подвижность языка и губ, их координацию и  переключаемость. (Часики, Качели, Футбол, Лошадка, Маляр, Вкусное варенье, Чистим зубки).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Движения для губ и щек 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(Улыбка, Заборчик, Трубочка, Хоботок, Бублик, Бульдог) 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9324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Организация работы</a:t>
            </a: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14" y="620688"/>
            <a:ext cx="4680520" cy="5472608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ru-RU" sz="1400" dirty="0">
              <a:solidFill>
                <a:schemeClr val="tx2">
                  <a:lumMod val="10000"/>
                </a:schemeClr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2600" dirty="0">
                <a:solidFill>
                  <a:schemeClr val="tx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Артикуляционную гимнастику обычно выполняют сидя, так как в этом положении у ребенка спина прямая, тело не напряжено, руки и ноги находятся в спокойном состоянии. Размещать детей надо так, чтобы все они видели лицо педагога. Лицо педагога должно быть, хорошо освещено. Каждое упражнение необходимо повторять 2-3 раза</a:t>
            </a:r>
            <a:endParaRPr lang="ru-RU" sz="2600" dirty="0"/>
          </a:p>
        </p:txBody>
      </p:sp>
      <p:pic>
        <p:nvPicPr>
          <p:cNvPr id="34819" name="Picture 3" descr="C:\Users\сергей\Videos\Pictures\моя работа\для презентаци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4062710" cy="3744416"/>
          </a:xfrm>
          <a:prstGeom prst="rect">
            <a:avLst/>
          </a:prstGeom>
          <a:noFill/>
          <a:ln w="28575">
            <a:solidFill>
              <a:schemeClr val="tx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55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318</TotalTime>
  <Words>750</Words>
  <Application>Microsoft Office PowerPoint</Application>
  <PresentationFormat>Экран (4:3)</PresentationFormat>
  <Paragraphs>66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Winter</vt:lpstr>
      <vt:lpstr>Артикуляционная гимнастика</vt:lpstr>
      <vt:lpstr>Презентация PowerPoint</vt:lpstr>
      <vt:lpstr>Презентация PowerPoint</vt:lpstr>
      <vt:lpstr>Презентация PowerPoint</vt:lpstr>
      <vt:lpstr>Что такое артикуляционная гимнастика?</vt:lpstr>
      <vt:lpstr>Цель артикуляционной гимнастики:</vt:lpstr>
      <vt:lpstr>Презентация PowerPoint</vt:lpstr>
      <vt:lpstr>Виды артикуляционных упражнений </vt:lpstr>
      <vt:lpstr>Организация работы </vt:lpstr>
      <vt:lpstr>Презентация PowerPoint</vt:lpstr>
      <vt:lpstr>«ГРИБОК» 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улыбке. Если ребенку не удается присосать язык, то можно пощелкать языком, как в упражнении «Лошадка». В пощелкивании улавливается нужное  движение языка.  </vt:lpstr>
      <vt:lpstr>«БЛИНЧИК» Улыбнуться, открыть рот. Положить широкий язык на нижнюю губу. Удерживать в спокойном состоянии на счет до пяти. В этом упражнении важно следить, чтобы нижняя губа не напрягалась и не натягивалась на нижние зубы. </vt:lpstr>
      <vt:lpstr>«ВКУСНОЕ ВАРЕНЬЕ»</vt:lpstr>
      <vt:lpstr>«ДЯТЕЛ» (барабанщик)</vt:lpstr>
      <vt:lpstr>«ЁЖИК»</vt:lpstr>
      <vt:lpstr>«ЧИСТИМ ЗУБКИ»</vt:lpstr>
      <vt:lpstr>«ИНДЮК»</vt:lpstr>
      <vt:lpstr>«КИСКА СЕРДИТСЯ»</vt:lpstr>
      <vt:lpstr>«КАЧЕЛИ»</vt:lpstr>
      <vt:lpstr>«МАЛЯР»</vt:lpstr>
      <vt:lpstr>«ПАРУС»</vt:lpstr>
      <vt:lpstr>«РАСЧЕСКА» Улыбнуться, закусить язык зубами. «Протаскивать» язык между зубами вперёд-назад, как бы «причёсывая» его. Выполнять 3-4 раза. </vt:lpstr>
      <vt:lpstr>«СЛОНИК»</vt:lpstr>
      <vt:lpstr>«МЕСИМ ТЕСТО»</vt:lpstr>
      <vt:lpstr>«ФУТБОЛ»</vt:lpstr>
      <vt:lpstr>«ЧАСИКИ»</vt:lpstr>
      <vt:lpstr>«ЧАШЕЧКА»</vt:lpstr>
      <vt:lpstr>Презентация PowerPoint</vt:lpstr>
      <vt:lpstr> Список использованной литературы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Александра</dc:creator>
  <cp:lastModifiedBy>сергей</cp:lastModifiedBy>
  <cp:revision>56</cp:revision>
  <dcterms:created xsi:type="dcterms:W3CDTF">2009-11-22T11:33:01Z</dcterms:created>
  <dcterms:modified xsi:type="dcterms:W3CDTF">2016-11-29T09:59:28Z</dcterms:modified>
</cp:coreProperties>
</file>