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7"/>
  </p:notesMasterIdLst>
  <p:sldIdLst>
    <p:sldId id="334" r:id="rId2"/>
    <p:sldId id="335" r:id="rId3"/>
    <p:sldId id="336" r:id="rId4"/>
    <p:sldId id="337" r:id="rId5"/>
    <p:sldId id="338" r:id="rId6"/>
    <p:sldId id="339" r:id="rId7"/>
    <p:sldId id="340" r:id="rId8"/>
    <p:sldId id="341" r:id="rId9"/>
    <p:sldId id="342" r:id="rId10"/>
    <p:sldId id="343" r:id="rId11"/>
    <p:sldId id="344" r:id="rId12"/>
    <p:sldId id="345" r:id="rId13"/>
    <p:sldId id="346" r:id="rId14"/>
    <p:sldId id="257" r:id="rId15"/>
    <p:sldId id="258" r:id="rId16"/>
    <p:sldId id="324" r:id="rId17"/>
    <p:sldId id="325" r:id="rId18"/>
    <p:sldId id="326" r:id="rId19"/>
    <p:sldId id="327" r:id="rId20"/>
    <p:sldId id="328" r:id="rId21"/>
    <p:sldId id="329" r:id="rId22"/>
    <p:sldId id="330" r:id="rId23"/>
    <p:sldId id="331" r:id="rId24"/>
    <p:sldId id="332" r:id="rId25"/>
    <p:sldId id="333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B7F11DA8-33A3-4EC8-B276-43BFA3EB95AC}">
          <p14:sldIdLst>
            <p14:sldId id="334"/>
            <p14:sldId id="335"/>
            <p14:sldId id="336"/>
            <p14:sldId id="337"/>
            <p14:sldId id="338"/>
            <p14:sldId id="339"/>
            <p14:sldId id="340"/>
            <p14:sldId id="341"/>
            <p14:sldId id="342"/>
            <p14:sldId id="343"/>
            <p14:sldId id="344"/>
            <p14:sldId id="345"/>
            <p14:sldId id="346"/>
            <p14:sldId id="257"/>
            <p14:sldId id="258"/>
            <p14:sldId id="324"/>
            <p14:sldId id="325"/>
            <p14:sldId id="326"/>
            <p14:sldId id="327"/>
            <p14:sldId id="328"/>
            <p14:sldId id="329"/>
            <p14:sldId id="330"/>
            <p14:sldId id="331"/>
            <p14:sldId id="332"/>
            <p14:sldId id="33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2F04"/>
    <a:srgbClr val="351413"/>
    <a:srgbClr val="212911"/>
    <a:srgbClr val="1A210D"/>
    <a:srgbClr val="460046"/>
    <a:srgbClr val="800080"/>
    <a:srgbClr val="AE5DFF"/>
    <a:srgbClr val="D4D3DF"/>
    <a:srgbClr val="DBD3E5"/>
    <a:srgbClr val="FDE8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60"/>
  </p:normalViewPr>
  <p:slideViewPr>
    <p:cSldViewPr>
      <p:cViewPr varScale="1">
        <p:scale>
          <a:sx n="84" d="100"/>
          <a:sy n="84" d="100"/>
        </p:scale>
        <p:origin x="1426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963BEF-93B8-46E2-9E17-1E082CCA5161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6637E2-DC3F-4D12-BC14-6992AC1D16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01414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6637E2-DC3F-4D12-BC14-6992AC1D160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41122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21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4966101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22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42308559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23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5361907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24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6255678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25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9101530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6637E2-DC3F-4D12-BC14-6992AC1D160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1251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9413D5-C178-4D2A-87C4-B25D6DF7E349}" type="slidenum">
              <a:rPr lang="ru-RU" smtClean="0"/>
              <a:pPr/>
              <a:t>14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327999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415503-F96C-444A-9BF1-735A2AC34F68}" type="slidenum">
              <a:rPr lang="ru-RU" smtClean="0"/>
              <a:pPr/>
              <a:t>15</a:t>
            </a:fld>
            <a:endParaRPr lang="ru-RU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3366781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16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41223719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17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526621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18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1029938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19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7441706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20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1504599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FBAB3-447E-4F1C-84FC-89D65CEDB60E}" type="datetime1">
              <a:rPr lang="ru-RU" smtClean="0"/>
              <a:t>14.04.2016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Денис Смирнов 4"А" класс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E7DCE-F3A9-4E06-80B5-665266C95A68}" type="datetime1">
              <a:rPr lang="ru-RU" smtClean="0"/>
              <a:t>14.04.2016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Денис Смирнов 4"А" класс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CE1C-E283-4C8C-B4C2-8E01FF06BC0D}" type="datetime1">
              <a:rPr lang="ru-RU" smtClean="0"/>
              <a:t>14.04.2016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Денис Смирнов 4"А" класс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FF942-9EB0-4FC3-A6C5-198674BBFFF6}" type="datetime1">
              <a:rPr lang="ru-RU" smtClean="0"/>
              <a:t>14.04.2016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Денис Смирнов 4"А" класс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FD2DE-7F3E-4584-A460-8F213F65C39F}" type="datetime1">
              <a:rPr lang="ru-RU" smtClean="0"/>
              <a:t>14.04.2016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Денис Смирнов 4"А" класс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E26D9-EA99-4F03-A2CF-277FD75BE1BD}" type="datetime1">
              <a:rPr lang="ru-RU" smtClean="0"/>
              <a:t>14.04.2016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Денис Смирнов 4"А" класс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1CDBB-9241-41E5-93BC-F7D0CEF9DCC4}" type="datetime1">
              <a:rPr lang="ru-RU" smtClean="0"/>
              <a:t>14.04.2016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Денис Смирнов 4"А" класс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47AA2-7C8D-4B51-B4AC-7A91B702992A}" type="datetime1">
              <a:rPr lang="ru-RU" smtClean="0"/>
              <a:t>14.04.2016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Денис Смирнов 4"А" класс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4A6FD-5AEA-47AB-97DA-63CB16ACDCBB}" type="datetime1">
              <a:rPr lang="ru-RU" smtClean="0"/>
              <a:t>14.04.2016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Денис Смирнов 4"А" класс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58A74-40C0-4032-B8D0-61A5D5BA5C0A}" type="datetime1">
              <a:rPr lang="ru-RU" smtClean="0"/>
              <a:t>14.04.2016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Денис Смирнов 4"А" класс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C4366-C566-4AC9-88BF-0CAE10100487}" type="datetime1">
              <a:rPr lang="ru-RU" smtClean="0"/>
              <a:t>14.04.2016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Денис Смирнов 4"А" класс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4CBDE9-F9EE-481E-A740-E3A416D358C9}" type="datetime1">
              <a:rPr lang="ru-RU" smtClean="0"/>
              <a:t>14.04.2016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Денис Смирнов 4"А" класс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slide" Target="slide15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20.xml"/><Relationship Id="rId13" Type="http://schemas.openxmlformats.org/officeDocument/2006/relationships/slide" Target="slide25.xml"/><Relationship Id="rId3" Type="http://schemas.openxmlformats.org/officeDocument/2006/relationships/image" Target="../media/image15.jpeg"/><Relationship Id="rId7" Type="http://schemas.openxmlformats.org/officeDocument/2006/relationships/slide" Target="slide19.xml"/><Relationship Id="rId12" Type="http://schemas.openxmlformats.org/officeDocument/2006/relationships/slide" Target="slide24.xml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8.xml"/><Relationship Id="rId11" Type="http://schemas.openxmlformats.org/officeDocument/2006/relationships/slide" Target="slide23.xml"/><Relationship Id="rId5" Type="http://schemas.openxmlformats.org/officeDocument/2006/relationships/slide" Target="slide17.xml"/><Relationship Id="rId15" Type="http://schemas.openxmlformats.org/officeDocument/2006/relationships/image" Target="../media/image19.png"/><Relationship Id="rId10" Type="http://schemas.openxmlformats.org/officeDocument/2006/relationships/slide" Target="slide22.xml"/><Relationship Id="rId4" Type="http://schemas.openxmlformats.org/officeDocument/2006/relationships/slide" Target="slide16.xml"/><Relationship Id="rId9" Type="http://schemas.openxmlformats.org/officeDocument/2006/relationships/slide" Target="slide21.xml"/><Relationship Id="rId1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slide" Target="slide15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slide" Target="slide15.xm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slide" Target="slide15.xml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slide" Target="slide15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slide" Target="slide15.xml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slide" Target="slide15.xml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slide" Target="slide15.xml"/><Relationship Id="rId4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slide" Target="slide15.xml"/><Relationship Id="rId4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slide" Target="slide15.xml"/><Relationship Id="rId4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slide" Target="slide15.xml"/><Relationship Id="rId4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83768" y="404664"/>
            <a:ext cx="6120680" cy="147002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Основы религиозных культур и основы светской этики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2492896"/>
            <a:ext cx="6984776" cy="424847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Презентация по теме: Добро и Зло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Работу выполнил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Ученик 4 «а» класса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Смирнов Денис</a:t>
            </a:r>
          </a:p>
        </p:txBody>
      </p:sp>
    </p:spTree>
    <p:extLst>
      <p:ext uri="{BB962C8B-B14F-4D97-AF65-F5344CB8AC3E}">
        <p14:creationId xmlns:p14="http://schemas.microsoft.com/office/powerpoint/2010/main" val="1676151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680" y="1982688"/>
            <a:ext cx="3921336" cy="37007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116632"/>
            <a:ext cx="663508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Добро и Зло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99992" y="1259632"/>
            <a:ext cx="4104456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«Если можешь сделать доброе дело сегодня, то не откладывай его на завтра, ведь на следующий день у тебя может появиться возможность сделать еще одно доброе дело»</a:t>
            </a:r>
          </a:p>
          <a:p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ru-RU" sz="2400" b="1" dirty="0" smtClean="0"/>
              <a:t>                            А ты умеешь делать </a:t>
            </a:r>
            <a:r>
              <a:rPr lang="ru-RU" sz="2400" b="1" dirty="0" smtClean="0">
                <a:solidFill>
                  <a:srgbClr val="FF0000"/>
                </a:solidFill>
              </a:rPr>
              <a:t>ДОБРО</a:t>
            </a:r>
            <a:r>
              <a:rPr lang="ru-RU" sz="2400" b="1" dirty="0" smtClean="0"/>
              <a:t>?</a:t>
            </a:r>
          </a:p>
          <a:p>
            <a:pPr algn="r"/>
            <a:r>
              <a:rPr lang="ru-RU" sz="2400" b="1" dirty="0" smtClean="0"/>
              <a:t> </a:t>
            </a:r>
          </a:p>
          <a:p>
            <a:pPr algn="r"/>
            <a:r>
              <a:rPr lang="ru-RU" sz="2400" b="1" dirty="0" smtClean="0"/>
              <a:t>   Какие добрые дела ты знаешь, ну или делаешь?</a:t>
            </a:r>
          </a:p>
          <a:p>
            <a:r>
              <a:rPr lang="ru-RU" sz="2400" b="1" dirty="0" smtClean="0"/>
              <a:t> </a:t>
            </a:r>
            <a:endParaRPr lang="ru-RU" sz="2400" b="1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Денис Смирнов 4"А" класс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645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116632"/>
            <a:ext cx="663508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Добро и Зло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79912" y="1259632"/>
            <a:ext cx="497889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«Злая мысль </a:t>
            </a:r>
            <a:r>
              <a:rPr lang="ru-RU" sz="3200" dirty="0" smtClean="0"/>
              <a:t>самому навредит»</a:t>
            </a:r>
          </a:p>
          <a:p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dirty="0" smtClean="0"/>
              <a:t>Делаешь ли ты плохие поступки?</a:t>
            </a:r>
          </a:p>
          <a:p>
            <a:endParaRPr lang="ru-RU" sz="2400" b="1" dirty="0"/>
          </a:p>
          <a:p>
            <a:r>
              <a:rPr lang="ru-RU" sz="2400" b="1" dirty="0" smtClean="0"/>
              <a:t>Какие плохие поступки ты знаешь?</a:t>
            </a:r>
          </a:p>
          <a:p>
            <a:r>
              <a:rPr lang="ru-RU" sz="2400" b="1" dirty="0" smtClean="0"/>
              <a:t> </a:t>
            </a:r>
            <a:endParaRPr lang="ru-RU" sz="24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348880"/>
            <a:ext cx="2743572" cy="42400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Денис Смирнов 4"А" класс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951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273050"/>
            <a:ext cx="5976664" cy="851694"/>
          </a:xfrm>
        </p:spPr>
        <p:txBody>
          <a:bodyPr>
            <a:normAutofit/>
          </a:bodyPr>
          <a:lstStyle/>
          <a:p>
            <a:pPr algn="ctr"/>
            <a:r>
              <a:rPr lang="ru-RU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Добро и Зло</a:t>
            </a:r>
            <a:endParaRPr lang="ru-RU" sz="4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575050" y="1916832"/>
            <a:ext cx="5111750" cy="46910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«Человек рождается и живёт на земле для того, чтобы делать людям добро. Сделав добро, человек сам становится лучше, чище, светлее»</a:t>
            </a:r>
          </a:p>
          <a:p>
            <a:pPr marL="0" indent="0" algn="r">
              <a:buNone/>
            </a:pPr>
            <a:endParaRPr lang="ru-RU" dirty="0" smtClean="0"/>
          </a:p>
          <a:p>
            <a:pPr marL="0" indent="0" algn="r">
              <a:buNone/>
            </a:pPr>
            <a:endParaRPr lang="ru-RU" dirty="0"/>
          </a:p>
          <a:p>
            <a:pPr marL="0" indent="0" algn="r">
              <a:buNone/>
            </a:pPr>
            <a:r>
              <a:rPr lang="ru-RU" dirty="0" err="1" smtClean="0"/>
              <a:t>Л.Н.Толстой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457200" y="1916832"/>
            <a:ext cx="3008314" cy="420933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1916832"/>
            <a:ext cx="3008313" cy="46910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Денис Смирнов 4"А" класс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9691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9252" y="335334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теперь давай поиграем и посмотрим как ты внимательно меня слушал !!!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79912" y="1259632"/>
            <a:ext cx="49788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 smtClean="0"/>
          </a:p>
          <a:p>
            <a:r>
              <a:rPr lang="ru-RU" sz="2400" b="1" dirty="0" smtClean="0"/>
              <a:t> 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36340" y="797967"/>
            <a:ext cx="6907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25" y="4509120"/>
            <a:ext cx="2047875" cy="2047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72799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259632" y="3353525"/>
            <a:ext cx="7776864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200" i="1" dirty="0" smtClean="0">
                <a:latin typeface="Times New Roman" pitchFamily="18" charset="0"/>
              </a:rPr>
              <a:t>Предмет: Основы религиозных культур и светской этики</a:t>
            </a:r>
          </a:p>
          <a:p>
            <a:pPr algn="ctr"/>
            <a:endParaRPr lang="ru-RU" sz="2200" b="1" i="1" dirty="0">
              <a:latin typeface="Times New Roman" pitchFamily="18" charset="0"/>
            </a:endParaRPr>
          </a:p>
          <a:p>
            <a:pPr algn="ctr"/>
            <a:r>
              <a:rPr lang="ru-RU" sz="2200" b="1" i="1" dirty="0" smtClean="0">
                <a:latin typeface="Times New Roman" pitchFamily="18" charset="0"/>
              </a:rPr>
              <a:t>По теме: Добро и Зло</a:t>
            </a:r>
          </a:p>
          <a:p>
            <a:pPr algn="ctr"/>
            <a:endParaRPr lang="ru-RU" sz="2200" b="1" i="1" dirty="0" smtClean="0">
              <a:latin typeface="Times New Roman" pitchFamily="18" charset="0"/>
            </a:endParaRPr>
          </a:p>
          <a:p>
            <a:pPr algn="r"/>
            <a:r>
              <a:rPr lang="ru-RU" sz="2200" b="1" i="1" dirty="0" smtClean="0">
                <a:latin typeface="Times New Roman" pitchFamily="18" charset="0"/>
              </a:rPr>
              <a:t>Работу выполнил</a:t>
            </a:r>
          </a:p>
          <a:p>
            <a:pPr algn="r"/>
            <a:r>
              <a:rPr lang="ru-RU" sz="2200" b="1" i="1" dirty="0" smtClean="0">
                <a:latin typeface="Times New Roman" pitchFamily="18" charset="0"/>
              </a:rPr>
              <a:t>Ученик 4 «А» класса</a:t>
            </a:r>
          </a:p>
          <a:p>
            <a:pPr algn="r"/>
            <a:r>
              <a:rPr lang="ru-RU" sz="2200" b="1" i="1" dirty="0" smtClean="0">
                <a:latin typeface="Times New Roman" pitchFamily="18" charset="0"/>
              </a:rPr>
              <a:t>Смирнов Денис</a:t>
            </a:r>
            <a:endParaRPr lang="ru-RU" sz="2400" b="1" i="1" dirty="0">
              <a:latin typeface="Times New Roman" pitchFamily="18" charset="0"/>
            </a:endParaRPr>
          </a:p>
        </p:txBody>
      </p:sp>
      <p:pic>
        <p:nvPicPr>
          <p:cNvPr id="12" name="Рисунок 11" descr="Рисунок19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5868144" y="6237312"/>
            <a:ext cx="2700300" cy="36004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195736" y="0"/>
            <a:ext cx="6768752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Интерактивная игра</a:t>
            </a:r>
            <a:endParaRPr lang="ru-RU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Елена\Desktop\Безимени-1.png"/>
          <p:cNvPicPr>
            <a:picLocks noChangeAspect="1" noChangeArrowheads="1"/>
          </p:cNvPicPr>
          <p:nvPr/>
        </p:nvPicPr>
        <p:blipFill>
          <a:blip r:embed="rId6" cstate="screen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876256" y="1227640"/>
            <a:ext cx="1174526" cy="2160240"/>
          </a:xfrm>
          <a:prstGeom prst="rect">
            <a:avLst/>
          </a:prstGeom>
          <a:noFill/>
        </p:spPr>
      </p:pic>
      <p:pic>
        <p:nvPicPr>
          <p:cNvPr id="8" name="Picture 2" descr="C:\Users\Елена\Desktop\Безимени-1.png"/>
          <p:cNvPicPr>
            <a:picLocks noChangeAspect="1" noChangeArrowheads="1"/>
          </p:cNvPicPr>
          <p:nvPr/>
        </p:nvPicPr>
        <p:blipFill>
          <a:blip r:embed="rId6" cstate="screen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2843808" y="1196752"/>
            <a:ext cx="1174526" cy="2160240"/>
          </a:xfrm>
          <a:prstGeom prst="rect">
            <a:avLst/>
          </a:prstGeom>
          <a:noFill/>
        </p:spPr>
      </p:pic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Денис Смирнов 4"А" класс</a:t>
            </a: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5" name="AutoShape 5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305162" y="2392504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10</a:t>
            </a:r>
          </a:p>
        </p:txBody>
      </p:sp>
      <p:sp>
        <p:nvSpPr>
          <p:cNvPr id="3126" name="AutoShape 54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073848" y="2392504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/>
              <a:t>20</a:t>
            </a:r>
          </a:p>
        </p:txBody>
      </p:sp>
      <p:sp>
        <p:nvSpPr>
          <p:cNvPr id="3127" name="AutoShape 55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6794500" y="2392504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/>
              <a:t>30</a:t>
            </a:r>
          </a:p>
        </p:txBody>
      </p:sp>
      <p:sp>
        <p:nvSpPr>
          <p:cNvPr id="3128" name="AutoShape 56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7514580" y="2392504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/>
              <a:t>40</a:t>
            </a:r>
          </a:p>
        </p:txBody>
      </p:sp>
      <p:sp>
        <p:nvSpPr>
          <p:cNvPr id="3129" name="AutoShape 57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8234088" y="2392504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/>
              <a:t>50</a:t>
            </a:r>
          </a:p>
        </p:txBody>
      </p:sp>
      <p:sp>
        <p:nvSpPr>
          <p:cNvPr id="3130" name="AutoShape 58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5365203" y="3867167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6E7E6"/>
              </a:gs>
            </a:gsLst>
          </a:gra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10</a:t>
            </a:r>
          </a:p>
        </p:txBody>
      </p:sp>
      <p:sp>
        <p:nvSpPr>
          <p:cNvPr id="3131" name="AutoShape 59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6085283" y="3867167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6E7E6"/>
              </a:gs>
            </a:gsLst>
          </a:gra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20</a:t>
            </a:r>
          </a:p>
        </p:txBody>
      </p:sp>
      <p:sp>
        <p:nvSpPr>
          <p:cNvPr id="3132" name="AutoShape 60">
            <a:hlinkClick r:id="rId11" action="ppaction://hlinksldjump"/>
          </p:cNvPr>
          <p:cNvSpPr>
            <a:spLocks noChangeArrowheads="1"/>
          </p:cNvSpPr>
          <p:nvPr/>
        </p:nvSpPr>
        <p:spPr bwMode="auto">
          <a:xfrm>
            <a:off x="6805935" y="3867167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6E7E6"/>
              </a:gs>
            </a:gsLst>
          </a:gra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30</a:t>
            </a:r>
          </a:p>
        </p:txBody>
      </p:sp>
      <p:sp>
        <p:nvSpPr>
          <p:cNvPr id="3133" name="AutoShape 61">
            <a:hlinkClick r:id="rId12" action="ppaction://hlinksldjump"/>
          </p:cNvPr>
          <p:cNvSpPr>
            <a:spLocks noChangeArrowheads="1"/>
          </p:cNvSpPr>
          <p:nvPr/>
        </p:nvSpPr>
        <p:spPr bwMode="auto">
          <a:xfrm>
            <a:off x="7526015" y="3867167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6E7E6"/>
              </a:gs>
            </a:gsLst>
          </a:gra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40</a:t>
            </a:r>
          </a:p>
        </p:txBody>
      </p:sp>
      <p:sp>
        <p:nvSpPr>
          <p:cNvPr id="3134" name="AutoShape 62">
            <a:hlinkClick r:id="rId13" action="ppaction://hlinksldjump"/>
          </p:cNvPr>
          <p:cNvSpPr>
            <a:spLocks noChangeArrowheads="1"/>
          </p:cNvSpPr>
          <p:nvPr/>
        </p:nvSpPr>
        <p:spPr bwMode="auto">
          <a:xfrm>
            <a:off x="8245523" y="3867167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6E7E6"/>
              </a:gs>
            </a:gsLst>
          </a:gra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50</a:t>
            </a:r>
          </a:p>
        </p:txBody>
      </p:sp>
      <p:sp>
        <p:nvSpPr>
          <p:cNvPr id="5" name="AutoShape 47"/>
          <p:cNvSpPr>
            <a:spLocks noChangeArrowheads="1"/>
          </p:cNvSpPr>
          <p:nvPr/>
        </p:nvSpPr>
        <p:spPr bwMode="auto">
          <a:xfrm>
            <a:off x="1979712" y="2349896"/>
            <a:ext cx="2951559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400" b="1" cap="all" dirty="0" smtClean="0">
                <a:latin typeface="Times New Roman" pitchFamily="18" charset="0"/>
                <a:cs typeface="Times New Roman" pitchFamily="18" charset="0"/>
              </a:rPr>
              <a:t>ДОБРО</a:t>
            </a:r>
            <a:endParaRPr lang="ru-RU" sz="2400" b="1" cap="all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AutoShape 47"/>
          <p:cNvSpPr>
            <a:spLocks noChangeArrowheads="1"/>
          </p:cNvSpPr>
          <p:nvPr/>
        </p:nvSpPr>
        <p:spPr bwMode="auto">
          <a:xfrm>
            <a:off x="1979711" y="3867167"/>
            <a:ext cx="2951559" cy="503039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6E7E6"/>
              </a:gs>
            </a:gsLst>
          </a:gra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400" b="1" cap="all" dirty="0" smtClean="0">
                <a:latin typeface="Times New Roman" pitchFamily="18" charset="0"/>
                <a:cs typeface="Times New Roman" pitchFamily="18" charset="0"/>
              </a:rPr>
              <a:t>ЗЛО</a:t>
            </a:r>
            <a:endParaRPr lang="ru-RU" sz="2400" b="1" cap="all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" name="Рисунок 37" descr="Рисунок40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14" cstate="screen"/>
          <a:srcRect/>
          <a:stretch>
            <a:fillRect/>
          </a:stretch>
        </p:blipFill>
        <p:spPr>
          <a:xfrm>
            <a:off x="7740352" y="6381328"/>
            <a:ext cx="1152128" cy="300800"/>
          </a:xfrm>
          <a:prstGeom prst="rect">
            <a:avLst/>
          </a:prstGeom>
        </p:spPr>
      </p:pic>
      <p:sp>
        <p:nvSpPr>
          <p:cNvPr id="34" name="Прямоугольник 33"/>
          <p:cNvSpPr/>
          <p:nvPr/>
        </p:nvSpPr>
        <p:spPr>
          <a:xfrm>
            <a:off x="2488411" y="116632"/>
            <a:ext cx="613661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Интерактивная игра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5298" name="Picture 2" descr="http://img-fotki.yandex.ru/get/6212/160878850.8c/0_76668_4259918f_XL"/>
          <p:cNvPicPr>
            <a:picLocks noChangeAspect="1" noChangeArrowheads="1"/>
          </p:cNvPicPr>
          <p:nvPr/>
        </p:nvPicPr>
        <p:blipFill>
          <a:blip r:embed="rId15" cstate="screen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779912" y="1268760"/>
            <a:ext cx="2736304" cy="578044"/>
          </a:xfrm>
          <a:prstGeom prst="rect">
            <a:avLst/>
          </a:prstGeom>
          <a:noFill/>
        </p:spPr>
      </p:pic>
      <p:pic>
        <p:nvPicPr>
          <p:cNvPr id="37" name="Picture 2" descr="http://img-fotki.yandex.ru/get/6212/160878850.8c/0_76668_4259918f_XL"/>
          <p:cNvPicPr>
            <a:picLocks noChangeAspect="1" noChangeArrowheads="1"/>
          </p:cNvPicPr>
          <p:nvPr/>
        </p:nvPicPr>
        <p:blipFill>
          <a:blip r:embed="rId16" cstate="screen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flipV="1">
            <a:off x="3779912" y="5844868"/>
            <a:ext cx="2880320" cy="608468"/>
          </a:xfrm>
          <a:prstGeom prst="rect">
            <a:avLst/>
          </a:prstGeom>
          <a:noFill/>
        </p:spPr>
      </p:pic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Денис Смирнов 4"А" класс</a:t>
            </a: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1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" dur="indefinite"/>
                                        <p:tgtEl>
                                          <p:spTgt spid="3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1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" dur="indefinite"/>
                                        <p:tgtEl>
                                          <p:spTgt spid="3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1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9" dur="indefinite"/>
                                        <p:tgtEl>
                                          <p:spTgt spid="3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1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25" dur="indefinite"/>
                                        <p:tgtEl>
                                          <p:spTgt spid="3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1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1" dur="indefinite"/>
                                        <p:tgtEl>
                                          <p:spTgt spid="3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1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7" dur="indefinite"/>
                                        <p:tgtEl>
                                          <p:spTgt spid="3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1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3" dur="indefinite"/>
                                        <p:tgtEl>
                                          <p:spTgt spid="3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31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9" dur="indefinite"/>
                                        <p:tgtEl>
                                          <p:spTgt spid="3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2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1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31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55" dur="indefinite"/>
                                        <p:tgtEl>
                                          <p:spTgt spid="3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3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1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31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1" dur="indefinite"/>
                                        <p:tgtEl>
                                          <p:spTgt spid="3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4"/>
                  </p:tgtEl>
                </p:cond>
              </p:nextCondLst>
            </p:seq>
          </p:childTnLst>
        </p:cTn>
      </p:par>
    </p:tnLst>
    <p:bldLst>
      <p:bldP spid="3125" grpId="0" animBg="1"/>
      <p:bldP spid="3126" grpId="0" animBg="1"/>
      <p:bldP spid="3127" grpId="0" animBg="1"/>
      <p:bldP spid="3128" grpId="0" animBg="1"/>
      <p:bldP spid="3129" grpId="0" animBg="1"/>
      <p:bldP spid="3130" grpId="0" animBg="1"/>
      <p:bldP spid="3131" grpId="0" animBg="1"/>
      <p:bldP spid="3132" grpId="0" animBg="1"/>
      <p:bldP spid="3133" grpId="0" animBg="1"/>
      <p:bldP spid="313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187624" y="4108002"/>
            <a:ext cx="763284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>
                <a:latin typeface="Georgia" pitchFamily="18" charset="0"/>
              </a:rPr>
              <a:t>Высшая нравственная ценность. Всё полезное, хорошее, всё, что помогает человеку и природе, идёт им на пользу, называется </a:t>
            </a:r>
            <a:r>
              <a:rPr lang="ru-RU" sz="2800" i="1" dirty="0">
                <a:solidFill>
                  <a:srgbClr val="FF0000"/>
                </a:solidFill>
                <a:latin typeface="Georgia" pitchFamily="18" charset="0"/>
              </a:rPr>
              <a:t>ДОБРОМ</a:t>
            </a:r>
            <a:r>
              <a:rPr lang="ru-RU" sz="2800" i="1" dirty="0">
                <a:latin typeface="Georgia" pitchFamily="18" charset="0"/>
              </a:rPr>
              <a:t>!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291759" y="2559543"/>
            <a:ext cx="66967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>
                <a:latin typeface="Georgia" pitchFamily="18" charset="0"/>
              </a:rPr>
              <a:t>Что такое </a:t>
            </a:r>
            <a:r>
              <a:rPr lang="ru-RU" sz="2400" dirty="0">
                <a:solidFill>
                  <a:srgbClr val="FF0000"/>
                </a:solidFill>
                <a:latin typeface="Georgia" pitchFamily="18" charset="0"/>
              </a:rPr>
              <a:t>ДОБРО</a:t>
            </a:r>
            <a:r>
              <a:rPr lang="ru-RU" sz="2800" dirty="0">
                <a:latin typeface="Georgia" pitchFamily="18" charset="0"/>
              </a:rPr>
              <a:t>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1A210D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НОМИНАЦИЯ</a:t>
            </a:r>
            <a:endParaRPr lang="ru-RU" sz="3200" b="1" spc="50" dirty="0">
              <a:ln w="11430">
                <a:solidFill>
                  <a:srgbClr val="1A210D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3">
                <a:shade val="45000"/>
                <a:satMod val="135000"/>
              </a:schemeClr>
              <a:prstClr val="white"/>
            </a:duotone>
            <a:lum bright="-20000"/>
          </a:blip>
          <a:stretch>
            <a:fillRect/>
          </a:stretch>
        </p:blipFill>
        <p:spPr>
          <a:xfrm>
            <a:off x="6569548" y="1036480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212911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3200" b="1" spc="50" dirty="0">
              <a:ln w="11430">
                <a:solidFill>
                  <a:srgbClr val="212911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Денис Смирнов 4"А" класс</a:t>
            </a: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946273" y="3994318"/>
            <a:ext cx="763284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>
                <a:latin typeface="Georgia" pitchFamily="18" charset="0"/>
              </a:rPr>
              <a:t>Это человек </a:t>
            </a:r>
            <a:r>
              <a:rPr lang="ru-RU" sz="2800" i="1" dirty="0">
                <a:solidFill>
                  <a:srgbClr val="FF0000"/>
                </a:solidFill>
                <a:latin typeface="Georgia" pitchFamily="18" charset="0"/>
              </a:rPr>
              <a:t>делающий добро </a:t>
            </a:r>
            <a:r>
              <a:rPr lang="ru-RU" sz="2800" i="1" dirty="0">
                <a:latin typeface="Georgia" pitchFamily="18" charset="0"/>
              </a:rPr>
              <a:t>другим. Отзывчивый, несущий благо, благополучие.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621952" y="2500154"/>
            <a:ext cx="66967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dirty="0">
                <a:latin typeface="Georgia" pitchFamily="18" charset="0"/>
              </a:rPr>
              <a:t>Кто такой </a:t>
            </a:r>
            <a:r>
              <a:rPr lang="ru-RU" sz="2800" dirty="0">
                <a:solidFill>
                  <a:srgbClr val="FF0000"/>
                </a:solidFill>
                <a:latin typeface="Georgia" pitchFamily="18" charset="0"/>
              </a:rPr>
              <a:t>ДОБРЫЙ ЧЕЛОВЕК</a:t>
            </a:r>
            <a:r>
              <a:rPr lang="ru-RU" sz="2400" dirty="0">
                <a:latin typeface="Georgia" pitchFamily="18" charset="0"/>
              </a:rPr>
              <a:t>?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3">
                <a:shade val="45000"/>
                <a:satMod val="135000"/>
              </a:schemeClr>
              <a:prstClr val="white"/>
            </a:duotone>
            <a:lum bright="-20000"/>
          </a:blip>
          <a:stretch>
            <a:fillRect/>
          </a:stretch>
        </p:blipFill>
        <p:spPr>
          <a:xfrm>
            <a:off x="7164288" y="1238701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1A210D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НОМИНАЦИЯ</a:t>
            </a:r>
            <a:endParaRPr lang="ru-RU" sz="3200" b="1" spc="50" dirty="0">
              <a:ln w="11430">
                <a:solidFill>
                  <a:srgbClr val="1A210D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212911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3200" b="1" spc="50" dirty="0">
              <a:ln w="11430">
                <a:solidFill>
                  <a:srgbClr val="212911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Денис Смирнов 4"А" класс</a:t>
            </a: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655676" y="2984896"/>
            <a:ext cx="7632848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>
                <a:latin typeface="Georgia" pitchFamily="18" charset="0"/>
              </a:rPr>
              <a:t>Золотая рыбка</a:t>
            </a:r>
          </a:p>
          <a:p>
            <a:pPr>
              <a:spcBef>
                <a:spcPct val="20000"/>
              </a:spcBef>
            </a:pPr>
            <a:r>
              <a:rPr lang="ru-RU" sz="2800" i="1" dirty="0">
                <a:latin typeface="Georgia" pitchFamily="18" charset="0"/>
              </a:rPr>
              <a:t>Карабас - </a:t>
            </a:r>
            <a:r>
              <a:rPr lang="ru-RU" sz="2800" i="1" dirty="0" err="1">
                <a:latin typeface="Georgia" pitchFamily="18" charset="0"/>
              </a:rPr>
              <a:t>Барабас</a:t>
            </a:r>
            <a:endParaRPr lang="ru-RU" sz="2800" i="1" dirty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r>
              <a:rPr lang="ru-RU" sz="2800" i="1" dirty="0">
                <a:latin typeface="Georgia" pitchFamily="18" charset="0"/>
              </a:rPr>
              <a:t>Золушка</a:t>
            </a:r>
          </a:p>
          <a:p>
            <a:pPr>
              <a:spcBef>
                <a:spcPct val="20000"/>
              </a:spcBef>
            </a:pPr>
            <a:r>
              <a:rPr lang="ru-RU" sz="2800" i="1" dirty="0">
                <a:latin typeface="Georgia" pitchFamily="18" charset="0"/>
              </a:rPr>
              <a:t>Красная шапочка</a:t>
            </a:r>
          </a:p>
          <a:p>
            <a:pPr>
              <a:spcBef>
                <a:spcPct val="20000"/>
              </a:spcBef>
            </a:pPr>
            <a:r>
              <a:rPr lang="ru-RU" sz="2800" i="1" dirty="0">
                <a:latin typeface="Georgia" pitchFamily="18" charset="0"/>
              </a:rPr>
              <a:t>Баба-яга</a:t>
            </a:r>
          </a:p>
          <a:p>
            <a:pPr>
              <a:spcBef>
                <a:spcPct val="20000"/>
              </a:spcBef>
            </a:pPr>
            <a:r>
              <a:rPr lang="ru-RU" sz="2800" i="1" dirty="0" err="1">
                <a:latin typeface="Georgia" pitchFamily="18" charset="0"/>
              </a:rPr>
              <a:t>Дюймовочка</a:t>
            </a:r>
            <a:endParaRPr lang="ru-RU" sz="2800" i="1" dirty="0">
              <a:latin typeface="Georgia" pitchFamily="18" charset="0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123728" y="1628800"/>
            <a:ext cx="66967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>
                <a:latin typeface="Georgia" pitchFamily="18" charset="0"/>
              </a:rPr>
              <a:t>Назовите сказки, где одна из главных тем: </a:t>
            </a:r>
            <a:r>
              <a:rPr lang="ru-RU" sz="2800" dirty="0">
                <a:solidFill>
                  <a:srgbClr val="FF0000"/>
                </a:solidFill>
                <a:latin typeface="Georgia" pitchFamily="18" charset="0"/>
              </a:rPr>
              <a:t>ДОБРО</a:t>
            </a:r>
            <a:r>
              <a:rPr lang="ru-RU" sz="2800" dirty="0">
                <a:latin typeface="Georgia" pitchFamily="18" charset="0"/>
              </a:rPr>
              <a:t> и ЗЛО</a:t>
            </a:r>
            <a:endParaRPr lang="ru-RU" sz="2800" dirty="0">
              <a:latin typeface="Georgia" pitchFamily="18" charset="0"/>
            </a:endParaRP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3">
                <a:shade val="45000"/>
                <a:satMod val="135000"/>
              </a:schemeClr>
              <a:prstClr val="white"/>
            </a:duotone>
            <a:lum bright="-20000"/>
          </a:blip>
          <a:stretch>
            <a:fillRect/>
          </a:stretch>
        </p:blipFill>
        <p:spPr>
          <a:xfrm>
            <a:off x="6732240" y="2501165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1A210D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НОМИНАЦИЯ</a:t>
            </a:r>
            <a:endParaRPr lang="ru-RU" sz="3200" b="1" spc="50" dirty="0">
              <a:ln w="11430">
                <a:solidFill>
                  <a:srgbClr val="1A210D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212911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3200" b="1" spc="50" dirty="0">
              <a:ln w="11430">
                <a:solidFill>
                  <a:srgbClr val="212911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Денис Смирнов 4"А" класс</a:t>
            </a: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835696" y="2781332"/>
            <a:ext cx="7632848" cy="2591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>
                <a:latin typeface="Georgia" pitchFamily="18" charset="0"/>
              </a:rPr>
              <a:t>-</a:t>
            </a:r>
            <a:r>
              <a:rPr lang="ru-RU" sz="2800" i="1" dirty="0">
                <a:solidFill>
                  <a:srgbClr val="FF0000"/>
                </a:solidFill>
                <a:latin typeface="Georgia" pitchFamily="18" charset="0"/>
              </a:rPr>
              <a:t>добро</a:t>
            </a:r>
            <a:r>
              <a:rPr lang="ru-RU" sz="2800" i="1" dirty="0">
                <a:latin typeface="Georgia" pitchFamily="18" charset="0"/>
              </a:rPr>
              <a:t>та</a:t>
            </a:r>
          </a:p>
          <a:p>
            <a:pPr>
              <a:spcBef>
                <a:spcPct val="20000"/>
              </a:spcBef>
            </a:pPr>
            <a:r>
              <a:rPr lang="ru-RU" sz="2800" i="1" dirty="0">
                <a:latin typeface="Georgia" pitchFamily="18" charset="0"/>
              </a:rPr>
              <a:t>-</a:t>
            </a:r>
            <a:r>
              <a:rPr lang="ru-RU" sz="2800" i="1" dirty="0">
                <a:solidFill>
                  <a:srgbClr val="FF0000"/>
                </a:solidFill>
                <a:latin typeface="Georgia" pitchFamily="18" charset="0"/>
              </a:rPr>
              <a:t>добр</a:t>
            </a:r>
            <a:r>
              <a:rPr lang="ru-RU" sz="2800" i="1" dirty="0">
                <a:latin typeface="Georgia" pitchFamily="18" charset="0"/>
              </a:rPr>
              <a:t>еть</a:t>
            </a:r>
          </a:p>
          <a:p>
            <a:pPr>
              <a:spcBef>
                <a:spcPct val="20000"/>
              </a:spcBef>
            </a:pPr>
            <a:r>
              <a:rPr lang="ru-RU" sz="2800" i="1" dirty="0">
                <a:latin typeface="Georgia" pitchFamily="18" charset="0"/>
              </a:rPr>
              <a:t>-</a:t>
            </a:r>
            <a:r>
              <a:rPr lang="ru-RU" sz="2800" i="1" dirty="0">
                <a:solidFill>
                  <a:srgbClr val="FF0000"/>
                </a:solidFill>
                <a:latin typeface="Georgia" pitchFamily="18" charset="0"/>
              </a:rPr>
              <a:t>добро</a:t>
            </a:r>
            <a:r>
              <a:rPr lang="ru-RU" sz="2800" i="1" dirty="0">
                <a:latin typeface="Georgia" pitchFamily="18" charset="0"/>
              </a:rPr>
              <a:t>совестный</a:t>
            </a:r>
          </a:p>
          <a:p>
            <a:pPr>
              <a:spcBef>
                <a:spcPct val="20000"/>
              </a:spcBef>
            </a:pPr>
            <a:r>
              <a:rPr lang="ru-RU" sz="2800" i="1" dirty="0">
                <a:latin typeface="Georgia" pitchFamily="18" charset="0"/>
              </a:rPr>
              <a:t>-</a:t>
            </a:r>
            <a:r>
              <a:rPr lang="ru-RU" sz="2800" i="1" dirty="0">
                <a:solidFill>
                  <a:srgbClr val="FF0000"/>
                </a:solidFill>
                <a:latin typeface="Georgia" pitchFamily="18" charset="0"/>
              </a:rPr>
              <a:t>добро</a:t>
            </a:r>
            <a:r>
              <a:rPr lang="ru-RU" sz="2800" i="1" dirty="0">
                <a:latin typeface="Georgia" pitchFamily="18" charset="0"/>
              </a:rPr>
              <a:t>порядочный</a:t>
            </a:r>
          </a:p>
          <a:p>
            <a:pPr>
              <a:spcBef>
                <a:spcPct val="20000"/>
              </a:spcBef>
            </a:pPr>
            <a:r>
              <a:rPr lang="ru-RU" sz="2800" i="1" dirty="0">
                <a:latin typeface="Georgia" pitchFamily="18" charset="0"/>
              </a:rPr>
              <a:t>-</a:t>
            </a:r>
            <a:r>
              <a:rPr lang="ru-RU" sz="2800" i="1" dirty="0">
                <a:solidFill>
                  <a:srgbClr val="FF0000"/>
                </a:solidFill>
                <a:latin typeface="Georgia" pitchFamily="18" charset="0"/>
              </a:rPr>
              <a:t>добро</a:t>
            </a:r>
            <a:r>
              <a:rPr lang="ru-RU" sz="2800" i="1" dirty="0">
                <a:latin typeface="Georgia" pitchFamily="18" charset="0"/>
              </a:rPr>
              <a:t>желательность</a:t>
            </a:r>
            <a:endParaRPr lang="ru-RU" sz="2800" i="1" dirty="0">
              <a:latin typeface="Georgia" pitchFamily="18" charset="0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123728" y="1628800"/>
            <a:ext cx="66967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>
                <a:latin typeface="Georgia" pitchFamily="18" charset="0"/>
              </a:rPr>
              <a:t>Назовите слова с корнем </a:t>
            </a:r>
            <a:r>
              <a:rPr lang="ru-RU" sz="2800" dirty="0">
                <a:solidFill>
                  <a:srgbClr val="FF0000"/>
                </a:solidFill>
                <a:latin typeface="Georgia" pitchFamily="18" charset="0"/>
              </a:rPr>
              <a:t> -ДОБРО-</a:t>
            </a:r>
            <a:endParaRPr lang="ru-RU" sz="2800" dirty="0">
              <a:solidFill>
                <a:srgbClr val="FF0000"/>
              </a:solidFill>
              <a:latin typeface="Georgia" pitchFamily="18" charset="0"/>
            </a:endParaRP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3">
                <a:shade val="45000"/>
                <a:satMod val="135000"/>
              </a:schemeClr>
              <a:prstClr val="white"/>
            </a:duotone>
            <a:lum bright="-20000"/>
          </a:blip>
          <a:stretch>
            <a:fillRect/>
          </a:stretch>
        </p:blipFill>
        <p:spPr>
          <a:xfrm>
            <a:off x="6732240" y="2554009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1A210D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НОМИНАЦИЯ</a:t>
            </a:r>
            <a:endParaRPr lang="ru-RU" sz="3200" b="1" spc="50" dirty="0">
              <a:ln w="11430">
                <a:solidFill>
                  <a:srgbClr val="1A210D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212911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40</a:t>
            </a:r>
            <a:endParaRPr lang="ru-RU" sz="3200" b="1" spc="50" dirty="0">
              <a:ln w="11430">
                <a:solidFill>
                  <a:srgbClr val="212911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Денис Смирнов 4"А" класс</a:t>
            </a: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6648" y="116632"/>
            <a:ext cx="8229600" cy="1143000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Добро и Зло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79712" y="1628800"/>
            <a:ext cx="6923112" cy="384929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Добро</a:t>
            </a:r>
            <a:r>
              <a:rPr lang="ru-RU" dirty="0" smtClean="0"/>
              <a:t> – это высшая нравственная ценность. Всё полезное, хорошее, всё, что помогает человеку и природе, идёт им на пользу.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789040"/>
            <a:ext cx="4211960" cy="280797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Денис Смирнов 4"А"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099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259632" y="4762461"/>
            <a:ext cx="763284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«Люди Земли, мыслите, думайте и творите </a:t>
            </a:r>
            <a:r>
              <a:rPr lang="ru-RU" sz="2800" i="1" dirty="0" smtClean="0">
                <a:solidFill>
                  <a:srgbClr val="FF0000"/>
                </a:solidFill>
                <a:latin typeface="Georgia" pitchFamily="18" charset="0"/>
              </a:rPr>
              <a:t>ДОБРО</a:t>
            </a:r>
            <a:r>
              <a:rPr lang="ru-RU" sz="2800" i="1" dirty="0" smtClean="0">
                <a:latin typeface="Georgia" pitchFamily="18" charset="0"/>
              </a:rPr>
              <a:t>!»</a:t>
            </a:r>
            <a:endParaRPr lang="ru-RU" sz="2800" i="1" dirty="0" smtClean="0">
              <a:latin typeface="Georgia" pitchFamily="18" charset="0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227801" y="1124744"/>
            <a:ext cx="6912767" cy="2763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Когда-то в старинной азбуке буквы обозначались самыми близкими каждому человеку словами: з-земля, л-люди, м-мысль, д-добро. Азбука как бы говорила детям:…</a:t>
            </a:r>
          </a:p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Что говорила «Азбука»?</a:t>
            </a:r>
            <a:endParaRPr lang="ru-RU" sz="2800" dirty="0" smtClean="0">
              <a:latin typeface="Georgia" pitchFamily="18" charset="0"/>
            </a:endParaRP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3">
                <a:shade val="45000"/>
                <a:satMod val="135000"/>
              </a:schemeClr>
              <a:prstClr val="white"/>
            </a:duotone>
            <a:lum bright="-20000"/>
          </a:blip>
          <a:stretch>
            <a:fillRect/>
          </a:stretch>
        </p:blipFill>
        <p:spPr>
          <a:xfrm>
            <a:off x="7365664" y="3238752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1A210D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НОМИНАЦИЯ</a:t>
            </a:r>
            <a:endParaRPr lang="ru-RU" sz="3200" b="1" spc="50" dirty="0">
              <a:ln w="11430">
                <a:solidFill>
                  <a:srgbClr val="1A210D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212911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50</a:t>
            </a:r>
            <a:endParaRPr lang="ru-RU" sz="3200" b="1" spc="50" dirty="0">
              <a:ln w="11430">
                <a:solidFill>
                  <a:srgbClr val="212911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Денис Смирнов 4"А" класс</a:t>
            </a: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115616" y="3873418"/>
            <a:ext cx="763284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solidFill>
                  <a:srgbClr val="00B050"/>
                </a:solidFill>
                <a:latin typeface="Georgia" pitchFamily="18" charset="0"/>
              </a:rPr>
              <a:t>Зло</a:t>
            </a:r>
            <a:r>
              <a:rPr lang="ru-RU" sz="2800" i="1" dirty="0" smtClean="0">
                <a:latin typeface="Georgia" pitchFamily="18" charset="0"/>
              </a:rPr>
              <a:t>-</a:t>
            </a:r>
            <a:r>
              <a:rPr lang="ru-RU" sz="2800" i="1" dirty="0" smtClean="0">
                <a:solidFill>
                  <a:srgbClr val="00B050"/>
                </a:solidFill>
                <a:latin typeface="Georgia" pitchFamily="18" charset="0"/>
              </a:rPr>
              <a:t>противоположное </a:t>
            </a:r>
            <a:r>
              <a:rPr lang="ru-RU" sz="2800" i="1" dirty="0">
                <a:solidFill>
                  <a:srgbClr val="00B050"/>
                </a:solidFill>
                <a:latin typeface="Georgia" pitchFamily="18" charset="0"/>
              </a:rPr>
              <a:t>понятию добра</a:t>
            </a:r>
            <a:r>
              <a:rPr lang="ru-RU" sz="2800" i="1" dirty="0">
                <a:latin typeface="Georgia" pitchFamily="18" charset="0"/>
              </a:rPr>
              <a:t>, </a:t>
            </a:r>
            <a:r>
              <a:rPr lang="ru-RU" sz="2800" i="1" dirty="0" smtClean="0">
                <a:latin typeface="Georgia" pitchFamily="18" charset="0"/>
              </a:rPr>
              <a:t>все плохое, вредное, дурное, обман, всё, что относится к беде и несчастью.</a:t>
            </a:r>
            <a:endParaRPr lang="ru-RU" sz="2800" i="1" dirty="0" smtClean="0">
              <a:latin typeface="Georgia" pitchFamily="18" charset="0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287168" y="2438889"/>
            <a:ext cx="669674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3600" dirty="0" smtClean="0">
                <a:latin typeface="Georgia" pitchFamily="18" charset="0"/>
              </a:rPr>
              <a:t>Что такое </a:t>
            </a:r>
            <a:r>
              <a:rPr lang="ru-RU" sz="3600" dirty="0" smtClean="0">
                <a:solidFill>
                  <a:srgbClr val="00B050"/>
                </a:solidFill>
                <a:latin typeface="Georgia" pitchFamily="18" charset="0"/>
              </a:rPr>
              <a:t>ЗЛО</a:t>
            </a:r>
            <a:r>
              <a:rPr lang="ru-RU" sz="3600" dirty="0" smtClean="0">
                <a:latin typeface="Georgia" pitchFamily="18" charset="0"/>
              </a:rPr>
              <a:t>?</a:t>
            </a:r>
            <a:endParaRPr lang="ru-RU" sz="3600" dirty="0" smtClean="0">
              <a:latin typeface="Georg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 flip="none" rotWithShape="1"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189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НОМИНАЦИЯ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 flip="none" rotWithShape="1"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18900000" scaled="1"/>
                <a:tileRect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540964" y="1039367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2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Денис Смирнов 4"А" класс</a:t>
            </a: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259632" y="3501008"/>
            <a:ext cx="6048672" cy="1471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Высшие проявление </a:t>
            </a:r>
            <a:r>
              <a:rPr lang="ru-RU" sz="2800" i="1" dirty="0" smtClean="0">
                <a:solidFill>
                  <a:srgbClr val="00B050"/>
                </a:solidFill>
                <a:latin typeface="Georgia" pitchFamily="18" charset="0"/>
              </a:rPr>
              <a:t>ЗЛА</a:t>
            </a:r>
            <a:r>
              <a:rPr lang="ru-RU" sz="2800" i="1" dirty="0" smtClean="0">
                <a:latin typeface="Georgia" pitchFamily="18" charset="0"/>
              </a:rPr>
              <a:t>- это убийство , война</a:t>
            </a:r>
          </a:p>
          <a:p>
            <a:pPr>
              <a:spcBef>
                <a:spcPct val="20000"/>
              </a:spcBef>
            </a:pPr>
            <a:endParaRPr lang="ru-RU" sz="2800" i="1" dirty="0" smtClean="0">
              <a:latin typeface="Georgia" pitchFamily="18" charset="0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123728" y="1628800"/>
            <a:ext cx="561662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Что является высшим проявлением </a:t>
            </a:r>
            <a:r>
              <a:rPr lang="ru-RU" sz="2800" dirty="0" smtClean="0">
                <a:solidFill>
                  <a:srgbClr val="00B050"/>
                </a:solidFill>
                <a:latin typeface="Georgia" pitchFamily="18" charset="0"/>
              </a:rPr>
              <a:t>ЗЛА</a:t>
            </a:r>
            <a:r>
              <a:rPr lang="ru-RU" sz="2800" dirty="0" smtClean="0">
                <a:latin typeface="Georgia" pitchFamily="18" charset="0"/>
              </a:rPr>
              <a:t>?</a:t>
            </a:r>
            <a:endParaRPr lang="ru-RU" sz="2800" dirty="0" smtClean="0">
              <a:latin typeface="Georgia" pitchFamily="18" charset="0"/>
            </a:endParaRP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956049" y="2730908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2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 flip="none" rotWithShape="1"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189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НОМИНАЦИЯ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 flip="none" rotWithShape="1"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18900000" scaled="1"/>
                <a:tileRect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Денис Смирнов 4"А" класс</a:t>
            </a: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835696" y="2944108"/>
            <a:ext cx="7632848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-</a:t>
            </a:r>
            <a:r>
              <a:rPr lang="ru-RU" sz="2800" i="1" dirty="0" smtClean="0">
                <a:solidFill>
                  <a:srgbClr val="00B050"/>
                </a:solidFill>
                <a:latin typeface="Georgia" pitchFamily="18" charset="0"/>
              </a:rPr>
              <a:t>зло</a:t>
            </a:r>
            <a:r>
              <a:rPr lang="ru-RU" sz="2800" i="1" dirty="0" smtClean="0">
                <a:latin typeface="Georgia" pitchFamily="18" charset="0"/>
              </a:rPr>
              <a:t>ба</a:t>
            </a:r>
          </a:p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-</a:t>
            </a:r>
            <a:r>
              <a:rPr lang="ru-RU" sz="2800" i="1" dirty="0" smtClean="0">
                <a:solidFill>
                  <a:srgbClr val="00B050"/>
                </a:solidFill>
                <a:latin typeface="Georgia" pitchFamily="18" charset="0"/>
              </a:rPr>
              <a:t>зло</a:t>
            </a:r>
            <a:r>
              <a:rPr lang="ru-RU" sz="2800" i="1" dirty="0" smtClean="0">
                <a:latin typeface="Georgia" pitchFamily="18" charset="0"/>
              </a:rPr>
              <a:t>дей</a:t>
            </a:r>
          </a:p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-ра</a:t>
            </a:r>
            <a:r>
              <a:rPr lang="ru-RU" sz="2800" i="1" dirty="0" smtClean="0">
                <a:solidFill>
                  <a:srgbClr val="00B050"/>
                </a:solidFill>
                <a:latin typeface="Georgia" pitchFamily="18" charset="0"/>
              </a:rPr>
              <a:t>зло</a:t>
            </a:r>
            <a:r>
              <a:rPr lang="ru-RU" sz="2800" i="1" dirty="0" smtClean="0">
                <a:latin typeface="Georgia" pitchFamily="18" charset="0"/>
              </a:rPr>
              <a:t>мать</a:t>
            </a:r>
          </a:p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-</a:t>
            </a:r>
            <a:r>
              <a:rPr lang="ru-RU" sz="2800" i="1" dirty="0" smtClean="0">
                <a:solidFill>
                  <a:srgbClr val="00B050"/>
                </a:solidFill>
                <a:latin typeface="Georgia" pitchFamily="18" charset="0"/>
              </a:rPr>
              <a:t>зло</a:t>
            </a:r>
            <a:r>
              <a:rPr lang="ru-RU" sz="2800" i="1" dirty="0" smtClean="0">
                <a:latin typeface="Georgia" pitchFamily="18" charset="0"/>
              </a:rPr>
              <a:t>радствовать</a:t>
            </a:r>
          </a:p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-на</a:t>
            </a:r>
            <a:r>
              <a:rPr lang="ru-RU" sz="2800" i="1" dirty="0" smtClean="0">
                <a:solidFill>
                  <a:srgbClr val="00B050"/>
                </a:solidFill>
                <a:latin typeface="Georgia" pitchFamily="18" charset="0"/>
              </a:rPr>
              <a:t>зло</a:t>
            </a:r>
          </a:p>
          <a:p>
            <a:pPr>
              <a:spcBef>
                <a:spcPct val="20000"/>
              </a:spcBef>
            </a:pPr>
            <a:endParaRPr lang="ru-RU" sz="2800" i="1" dirty="0" smtClean="0">
              <a:latin typeface="Georgia" pitchFamily="18" charset="0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123728" y="1628800"/>
            <a:ext cx="66967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Назови слова с корнем –</a:t>
            </a:r>
            <a:r>
              <a:rPr lang="ru-RU" sz="2800" dirty="0" smtClean="0">
                <a:solidFill>
                  <a:srgbClr val="00B050"/>
                </a:solidFill>
                <a:latin typeface="Georgia" pitchFamily="18" charset="0"/>
              </a:rPr>
              <a:t>ЗЛО</a:t>
            </a:r>
            <a:r>
              <a:rPr lang="ru-RU" sz="2800" dirty="0" smtClean="0">
                <a:latin typeface="Georgia" pitchFamily="18" charset="0"/>
              </a:rPr>
              <a:t>-</a:t>
            </a:r>
            <a:endParaRPr lang="ru-RU" sz="2800" dirty="0" smtClean="0">
              <a:latin typeface="Georgia" pitchFamily="18" charset="0"/>
            </a:endParaRP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300192" y="2501165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2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 flip="none" rotWithShape="1"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189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НОМИНАЦИЯ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 flip="none" rotWithShape="1"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18900000" scaled="1"/>
                <a:tileRect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Денис Смирнов 4"А" класс</a:t>
            </a: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2159740" y="3472446"/>
            <a:ext cx="4212460" cy="262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numCol="1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solidFill>
                  <a:srgbClr val="FF0000"/>
                </a:solidFill>
                <a:latin typeface="Georgia" pitchFamily="18" charset="0"/>
              </a:rPr>
              <a:t>Добро </a:t>
            </a:r>
            <a:r>
              <a:rPr lang="ru-RU" sz="2800" i="1" dirty="0" smtClean="0">
                <a:latin typeface="Georgia" pitchFamily="18" charset="0"/>
              </a:rPr>
              <a:t>                </a:t>
            </a:r>
            <a:r>
              <a:rPr lang="ru-RU" sz="2800" i="1" dirty="0" smtClean="0">
                <a:solidFill>
                  <a:srgbClr val="00B050"/>
                </a:solidFill>
                <a:latin typeface="Georgia" pitchFamily="18" charset="0"/>
              </a:rPr>
              <a:t>Зло</a:t>
            </a:r>
          </a:p>
          <a:p>
            <a:pPr>
              <a:spcBef>
                <a:spcPct val="20000"/>
              </a:spcBef>
            </a:pPr>
            <a:r>
              <a:rPr lang="ru-RU" i="1" dirty="0" smtClean="0">
                <a:latin typeface="Georgia" pitchFamily="18" charset="0"/>
              </a:rPr>
              <a:t>Нежность                       Зависть</a:t>
            </a:r>
          </a:p>
          <a:p>
            <a:pPr>
              <a:spcBef>
                <a:spcPct val="20000"/>
              </a:spcBef>
            </a:pPr>
            <a:r>
              <a:rPr lang="ru-RU" sz="1600" i="1" dirty="0" smtClean="0">
                <a:latin typeface="Georgia" pitchFamily="18" charset="0"/>
              </a:rPr>
              <a:t>Забота                                  Предательство</a:t>
            </a:r>
          </a:p>
          <a:p>
            <a:pPr>
              <a:spcBef>
                <a:spcPct val="20000"/>
              </a:spcBef>
            </a:pPr>
            <a:r>
              <a:rPr lang="ru-RU" sz="1600" i="1" dirty="0" smtClean="0">
                <a:latin typeface="Georgia" pitchFamily="18" charset="0"/>
              </a:rPr>
              <a:t>Внимание                               Месть</a:t>
            </a:r>
          </a:p>
          <a:p>
            <a:pPr>
              <a:spcBef>
                <a:spcPct val="20000"/>
              </a:spcBef>
            </a:pPr>
            <a:r>
              <a:rPr lang="ru-RU" sz="1600" i="1" dirty="0" smtClean="0">
                <a:latin typeface="Georgia" pitchFamily="18" charset="0"/>
              </a:rPr>
              <a:t>Верность                               Жадность</a:t>
            </a:r>
          </a:p>
          <a:p>
            <a:pPr>
              <a:spcBef>
                <a:spcPct val="20000"/>
              </a:spcBef>
            </a:pPr>
            <a:r>
              <a:rPr lang="ru-RU" sz="1600" i="1" dirty="0" smtClean="0">
                <a:latin typeface="Georgia" pitchFamily="18" charset="0"/>
              </a:rPr>
              <a:t>Дружба                                   Ложь</a:t>
            </a:r>
          </a:p>
          <a:p>
            <a:pPr>
              <a:spcBef>
                <a:spcPct val="20000"/>
              </a:spcBef>
            </a:pPr>
            <a:r>
              <a:rPr lang="ru-RU" sz="1600" i="1" dirty="0" smtClean="0">
                <a:latin typeface="Georgia" pitchFamily="18" charset="0"/>
              </a:rPr>
              <a:t>Радость                                  Эгоизм</a:t>
            </a:r>
          </a:p>
          <a:p>
            <a:pPr>
              <a:spcBef>
                <a:spcPct val="20000"/>
              </a:spcBef>
            </a:pPr>
            <a:r>
              <a:rPr lang="ru-RU" sz="1600" i="1" dirty="0" smtClean="0">
                <a:latin typeface="Georgia" pitchFamily="18" charset="0"/>
              </a:rPr>
              <a:t>Любовь                                    Ненависть                                        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267752" y="1079048"/>
            <a:ext cx="6696744" cy="1742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Распредели слова по двум колонкам:</a:t>
            </a:r>
          </a:p>
          <a:p>
            <a:pPr>
              <a:spcBef>
                <a:spcPct val="20000"/>
              </a:spcBef>
            </a:pPr>
            <a:r>
              <a:rPr lang="ru-RU" dirty="0" smtClean="0">
                <a:latin typeface="Georgia" pitchFamily="18" charset="0"/>
              </a:rPr>
              <a:t>Нежность, зависть, забота, внимание, предательство, верность, дружба, радость, месть, жадность, любовь, ложь, эгоизм, ненависть.</a:t>
            </a:r>
          </a:p>
          <a:p>
            <a:pPr>
              <a:spcBef>
                <a:spcPct val="20000"/>
              </a:spcBef>
            </a:pPr>
            <a:r>
              <a:rPr lang="ru-RU" dirty="0" smtClean="0">
                <a:latin typeface="Georgia" pitchFamily="18" charset="0"/>
              </a:rPr>
              <a:t>Что относится к Добру, а что к Злу.</a:t>
            </a:r>
            <a:endParaRPr lang="ru-RU" dirty="0" smtClean="0">
              <a:latin typeface="Georgia" pitchFamily="18" charset="0"/>
            </a:endParaRP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092280" y="2708920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2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 flip="none" rotWithShape="1"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189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НОМИНАЦИЯ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 flip="none" rotWithShape="1"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18900000" scaled="1"/>
                <a:tileRect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40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Денис Смирнов 4"А" класс</a:t>
            </a: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115616" y="4221088"/>
            <a:ext cx="7632848" cy="198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solidFill>
                  <a:srgbClr val="00B050"/>
                </a:solidFill>
                <a:latin typeface="Georgia" pitchFamily="18" charset="0"/>
              </a:rPr>
              <a:t>«Слово пуще стрелы разит»</a:t>
            </a:r>
          </a:p>
          <a:p>
            <a:pPr>
              <a:spcBef>
                <a:spcPct val="20000"/>
              </a:spcBef>
            </a:pPr>
            <a:r>
              <a:rPr lang="ru-RU" sz="2800" i="1" dirty="0" smtClean="0">
                <a:solidFill>
                  <a:srgbClr val="00B050"/>
                </a:solidFill>
                <a:latin typeface="Georgia" pitchFamily="18" charset="0"/>
              </a:rPr>
              <a:t>«От одного слова-да на век ссора»</a:t>
            </a:r>
          </a:p>
          <a:p>
            <a:pPr>
              <a:spcBef>
                <a:spcPct val="20000"/>
              </a:spcBef>
            </a:pPr>
            <a:r>
              <a:rPr lang="ru-RU" sz="2800" i="1" dirty="0" smtClean="0">
                <a:solidFill>
                  <a:srgbClr val="00B050"/>
                </a:solidFill>
                <a:latin typeface="Georgia" pitchFamily="18" charset="0"/>
              </a:rPr>
              <a:t>«Хочешь уважения-не начинай с оскорбления»</a:t>
            </a:r>
            <a:endParaRPr lang="ru-RU" sz="2800" i="1" dirty="0" smtClean="0">
              <a:solidFill>
                <a:srgbClr val="00B050"/>
              </a:solidFill>
              <a:latin typeface="Georgia" pitchFamily="18" charset="0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159224" y="1052736"/>
            <a:ext cx="6984776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Грубые и резкие слова бывают обидные и очень злые, их оскорбленные слушатели обычно запоминают прочно и надолго. Именно на такое свойство слова указывают русские народные пословицы. Какие?</a:t>
            </a:r>
            <a:endParaRPr lang="ru-RU" sz="2800" dirty="0" smtClean="0">
              <a:latin typeface="Georgia" pitchFamily="18" charset="0"/>
            </a:endParaRP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922937" y="3316773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2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 flip="none" rotWithShape="1"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189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НОМИНАЦИЯ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 flip="none" rotWithShape="1"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18900000" scaled="1"/>
                <a:tileRect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50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Денис Смирнов 4"А" класс</a:t>
            </a: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35080" cy="1143000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Добро и Зло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51720" y="1772816"/>
            <a:ext cx="6840760" cy="435334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Зло</a:t>
            </a:r>
            <a:r>
              <a:rPr lang="ru-RU" dirty="0" smtClean="0"/>
              <a:t> – это противоположность добру.</a:t>
            </a:r>
          </a:p>
          <a:p>
            <a:pPr marL="0" indent="0">
              <a:buNone/>
            </a:pPr>
            <a:r>
              <a:rPr lang="ru-RU" dirty="0" smtClean="0"/>
              <a:t>Всё плохое, вредное, дурное, обман, всё, что относится к беде и несчастью.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600420"/>
            <a:ext cx="4423241" cy="288547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Денис Смирнов 4"А" класс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98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3436305"/>
            <a:ext cx="4499992" cy="319148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116632"/>
            <a:ext cx="6635080" cy="1143000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Добро и Зло. Азбука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11760" y="1259632"/>
            <a:ext cx="6438464" cy="43533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Calibri" panose="020F0502020204030204" pitchFamily="34" charset="0"/>
              </a:rPr>
              <a:t>Когда-то в старинной азбуке буквы обозначались самыми близкими каждому человеку словами: з-земля, л-люди, м-мысль, д-добро. Азбука как бы говорила </a:t>
            </a:r>
            <a:r>
              <a:rPr lang="ru-RU" sz="2400" dirty="0" smtClean="0">
                <a:latin typeface="Calibri" panose="020F0502020204030204" pitchFamily="34" charset="0"/>
              </a:rPr>
              <a:t>детям: «Люди Земли, мыслите, думайте и творите добро!»</a:t>
            </a:r>
          </a:p>
          <a:p>
            <a:pPr marL="0" indent="0">
              <a:buNone/>
            </a:pPr>
            <a:endParaRPr lang="ru-RU" sz="2400" dirty="0">
              <a:latin typeface="Calibri" panose="020F0502020204030204" pitchFamily="34" charset="0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Денис Смирнов 4"А" класс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436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116632"/>
            <a:ext cx="6635080" cy="1143000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Добро и Зло. Сказки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26624" y="1124744"/>
            <a:ext cx="6438464" cy="72920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400" dirty="0" smtClean="0">
                <a:latin typeface="Calibri" panose="020F0502020204030204" pitchFamily="34" charset="0"/>
              </a:rPr>
              <a:t>Сказки, одна из главных в них – тема добра и зла.</a:t>
            </a:r>
          </a:p>
          <a:p>
            <a:pPr marL="0" indent="0">
              <a:buNone/>
            </a:pPr>
            <a:endParaRPr lang="ru-RU" sz="2400" dirty="0">
              <a:latin typeface="Calibri" panose="020F050202020403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5" y="2060848"/>
            <a:ext cx="2657440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7099" y="2060848"/>
            <a:ext cx="3364992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Денис Смирнов 4"А" класс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926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116632"/>
            <a:ext cx="6635080" cy="1143000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Добро и Зло. Сказки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26624" y="1124744"/>
            <a:ext cx="6438464" cy="72920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400" dirty="0" smtClean="0">
                <a:latin typeface="Calibri" panose="020F0502020204030204" pitchFamily="34" charset="0"/>
              </a:rPr>
              <a:t>Сказки, одна из главных в них – тема добра и зла.</a:t>
            </a:r>
          </a:p>
          <a:p>
            <a:pPr marL="0" indent="0">
              <a:buNone/>
            </a:pPr>
            <a:endParaRPr lang="ru-RU" sz="2400" dirty="0">
              <a:latin typeface="Calibri" panose="020F050202020403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0868" y="2267744"/>
            <a:ext cx="3528392" cy="40012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2243827"/>
            <a:ext cx="3167321" cy="400572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Денис Смирнов 4"А" класс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705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116632"/>
            <a:ext cx="6635080" cy="1143000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Добро и Зло. Сказки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26624" y="1124744"/>
            <a:ext cx="6438464" cy="72920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400" dirty="0" smtClean="0">
                <a:latin typeface="Calibri" panose="020F0502020204030204" pitchFamily="34" charset="0"/>
              </a:rPr>
              <a:t>Сказки, одна из главных в них – тема добра и зла.</a:t>
            </a:r>
          </a:p>
          <a:p>
            <a:pPr marL="0" indent="0">
              <a:buNone/>
            </a:pPr>
            <a:endParaRPr lang="ru-RU" sz="2400" dirty="0">
              <a:latin typeface="Calibri" panose="020F050202020403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988840"/>
            <a:ext cx="3350088" cy="445344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1988840"/>
            <a:ext cx="3161506" cy="445344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Денис Смирнов 4"А" класс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713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116632"/>
            <a:ext cx="6635080" cy="1143000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Добро и Зло. Синонимы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71800" y="1916832"/>
            <a:ext cx="6174432" cy="368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3200" i="1" dirty="0">
                <a:solidFill>
                  <a:srgbClr val="FF0000"/>
                </a:solidFill>
                <a:latin typeface="Georgia" pitchFamily="18" charset="0"/>
              </a:rPr>
              <a:t>Добро </a:t>
            </a:r>
            <a:r>
              <a:rPr lang="ru-RU" sz="3200" i="1" dirty="0">
                <a:latin typeface="Georgia" pitchFamily="18" charset="0"/>
              </a:rPr>
              <a:t>                </a:t>
            </a:r>
            <a:r>
              <a:rPr lang="ru-RU" sz="3200" i="1" dirty="0" smtClean="0">
                <a:latin typeface="Georgia" pitchFamily="18" charset="0"/>
              </a:rPr>
              <a:t>      </a:t>
            </a:r>
            <a:r>
              <a:rPr lang="ru-RU" sz="3200" i="1" dirty="0" smtClean="0">
                <a:solidFill>
                  <a:srgbClr val="00B050"/>
                </a:solidFill>
                <a:latin typeface="Georgia" pitchFamily="18" charset="0"/>
              </a:rPr>
              <a:t>Зло</a:t>
            </a:r>
            <a:endParaRPr lang="ru-RU" sz="3200" i="1" dirty="0">
              <a:solidFill>
                <a:srgbClr val="00B050"/>
              </a:solidFill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r>
              <a:rPr lang="ru-RU" sz="2400" i="1" dirty="0">
                <a:latin typeface="Georgia" pitchFamily="18" charset="0"/>
              </a:rPr>
              <a:t>Нежность                       Зависть</a:t>
            </a:r>
          </a:p>
          <a:p>
            <a:pPr>
              <a:spcBef>
                <a:spcPct val="20000"/>
              </a:spcBef>
            </a:pPr>
            <a:r>
              <a:rPr lang="ru-RU" sz="2400" i="1" dirty="0">
                <a:latin typeface="Georgia" pitchFamily="18" charset="0"/>
              </a:rPr>
              <a:t>Забота       </a:t>
            </a:r>
            <a:r>
              <a:rPr lang="ru-RU" sz="2400" i="1" dirty="0" smtClean="0">
                <a:latin typeface="Georgia" pitchFamily="18" charset="0"/>
              </a:rPr>
              <a:t>                     Предательство</a:t>
            </a:r>
            <a:endParaRPr lang="ru-RU" sz="2400" i="1" dirty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r>
              <a:rPr lang="ru-RU" sz="2400" i="1" dirty="0">
                <a:latin typeface="Georgia" pitchFamily="18" charset="0"/>
              </a:rPr>
              <a:t>Внимание                           </a:t>
            </a:r>
            <a:r>
              <a:rPr lang="ru-RU" sz="2400" i="1" dirty="0" smtClean="0">
                <a:latin typeface="Georgia" pitchFamily="18" charset="0"/>
              </a:rPr>
              <a:t>Месть</a:t>
            </a:r>
            <a:endParaRPr lang="ru-RU" sz="2400" i="1" dirty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r>
              <a:rPr lang="ru-RU" sz="2400" i="1" dirty="0">
                <a:latin typeface="Georgia" pitchFamily="18" charset="0"/>
              </a:rPr>
              <a:t>Верность                         </a:t>
            </a:r>
            <a:r>
              <a:rPr lang="ru-RU" sz="2400" i="1" dirty="0" smtClean="0">
                <a:latin typeface="Georgia" pitchFamily="18" charset="0"/>
              </a:rPr>
              <a:t>Жадность</a:t>
            </a:r>
            <a:endParaRPr lang="ru-RU" sz="2400" i="1" dirty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r>
              <a:rPr lang="ru-RU" sz="2400" i="1" dirty="0">
                <a:latin typeface="Georgia" pitchFamily="18" charset="0"/>
              </a:rPr>
              <a:t>Дружба                              </a:t>
            </a:r>
            <a:r>
              <a:rPr lang="ru-RU" sz="2400" i="1" dirty="0" smtClean="0">
                <a:latin typeface="Georgia" pitchFamily="18" charset="0"/>
              </a:rPr>
              <a:t>  </a:t>
            </a:r>
            <a:r>
              <a:rPr lang="ru-RU" sz="2400" i="1" dirty="0">
                <a:latin typeface="Georgia" pitchFamily="18" charset="0"/>
              </a:rPr>
              <a:t>Ложь</a:t>
            </a:r>
          </a:p>
          <a:p>
            <a:pPr>
              <a:spcBef>
                <a:spcPct val="20000"/>
              </a:spcBef>
            </a:pPr>
            <a:r>
              <a:rPr lang="ru-RU" sz="2400" i="1" dirty="0">
                <a:latin typeface="Georgia" pitchFamily="18" charset="0"/>
              </a:rPr>
              <a:t>Радость                              </a:t>
            </a:r>
            <a:r>
              <a:rPr lang="ru-RU" sz="2400" i="1" dirty="0" smtClean="0">
                <a:latin typeface="Georgia" pitchFamily="18" charset="0"/>
              </a:rPr>
              <a:t> </a:t>
            </a:r>
            <a:r>
              <a:rPr lang="ru-RU" sz="2400" i="1" dirty="0">
                <a:latin typeface="Georgia" pitchFamily="18" charset="0"/>
              </a:rPr>
              <a:t>Эгоизм</a:t>
            </a:r>
          </a:p>
          <a:p>
            <a:pPr>
              <a:spcBef>
                <a:spcPct val="20000"/>
              </a:spcBef>
            </a:pPr>
            <a:r>
              <a:rPr lang="ru-RU" sz="2400" i="1" dirty="0">
                <a:latin typeface="Georgia" pitchFamily="18" charset="0"/>
              </a:rPr>
              <a:t>Любовь                              </a:t>
            </a:r>
            <a:r>
              <a:rPr lang="ru-RU" sz="2400" i="1" dirty="0" smtClean="0">
                <a:latin typeface="Georgia" pitchFamily="18" charset="0"/>
              </a:rPr>
              <a:t> </a:t>
            </a:r>
            <a:r>
              <a:rPr lang="ru-RU" sz="2400" i="1" dirty="0">
                <a:latin typeface="Georgia" pitchFamily="18" charset="0"/>
              </a:rPr>
              <a:t>Ненависть                         </a:t>
            </a:r>
            <a:r>
              <a:rPr lang="ru-RU" i="1" dirty="0">
                <a:latin typeface="Georgia" pitchFamily="18" charset="0"/>
              </a:rPr>
              <a:t>               </a:t>
            </a: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Денис Смирнов 4"А" класс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0530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116632"/>
            <a:ext cx="6635080" cy="1143000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Добро и Зло. Пословицы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2636912"/>
            <a:ext cx="7992888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/>
              <a:t>-</a:t>
            </a:r>
            <a:r>
              <a:rPr lang="ru-RU" sz="2800" i="1" dirty="0" smtClean="0"/>
              <a:t>Добро </a:t>
            </a:r>
            <a:r>
              <a:rPr lang="ru-RU" sz="2800" i="1" dirty="0"/>
              <a:t>наживай, а худо и само </a:t>
            </a:r>
            <a:r>
              <a:rPr lang="ru-RU" sz="2800" i="1" dirty="0" smtClean="0"/>
              <a:t>придет.</a:t>
            </a:r>
          </a:p>
          <a:p>
            <a:r>
              <a:rPr lang="ru-RU" sz="2800" i="1" dirty="0" smtClean="0"/>
              <a:t>-Доброму </a:t>
            </a:r>
            <a:r>
              <a:rPr lang="ru-RU" sz="2800" i="1" dirty="0"/>
              <a:t>Бог </a:t>
            </a:r>
            <a:r>
              <a:rPr lang="ru-RU" sz="2800" i="1" dirty="0" smtClean="0"/>
              <a:t>помогает.</a:t>
            </a:r>
          </a:p>
          <a:p>
            <a:r>
              <a:rPr lang="ru-RU" sz="2800" i="1" dirty="0" smtClean="0"/>
              <a:t>-Злоба </a:t>
            </a:r>
            <a:r>
              <a:rPr lang="ru-RU" sz="2800" i="1" dirty="0"/>
              <a:t>лишает человека силы</a:t>
            </a:r>
            <a:r>
              <a:rPr lang="ru-RU" sz="2800" i="1" dirty="0" smtClean="0"/>
              <a:t>.</a:t>
            </a:r>
          </a:p>
          <a:p>
            <a:r>
              <a:rPr lang="ru-RU" sz="2800" i="1" dirty="0" smtClean="0"/>
              <a:t>-Злой </a:t>
            </a:r>
            <a:r>
              <a:rPr lang="ru-RU" sz="2800" i="1" dirty="0"/>
              <a:t>плачет от зависти, а добрый от радости</a:t>
            </a:r>
            <a:r>
              <a:rPr lang="ru-RU" sz="2800" i="1" dirty="0" smtClean="0"/>
              <a:t>.</a:t>
            </a:r>
          </a:p>
          <a:p>
            <a:endParaRPr lang="ru-RU" sz="2800" b="1" i="1" dirty="0"/>
          </a:p>
          <a:p>
            <a:endParaRPr lang="ru-RU" sz="2800" b="1" i="1" dirty="0" smtClean="0"/>
          </a:p>
          <a:p>
            <a:r>
              <a:rPr lang="ru-RU" sz="44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какие ты знаешь пословицы?</a:t>
            </a:r>
            <a:endParaRPr lang="ru-RU" sz="4400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Денис Смирнов 4"А" класс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0325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95373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1066</TotalTime>
  <Words>846</Words>
  <Application>Microsoft Office PowerPoint</Application>
  <PresentationFormat>Экран (4:3)</PresentationFormat>
  <Paragraphs>189</Paragraphs>
  <Slides>25</Slides>
  <Notes>14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0" baseType="lpstr">
      <vt:lpstr>Arial</vt:lpstr>
      <vt:lpstr>Calibri</vt:lpstr>
      <vt:lpstr>Georgia</vt:lpstr>
      <vt:lpstr>Times New Roman</vt:lpstr>
      <vt:lpstr>Тема Office</vt:lpstr>
      <vt:lpstr>Основы религиозных культур и основы светской этики</vt:lpstr>
      <vt:lpstr>Добро и Зло</vt:lpstr>
      <vt:lpstr>Добро и Зло</vt:lpstr>
      <vt:lpstr>Добро и Зло. Азбука</vt:lpstr>
      <vt:lpstr>Добро и Зло. Сказки</vt:lpstr>
      <vt:lpstr>Добро и Зло. Сказки</vt:lpstr>
      <vt:lpstr>Добро и Зло. Сказки</vt:lpstr>
      <vt:lpstr>Добро и Зло. Синонимы</vt:lpstr>
      <vt:lpstr>Добро и Зло. Пословицы</vt:lpstr>
      <vt:lpstr>Добро и Зло</vt:lpstr>
      <vt:lpstr>Добро и Зло</vt:lpstr>
      <vt:lpstr>Добро и Зло</vt:lpstr>
      <vt:lpstr>А теперь давай поиграем и посмотрим как ты внимательно меня слушал !!!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OEM</cp:lastModifiedBy>
  <cp:revision>23</cp:revision>
  <dcterms:created xsi:type="dcterms:W3CDTF">2014-01-06T16:00:12Z</dcterms:created>
  <dcterms:modified xsi:type="dcterms:W3CDTF">2016-04-14T19:52:52Z</dcterms:modified>
</cp:coreProperties>
</file>