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62" r:id="rId2"/>
    <p:sldId id="260" r:id="rId3"/>
    <p:sldId id="261" r:id="rId4"/>
    <p:sldId id="266" r:id="rId5"/>
    <p:sldId id="265" r:id="rId6"/>
    <p:sldId id="269" r:id="rId7"/>
    <p:sldId id="270" r:id="rId8"/>
    <p:sldId id="271" r:id="rId9"/>
    <p:sldId id="272" r:id="rId10"/>
    <p:sldId id="273" r:id="rId11"/>
    <p:sldId id="268" r:id="rId12"/>
    <p:sldId id="282" r:id="rId13"/>
    <p:sldId id="283" r:id="rId14"/>
    <p:sldId id="284" r:id="rId15"/>
    <p:sldId id="274" r:id="rId16"/>
    <p:sldId id="275" r:id="rId17"/>
    <p:sldId id="277" r:id="rId18"/>
    <p:sldId id="278" r:id="rId19"/>
    <p:sldId id="279" r:id="rId20"/>
    <p:sldId id="280" r:id="rId21"/>
    <p:sldId id="281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2115" autoAdjust="0"/>
  </p:normalViewPr>
  <p:slideViewPr>
    <p:cSldViewPr>
      <p:cViewPr varScale="1">
        <p:scale>
          <a:sx n="67" d="100"/>
          <a:sy n="67" d="100"/>
        </p:scale>
        <p:origin x="-14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58D260-297C-4822-AE05-62D4446E777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3C7C62-A0E7-4D6C-8F27-9944D33483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393011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C7C62-A0E7-4D6C-8F27-9944D334837D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209931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3919C-EE31-4A5E-9104-5CE8E595BE24}" type="datetimeFigureOut">
              <a:rPr lang="ru-RU" smtClean="0"/>
              <a:pPr/>
              <a:t>29.11.2016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CE67D-4C13-4102-8A3C-AC6F12ADF94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3919C-EE31-4A5E-9104-5CE8E595BE24}" type="datetimeFigureOut">
              <a:rPr lang="ru-RU" smtClean="0"/>
              <a:pPr/>
              <a:t>29.11.2016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CE67D-4C13-4102-8A3C-AC6F12ADF94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3919C-EE31-4A5E-9104-5CE8E595BE24}" type="datetimeFigureOut">
              <a:rPr lang="ru-RU" smtClean="0"/>
              <a:pPr/>
              <a:t>29.11.2016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CE67D-4C13-4102-8A3C-AC6F12ADF94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3919C-EE31-4A5E-9104-5CE8E595BE24}" type="datetimeFigureOut">
              <a:rPr lang="ru-RU" smtClean="0"/>
              <a:pPr/>
              <a:t>29.11.2016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CE67D-4C13-4102-8A3C-AC6F12ADF94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3919C-EE31-4A5E-9104-5CE8E595BE24}" type="datetimeFigureOut">
              <a:rPr lang="ru-RU" smtClean="0"/>
              <a:pPr/>
              <a:t>29.11.2016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CE67D-4C13-4102-8A3C-AC6F12ADF94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3919C-EE31-4A5E-9104-5CE8E595BE24}" type="datetimeFigureOut">
              <a:rPr lang="ru-RU" smtClean="0"/>
              <a:pPr/>
              <a:t>29.11.2016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CE67D-4C13-4102-8A3C-AC6F12ADF94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3919C-EE31-4A5E-9104-5CE8E595BE24}" type="datetimeFigureOut">
              <a:rPr lang="ru-RU" smtClean="0"/>
              <a:pPr/>
              <a:t>29.11.2016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CE67D-4C13-4102-8A3C-AC6F12ADF94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3919C-EE31-4A5E-9104-5CE8E595BE24}" type="datetimeFigureOut">
              <a:rPr lang="ru-RU" smtClean="0"/>
              <a:pPr/>
              <a:t>29.11.2016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CE67D-4C13-4102-8A3C-AC6F12ADF94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3919C-EE31-4A5E-9104-5CE8E595BE24}" type="datetimeFigureOut">
              <a:rPr lang="ru-RU" smtClean="0"/>
              <a:pPr/>
              <a:t>29.11.2016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CE67D-4C13-4102-8A3C-AC6F12ADF94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3919C-EE31-4A5E-9104-5CE8E595BE24}" type="datetimeFigureOut">
              <a:rPr lang="ru-RU" smtClean="0"/>
              <a:pPr/>
              <a:t>29.11.2016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CE67D-4C13-4102-8A3C-AC6F12ADF94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3919C-EE31-4A5E-9104-5CE8E595BE24}" type="datetimeFigureOut">
              <a:rPr lang="ru-RU" smtClean="0"/>
              <a:pPr/>
              <a:t>29.11.2016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CE67D-4C13-4102-8A3C-AC6F12ADF94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73919C-EE31-4A5E-9104-5CE8E595BE24}" type="datetimeFigureOut">
              <a:rPr lang="ru-RU" smtClean="0"/>
              <a:pPr/>
              <a:t>29.11.2016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9CE67D-4C13-4102-8A3C-AC6F12ADF94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2" name="Picture 6" descr="http://appsunmobintl.com/imagelib/56c970dac220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0571"/>
          </a:xfrm>
          <a:prstGeom prst="rect">
            <a:avLst/>
          </a:prstGeom>
          <a:noFill/>
        </p:spPr>
      </p:pic>
      <p:pic>
        <p:nvPicPr>
          <p:cNvPr id="19458" name="Picture 2" descr="http://img-fotki.yandex.ru/get/6605/47407354.715/0_eb1aa_2a3d4d5b_orig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85852" y="714356"/>
            <a:ext cx="7343645" cy="51307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857356" y="3071810"/>
            <a:ext cx="6737972" cy="255454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Развитие логического мышления детей дошкольного возраста посредством 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развивающих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2976" y="214290"/>
            <a:ext cx="75494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 дошкольное образовательное учреждение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 Детский сад комбинированного вида №13 «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Гусельки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 ЗМР РТ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86380" y="5857892"/>
            <a:ext cx="3059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Выполнила: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Шарипова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Г.Р.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F:\Новая папка (2)\фотографии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85852" y="285728"/>
            <a:ext cx="7620035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Развивающая игра «Набор дробей»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2" name="Picture 4" descr="http://10toys.ru.opt-images.1c-bitrix-cdn.ru/upload/iblock/7a8/7a8a5456229ac2e0ba313ce023965a08.jpg?146168756741237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00166" y="1000108"/>
            <a:ext cx="3714776" cy="184810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6072198" y="1428736"/>
            <a:ext cx="28575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Задачи игры:</a:t>
            </a:r>
          </a:p>
          <a:p>
            <a:pPr>
              <a:buFont typeface="Arial" pitchFamily="34" charset="0"/>
              <a:buChar char="•"/>
            </a:pP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Развивать у детей мелкую моторику </a:t>
            </a:r>
          </a:p>
          <a:p>
            <a:pPr>
              <a:buFont typeface="Arial" pitchFamily="34" charset="0"/>
              <a:buChar char="•"/>
            </a:pP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познакомить с формой, цветом, счетом </a:t>
            </a:r>
            <a:endParaRPr lang="ru-RU" sz="20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2928934"/>
            <a:ext cx="5648901" cy="371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Новая папка (2)\фотографии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71670" y="500042"/>
            <a:ext cx="58579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34" y="1500174"/>
            <a:ext cx="8170204" cy="503081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285984" y="357166"/>
            <a:ext cx="552920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«Математический планшет»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Новая папка (2)\фотографии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3" name="Рисунок 2" descr="20161024_16402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22286" y="2000240"/>
            <a:ext cx="7953398" cy="447378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2428860" y="714356"/>
            <a:ext cx="5214974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«Магнитная мозаика»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Новая папка (2)\фотографии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20161024_16442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85720" y="1870758"/>
            <a:ext cx="8358246" cy="470151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2428860" y="428604"/>
            <a:ext cx="4500594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«Сложи узор»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Новая папка (2)\фотографии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20161024_14050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8596" y="1571612"/>
            <a:ext cx="8143932" cy="48126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571604" y="357166"/>
            <a:ext cx="6929486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Пособия, которые используются во время игры.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F:\Новая папка (2)\фотографии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928926" y="214290"/>
            <a:ext cx="4714908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Развивающие игры </a:t>
            </a:r>
            <a:r>
              <a:rPr lang="ru-RU" sz="32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В.В.Воскобовича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28794" y="1428736"/>
            <a:ext cx="6858048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Задачи: 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Развитие у ребенка познавательного интереса;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Развитие воображения, </a:t>
            </a:r>
            <a:r>
              <a:rPr lang="ru-RU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креативности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мышления (умение гибко, оригинально мыслить, видеть обыкновенный объект под новым углом зрения).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Гармоничное, сбалансированное развитие у детей эмоционально-образного и логического начала.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Формирование базисных представлений (об окружающем мире, математических, речевых умений.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Развитие мелкой моторики и всех психических процессов.</a:t>
            </a:r>
            <a:endParaRPr lang="ru-RU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5" name="Picture 3" descr="F:\Новая папка (2)\фотографии\sov-nok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857628"/>
            <a:ext cx="2357422" cy="277444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F:\Новая папка (2)\фотографии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571604" y="285728"/>
            <a:ext cx="3881512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Игра «Фонарики Ларчик»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929454" y="785794"/>
            <a:ext cx="200026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«Зажигая» фонарики, ребенок получает представление о размерах и формах предметов, цветах, а также формирует первые навыки счета.</a:t>
            </a:r>
            <a:endParaRPr lang="ru-RU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00166" y="714356"/>
            <a:ext cx="5500726" cy="38608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20161030_17161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0" y="3680947"/>
            <a:ext cx="4283076" cy="317705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F:\Новая папка (2)\фотографии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0057" y="1142984"/>
            <a:ext cx="4752009" cy="5000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571736" y="285728"/>
            <a:ext cx="5198539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«Квадрат </a:t>
            </a:r>
            <a:r>
              <a:rPr lang="ru-RU" sz="36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Воскобовича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5008" y="1071546"/>
            <a:ext cx="292895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Ребенок может складывать из них всевозможные геометрические фигуры, тренируя память, мелкую моторику, расширяя представления о геометрических понятиях.</a:t>
            </a:r>
            <a:endParaRPr lang="ru-RU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20161030_17033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214942" y="3714752"/>
            <a:ext cx="3509569" cy="2786058"/>
          </a:xfrm>
          <a:prstGeom prst="ellipse">
            <a:avLst/>
          </a:prstGeom>
          <a:ln w="63500" cap="rnd">
            <a:solidFill>
              <a:schemeClr val="accent6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F:\Новая папка (2)\фотографии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428860" y="571480"/>
            <a:ext cx="5638147" cy="120032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своими руками</a:t>
            </a:r>
          </a:p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«Математика вокруг нас»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10" y="1928802"/>
            <a:ext cx="6215106" cy="4649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F:\Новая папка (2)\фотографии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472" y="642918"/>
            <a:ext cx="4317988" cy="2428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428728" y="214290"/>
            <a:ext cx="2306850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i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«Найди соседа»</a:t>
            </a:r>
            <a:endParaRPr lang="ru-RU" sz="2400" b="1" i="1" u="sng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3488845"/>
            <a:ext cx="3714776" cy="30784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500034" y="3071810"/>
            <a:ext cx="3106941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i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«Собери и сосчитай»</a:t>
            </a:r>
            <a:endParaRPr lang="ru-RU" sz="2400" b="1" i="1" u="sng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7" name="Picture 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143504" y="1000108"/>
            <a:ext cx="3583916" cy="2811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5214942" y="285728"/>
            <a:ext cx="3429024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i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«На что похожи геометрические фигуры?»</a:t>
            </a:r>
            <a:endParaRPr lang="ru-RU" sz="2000" b="1" i="1" u="sng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86248" y="3643314"/>
            <a:ext cx="4475712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i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«Фигуры из счетных палочек»</a:t>
            </a:r>
            <a:endParaRPr lang="ru-RU" sz="2400" b="1" i="1" u="sng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786314" y="4140342"/>
            <a:ext cx="3571900" cy="24319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5" dur="2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psudoterad.ru/img/picture/Apr/21/12e747315236ed8a2fb02c2a46b76bbd/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14971" cy="677579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00166" y="642918"/>
            <a:ext cx="357190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4000" b="1" u="sng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14678" y="1785926"/>
            <a:ext cx="557216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</a:t>
            </a: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развитие познавательной активности, логического мышления посредством развивающих игр.</a:t>
            </a:r>
          </a:p>
          <a:p>
            <a:endParaRPr lang="ru-RU" sz="2800" dirty="0" smtClean="0"/>
          </a:p>
          <a:p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2" name="Picture 4" descr="http://korkinodetsad.ru/i/img/5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3000372"/>
            <a:ext cx="2987664" cy="35358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F:\Новая папка (2)\фотографии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285984" y="214290"/>
            <a:ext cx="4776820" cy="95410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Настольно – печатные игры</a:t>
            </a: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своими руками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2000240"/>
            <a:ext cx="4357718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«Божьи коробки на ромашках»</a:t>
            </a:r>
            <a:endParaRPr lang="ru-RU" sz="24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20161024_14071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929058" y="1142984"/>
            <a:ext cx="4929222" cy="27726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20161003_10414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85720" y="2928934"/>
            <a:ext cx="6500826" cy="365671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appsunmobintl.com/imagelib/56c970dac220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0571"/>
          </a:xfrm>
          <a:prstGeom prst="rect">
            <a:avLst/>
          </a:prstGeom>
          <a:noFill/>
        </p:spPr>
      </p:pic>
      <p:pic>
        <p:nvPicPr>
          <p:cNvPr id="35842" name="Picture 2" descr="http://smilepost.ru/uploads/posts/2016-09/1474445158-37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40468"/>
            <a:ext cx="8429684" cy="6188956"/>
          </a:xfrm>
          <a:prstGeom prst="rect">
            <a:avLst/>
          </a:prstGeom>
          <a:noFill/>
        </p:spPr>
      </p:pic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3071802" y="1071546"/>
            <a:ext cx="5643602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Занимательные, развивающие, дидактические игры и упражнения помогают детям закрепить и расширить знания по формированию элементарных математических представлений у детей дошкольного возраста.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Обучая детей в процессе игры, я стремлюсь к тому, чтобы радость от игр перешла в радость учения.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Учение должно быть радостным!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psudoterad.ru/img/picture/Apr/21/12e747315236ed8a2fb02c2a46b76bbd/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18436" name="Picture 4" descr="http://peredshkoloy.ru/wp-content/uploads/2015/04/Matem.pred.sr.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3127305"/>
            <a:ext cx="2714644" cy="351855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28728" y="500042"/>
            <a:ext cx="3000396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2428860" y="1357298"/>
            <a:ext cx="6500858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развивать творческие и интеллектуальные способности детей;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развивать воображение детей;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развивать логическое мышление детей;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повысить уровень знаний детей по развитию элементарных математических представлений;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развивать умственные способности детей через 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развивающие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игры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F:\Новая папка (2)\фотографии\shablon-deti-prevyu-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626" y="-47626"/>
            <a:ext cx="9191626" cy="69056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C0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3500398" y="214290"/>
            <a:ext cx="5643602" cy="181588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Программа «</a:t>
            </a:r>
            <a:r>
              <a:rPr lang="ru-RU" sz="28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Игралочка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 практический курс математики для дошкольников автор:  </a:t>
            </a: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Л.Г. </a:t>
            </a:r>
            <a:r>
              <a:rPr lang="ru-RU" sz="28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Петерсон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., Е.Е. </a:t>
            </a:r>
            <a:r>
              <a:rPr lang="ru-RU" sz="28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Кочемасова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000232" y="2177405"/>
            <a:ext cx="6862541" cy="432342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bg2">
                <a:lumMod val="90000"/>
              </a:schemeClr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psudoterad.ru/img/picture/Apr/21/12e747315236ed8a2fb02c2a46b76bbd/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"/>
            <a:ext cx="9144000" cy="685799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2357422" y="357166"/>
            <a:ext cx="5286412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Развивающая среда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00662" y="1643050"/>
            <a:ext cx="364333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В группе создана развивающая среда</a:t>
            </a:r>
          </a:p>
          <a:p>
            <a:endParaRPr lang="ru-RU" sz="28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Для игр и игровых пособий выделен отдельный уголок</a:t>
            </a:r>
            <a:endParaRPr lang="ru-RU" sz="28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8760" y="1844824"/>
            <a:ext cx="5047904" cy="47388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Новая папка (2)\фотографии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2" y="-24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714612" y="214290"/>
            <a:ext cx="3479158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Блоки </a:t>
            </a:r>
            <a:r>
              <a:rPr lang="ru-RU" sz="36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Дьенеша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85852" y="785794"/>
            <a:ext cx="78581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Игры с блоками </a:t>
            </a:r>
            <a:r>
              <a:rPr lang="ru-RU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Дьенеша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доступно, </a:t>
            </a:r>
          </a:p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наглядной основе знакомят детей с формой, цветом и размером объектов, с математическими представлениями и начальными знаниями по информатике, развивают творческие способности, восприятие, память, внимание и воображение.</a:t>
            </a:r>
            <a:endParaRPr lang="ru-RU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14744" y="3214686"/>
            <a:ext cx="5214974" cy="32437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2214554"/>
            <a:ext cx="3863559" cy="27860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Новая папка (2)\фотографии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25556" cy="6858000"/>
          </a:xfrm>
          <a:prstGeom prst="rect">
            <a:avLst/>
          </a:prstGeom>
          <a:noFill/>
        </p:spPr>
      </p:pic>
      <p:sp>
        <p:nvSpPr>
          <p:cNvPr id="6" name="Вертикальный свиток 5"/>
          <p:cNvSpPr/>
          <p:nvPr/>
        </p:nvSpPr>
        <p:spPr>
          <a:xfrm>
            <a:off x="5929322" y="857232"/>
            <a:ext cx="3214678" cy="4357718"/>
          </a:xfrm>
          <a:prstGeom prst="verticalScroll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500166" y="214290"/>
            <a:ext cx="714380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Цветные палочки </a:t>
            </a:r>
            <a:r>
              <a:rPr lang="ru-RU" sz="36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Кюизенера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57950" y="1071546"/>
            <a:ext cx="2357454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Задачи </a:t>
            </a:r>
            <a:r>
              <a:rPr lang="ru-RU" sz="16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игры</a:t>
            </a:r>
            <a:r>
              <a:rPr lang="ru-RU" sz="1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1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• Развивать у детей представление о числе;</a:t>
            </a:r>
          </a:p>
          <a:p>
            <a:r>
              <a:rPr lang="ru-RU" sz="1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• Научить их измерению с помощью мерки;</a:t>
            </a:r>
          </a:p>
          <a:p>
            <a:r>
              <a:rPr lang="ru-RU" sz="1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• Развивать комбинаторные способности;</a:t>
            </a:r>
          </a:p>
          <a:p>
            <a:r>
              <a:rPr lang="ru-RU" sz="1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• Познакомить с ориентированием;</a:t>
            </a:r>
          </a:p>
          <a:p>
            <a:r>
              <a:rPr lang="ru-RU" sz="1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• Учить выкладывать плоскостные и объёмные фигуры и композиции.</a:t>
            </a:r>
          </a:p>
          <a:p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00166" y="928670"/>
            <a:ext cx="3571900" cy="27782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14348" y="3630731"/>
            <a:ext cx="5143536" cy="30247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Новая папка (2)\фотографии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</p:pic>
      <p:sp>
        <p:nvSpPr>
          <p:cNvPr id="5" name="Вертикальный свиток 4"/>
          <p:cNvSpPr/>
          <p:nvPr/>
        </p:nvSpPr>
        <p:spPr>
          <a:xfrm>
            <a:off x="5143504" y="928670"/>
            <a:ext cx="3786214" cy="4071966"/>
          </a:xfrm>
          <a:prstGeom prst="verticalScroll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857356" y="285728"/>
            <a:ext cx="6325963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Головоломка «Цветовой код»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43570" y="1071546"/>
            <a:ext cx="307183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endParaRPr lang="ru-RU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Это особая комбинация из геометрических фигур разного цвета, наложенных друг на друга.</a:t>
            </a:r>
            <a:r>
              <a:rPr lang="ru-RU" dirty="0" smtClean="0"/>
              <a:t> </a:t>
            </a:r>
          </a:p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Занятия с цветовыми рамками отлично тренируют пространственное мышление, развивают память и навыки комбинирования.</a:t>
            </a:r>
            <a:endParaRPr lang="ru-RU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4" descr="http://www.igroved.ru/games/bondibon/colour-code/big/igroved_colour-code_0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85852" y="928670"/>
            <a:ext cx="3464743" cy="2309830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5720" y="3643314"/>
            <a:ext cx="5199098" cy="292449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C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F:\Новая папка (2)\фотографии\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857356" y="285728"/>
            <a:ext cx="6418232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Настольная игра «</a:t>
            </a:r>
            <a:r>
              <a:rPr lang="ru-RU" sz="36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Катамино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57818" y="1071546"/>
            <a:ext cx="33575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Это строительная игра, которая позволит детям понять основы геометрии.</a:t>
            </a:r>
            <a:endParaRPr lang="ru-RU" sz="20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30" name="Picture 6" descr="http://mywishlist.ru/pic/i/wish/orig/007/204/887.jpe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72132" y="2214554"/>
            <a:ext cx="3214710" cy="214314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6632" name="Picture 8" descr="http://cdn2.rf-sp.ru/a5/37/a537f3d7216ff9ac2ef47bfc16f29b7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714480" y="857233"/>
            <a:ext cx="3321867" cy="22145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6633" name="Picture 9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71472" y="3286123"/>
            <a:ext cx="4643470" cy="336416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818</TotalTime>
  <Words>295</Words>
  <Application>Microsoft Office PowerPoint</Application>
  <PresentationFormat>Экран (4:3)</PresentationFormat>
  <Paragraphs>71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84</cp:revision>
  <dcterms:created xsi:type="dcterms:W3CDTF">2016-10-02T16:45:24Z</dcterms:created>
  <dcterms:modified xsi:type="dcterms:W3CDTF">2016-11-29T17:37:16Z</dcterms:modified>
</cp:coreProperties>
</file>