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Georgia" panose="02040502050405020303" pitchFamily="18" charset="0"/>
              </a:rPr>
              <a:t>«Галерея великих имён»</a:t>
            </a:r>
            <a:endParaRPr lang="ru-RU" sz="4800" b="1" dirty="0"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Georgia" panose="02040502050405020303" pitchFamily="18" charset="0"/>
            </a:endParaRPr>
          </a:p>
        </p:txBody>
      </p:sp>
      <p:pic>
        <p:nvPicPr>
          <p:cNvPr id="1028" name="Picture 4" descr="http://pikalova-ms.narod.ru/matematiki/200px-Euklid-von-Alexand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1224136" cy="145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ikalova-ms.narod.ru/matematiki/200px-Domenico-Fetti_Archi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96752"/>
            <a:ext cx="109976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ikalova-ms.narod.ru/matematiki/200px-Frans_Hals_-_Portret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123534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ikalova-ms.narod.ru/matematiki/220px-Carl_Friedrich_Gaus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772816"/>
            <a:ext cx="117831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ikalova-ms.narod.ru/matematiki/200px-Gottfried_Wilhelm_v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130751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pikalova-ms.narod.ru/matematiki/200px-Francois_Viet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1080120" cy="163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pikalova-ms.narod.ru/matematiki/200px-Kapitolinischer_Pyth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97152"/>
            <a:ext cx="1080120" cy="147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www.vseportrety.ru/nuton-rz240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581128"/>
            <a:ext cx="120073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vseportrety.ru/paskal-rz240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3573017"/>
            <a:ext cx="120073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251520" y="1340768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Рамка 23"/>
          <p:cNvSpPr/>
          <p:nvPr/>
        </p:nvSpPr>
        <p:spPr>
          <a:xfrm>
            <a:off x="2339752" y="1196752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Рамка 24"/>
          <p:cNvSpPr/>
          <p:nvPr/>
        </p:nvSpPr>
        <p:spPr>
          <a:xfrm>
            <a:off x="5076056" y="1124744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Рамка 25"/>
          <p:cNvSpPr/>
          <p:nvPr/>
        </p:nvSpPr>
        <p:spPr>
          <a:xfrm>
            <a:off x="7380312" y="1700808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Рамка 26"/>
          <p:cNvSpPr/>
          <p:nvPr/>
        </p:nvSpPr>
        <p:spPr>
          <a:xfrm>
            <a:off x="179512" y="4653136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1979712" y="3717032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Рамка 28"/>
          <p:cNvSpPr/>
          <p:nvPr/>
        </p:nvSpPr>
        <p:spPr>
          <a:xfrm>
            <a:off x="3779912" y="4581128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5580112" y="3573016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7452320" y="4725144"/>
            <a:ext cx="1296144" cy="1656184"/>
          </a:xfrm>
          <a:prstGeom prst="frame">
            <a:avLst/>
          </a:prstGeom>
          <a:blipFill>
            <a:blip r:embed="rId11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17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179512" y="548680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2251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6" descr="http://pikalova-ms.narod.ru/matematiki/200px-Kapitolinischer_Pyt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95936" y="29879"/>
            <a:ext cx="5044971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Древнегреческий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учёный (  </a:t>
            </a:r>
            <a:r>
              <a:rPr lang="en-US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V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sym typeface="Symbol"/>
              </a:rPr>
              <a:t>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в. до н.э.) 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основатель союза,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который был философской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школой, религиозным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братством.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Существует предание,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что в честь открытия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знаменитой  теоремы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принёс в жертву быка или,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 рассказывают другие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сто быков.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728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843808" y="2132856"/>
            <a:ext cx="3240360" cy="4608512"/>
            <a:chOff x="179512" y="548680"/>
            <a:chExt cx="3672408" cy="5820454"/>
          </a:xfrm>
        </p:grpSpPr>
        <p:sp>
          <p:nvSpPr>
            <p:cNvPr id="3" name="Рамка 2"/>
            <p:cNvSpPr/>
            <p:nvPr/>
          </p:nvSpPr>
          <p:spPr>
            <a:xfrm>
              <a:off x="179512" y="548680"/>
              <a:ext cx="3672408" cy="4752528"/>
            </a:xfrm>
            <a:prstGeom prst="frame">
              <a:avLst>
                <a:gd name="adj1" fmla="val 6087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99592" y="5661248"/>
              <a:ext cx="222657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Лейбниц</a:t>
              </a:r>
              <a:endPara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Picture 12" descr="http://pikalova-ms.narod.ru/matematiki/200px-Gottfried_Wilhelm_v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764704"/>
              <a:ext cx="3308578" cy="43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8728" y="116632"/>
            <a:ext cx="912527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1. Кто из учёных впервые ввёл термин «функция»?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64" y="908720"/>
            <a:ext cx="9125272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2. Кто первым использовал термины «абсцисса»,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«ордината», «координата»?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649" y="188640"/>
            <a:ext cx="9125272" cy="788742"/>
            <a:chOff x="18728" y="2348880"/>
            <a:chExt cx="9125272" cy="788742"/>
          </a:xfrm>
        </p:grpSpPr>
        <p:sp>
          <p:nvSpPr>
            <p:cNvPr id="3" name="TextBox 2"/>
            <p:cNvSpPr txBox="1"/>
            <p:nvPr/>
          </p:nvSpPr>
          <p:spPr>
            <a:xfrm>
              <a:off x="18728" y="2420888"/>
              <a:ext cx="9125272" cy="64633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solidFill>
                    <a:srgbClr val="002060"/>
                  </a:solidFill>
                  <a:latin typeface="Monotype Corsiva" panose="03010101010201010101" pitchFamily="66" charset="0"/>
                </a:rPr>
                <a:t>3. Кто первым ввёл знак радикала              ?</a:t>
              </a:r>
              <a:endParaRPr lang="ru-RU" sz="3600" dirty="0">
                <a:solidFill>
                  <a:srgbClr val="002060"/>
                </a:solidFill>
                <a:latin typeface="Monotype Corsiva" panose="03010101010201010101" pitchFamily="66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Прямоугольник 3"/>
                <p:cNvSpPr/>
                <p:nvPr/>
              </p:nvSpPr>
              <p:spPr>
                <a:xfrm>
                  <a:off x="6012160" y="2348880"/>
                  <a:ext cx="1440160" cy="78874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ru-RU" sz="3600" i="1" smtClean="0">
                                <a:ln>
                                  <a:solidFill>
                                    <a:srgbClr val="002060"/>
                                  </a:solidFill>
                                </a:ln>
                                <a:latin typeface="Cambria Math"/>
                              </a:rPr>
                            </m:ctrlPr>
                          </m:radPr>
                          <m:deg/>
                          <m:e/>
                        </m:rad>
                      </m:oMath>
                    </m:oMathPara>
                  </a14:m>
                  <a:endParaRPr lang="ru-RU" sz="3600" dirty="0">
                    <a:ln>
                      <a:solidFill>
                        <a:srgbClr val="002060"/>
                      </a:solidFill>
                    </a:ln>
                  </a:endParaRPr>
                </a:p>
              </p:txBody>
            </p:sp>
          </mc:Choice>
          <mc:Fallback>
            <p:sp>
              <p:nvSpPr>
                <p:cNvPr id="4" name="Прямоугольник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2160" y="2348880"/>
                  <a:ext cx="1440160" cy="78874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Группа 4"/>
          <p:cNvGrpSpPr/>
          <p:nvPr/>
        </p:nvGrpSpPr>
        <p:grpSpPr>
          <a:xfrm>
            <a:off x="3059832" y="2708920"/>
            <a:ext cx="2736304" cy="3687598"/>
            <a:chOff x="179512" y="548680"/>
            <a:chExt cx="3672408" cy="5820454"/>
          </a:xfrm>
        </p:grpSpPr>
        <p:pic>
          <p:nvPicPr>
            <p:cNvPr id="6" name="Picture 8" descr="http://pikalova-ms.narod.ru/matematiki/200px-Frans_Hals_-_Portret_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764704"/>
              <a:ext cx="3329653" cy="43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Рамка 6"/>
            <p:cNvSpPr/>
            <p:nvPr/>
          </p:nvSpPr>
          <p:spPr>
            <a:xfrm>
              <a:off x="179512" y="548680"/>
              <a:ext cx="3672408" cy="4752528"/>
            </a:xfrm>
            <a:prstGeom prst="frame">
              <a:avLst>
                <a:gd name="adj1" fmla="val 6087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99592" y="5661248"/>
              <a:ext cx="184518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Декарт</a:t>
              </a:r>
              <a:endPara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0" y="980728"/>
                <a:ext cx="9125272" cy="1221168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>
                    <a:solidFill>
                      <a:srgbClr val="002060"/>
                    </a:solidFill>
                    <a:latin typeface="Monotype Corsiva" panose="03010101010201010101" pitchFamily="66" charset="0"/>
                  </a:rPr>
                  <a:t>4. Кем была введена современная запись степеней:</a:t>
                </a:r>
              </a:p>
              <a:p>
                <a:r>
                  <a:rPr lang="ru-RU" sz="3600" i="1" dirty="0" smtClean="0">
                    <a:solidFill>
                      <a:srgbClr val="002060"/>
                    </a:solidFill>
                    <a:latin typeface="Monotype Corsiva" panose="03010101010201010101" pitchFamily="66" charset="0"/>
                  </a:rPr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3600" i="1">
                        <a:solidFill>
                          <a:srgbClr val="002060"/>
                        </a:solidFill>
                        <a:latin typeface="Cambria Math"/>
                      </a:rPr>
                      <m:t> ; </m:t>
                    </m:r>
                    <m:sSup>
                      <m:sSupPr>
                        <m:ctrlP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3600" i="1">
                        <a:solidFill>
                          <a:srgbClr val="002060"/>
                        </a:solidFill>
                        <a:latin typeface="Cambria Math"/>
                      </a:rPr>
                      <m:t>;</m:t>
                    </m:r>
                    <m:sSup>
                      <m:sSupPr>
                        <m:ctrlP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sz="36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sz="3600" i="1">
                        <a:solidFill>
                          <a:srgbClr val="002060"/>
                        </a:solidFill>
                        <a:latin typeface="Cambria Math"/>
                      </a:rPr>
                      <m:t>;.</m:t>
                    </m:r>
                  </m:oMath>
                </a14:m>
                <a:r>
                  <a:rPr lang="ru-RU" sz="3600" dirty="0" smtClean="0">
                    <a:solidFill>
                      <a:srgbClr val="002060"/>
                    </a:solidFill>
                  </a:rPr>
                  <a:t>  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Monotype Corsiva" panose="03010101010201010101" pitchFamily="66" charset="0"/>
                  </a:rPr>
                  <a:t>и т.д</a:t>
                </a:r>
                <a:r>
                  <a:rPr lang="ru-RU" sz="3600" dirty="0" smtClean="0">
                    <a:solidFill>
                      <a:srgbClr val="002060"/>
                    </a:solidFill>
                  </a:rPr>
                  <a:t>.?</a:t>
                </a:r>
                <a:endParaRPr lang="ru-RU" sz="36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80728"/>
                <a:ext cx="9125272" cy="1221168"/>
              </a:xfrm>
              <a:prstGeom prst="rect">
                <a:avLst/>
              </a:prstGeom>
              <a:blipFill rotWithShape="1">
                <a:blip r:embed="rId5"/>
                <a:stretch>
                  <a:fillRect l="-2004" t="-7500" b="-18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07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6632"/>
            <a:ext cx="9125272" cy="17543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5. Кто впервые сформулировал основную теорему алгебры. Что всякое алгебраическое уравнение имеет столько корней , какова его степень?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83568" y="2348880"/>
            <a:ext cx="2736304" cy="3687598"/>
            <a:chOff x="179512" y="548680"/>
            <a:chExt cx="3672408" cy="5820454"/>
          </a:xfrm>
        </p:grpSpPr>
        <p:pic>
          <p:nvPicPr>
            <p:cNvPr id="5" name="Picture 8" descr="http://pikalova-ms.narod.ru/matematiki/200px-Frans_Hals_-_Portret_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764704"/>
              <a:ext cx="3329653" cy="43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Рамка 5"/>
            <p:cNvSpPr/>
            <p:nvPr/>
          </p:nvSpPr>
          <p:spPr>
            <a:xfrm>
              <a:off x="179512" y="548680"/>
              <a:ext cx="3672408" cy="4752528"/>
            </a:xfrm>
            <a:prstGeom prst="frame">
              <a:avLst>
                <a:gd name="adj1" fmla="val 6087"/>
              </a:avLst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99592" y="5661248"/>
              <a:ext cx="184518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Декарт</a:t>
              </a:r>
              <a:endPara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148064" y="2348880"/>
            <a:ext cx="2448272" cy="3744416"/>
            <a:chOff x="179512" y="548680"/>
            <a:chExt cx="3672408" cy="5820454"/>
          </a:xfrm>
        </p:grpSpPr>
        <p:sp>
          <p:nvSpPr>
            <p:cNvPr id="9" name="Рамка 8"/>
            <p:cNvSpPr/>
            <p:nvPr/>
          </p:nvSpPr>
          <p:spPr>
            <a:xfrm>
              <a:off x="179512" y="548680"/>
              <a:ext cx="3672408" cy="4752528"/>
            </a:xfrm>
            <a:prstGeom prst="frame">
              <a:avLst>
                <a:gd name="adj1" fmla="val 6087"/>
              </a:avLst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99592" y="5661248"/>
              <a:ext cx="13930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Гаусс</a:t>
              </a:r>
              <a:endPara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1" name="Picture 10" descr="http://pikalova-ms.narod.ru/matematiki/220px-Carl_Friedrich_Gaus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60" y="764704"/>
              <a:ext cx="3366604" cy="4320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206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769387"/>
              </p:ext>
            </p:extLst>
          </p:nvPr>
        </p:nvGraphicFramePr>
        <p:xfrm>
          <a:off x="899593" y="332655"/>
          <a:ext cx="7560839" cy="5976664"/>
        </p:xfrm>
        <a:graphic>
          <a:graphicData uri="http://schemas.openxmlformats.org/drawingml/2006/table">
            <a:tbl>
              <a:tblPr firstRow="1" firstCol="1" bandRow="1"/>
              <a:tblGrid>
                <a:gridCol w="944809"/>
                <a:gridCol w="944809"/>
                <a:gridCol w="944809"/>
                <a:gridCol w="944809"/>
                <a:gridCol w="944809"/>
                <a:gridCol w="945598"/>
                <a:gridCol w="945598"/>
                <a:gridCol w="945598"/>
              </a:tblGrid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121" marR="461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52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ikalova-ms.narod.ru/matematiki/200px-Euklid-von-Alexand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45881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51920" y="980728"/>
            <a:ext cx="508504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Древнегреческий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учёный ( 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sym typeface="Symbol"/>
              </a:rPr>
              <a:t>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в. до н.э.) 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труды которого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вплоть до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sym typeface="Symbol"/>
              </a:rPr>
              <a:t>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в .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были почти  единственным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руководством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 одному из разделов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математики в школе ( 6)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0979" y="836712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19415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Евклид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744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ikalova-ms.narod.ru/matematiki/200px-Domenico-Fetti_Archi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12" y="836712"/>
            <a:ext cx="324286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мка 2"/>
          <p:cNvSpPr/>
          <p:nvPr/>
        </p:nvSpPr>
        <p:spPr>
          <a:xfrm>
            <a:off x="323528" y="620688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25292" y="692696"/>
            <a:ext cx="51523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Великий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учёный ( 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sym typeface="Symbol"/>
              </a:rPr>
              <a:t>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в. до н.э.) 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первооткрыватель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многих фактов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в математике и механике 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применивший свой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талант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защите Сиракуз( 7)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2221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Архимед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995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3928" y="0"/>
            <a:ext cx="5391219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Гениальный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французский учёный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(</a:t>
            </a:r>
            <a:r>
              <a:rPr lang="en-US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V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sym typeface="Symbol"/>
              </a:rPr>
              <a:t></a:t>
            </a:r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  <a:sym typeface="Symbol"/>
              </a:rPr>
              <a:t>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в.) 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создатель аналитической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геометрии,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основанной на методе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координат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 философские и  научные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выводы  его сочинения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католическая церковь внесла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список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запрещённых(6) 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Picture 8" descr="http://pikalova-ms.narod.ru/matematiki/200px-Frans_Hals_-_Portret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32965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мка 2"/>
          <p:cNvSpPr/>
          <p:nvPr/>
        </p:nvSpPr>
        <p:spPr>
          <a:xfrm>
            <a:off x="179512" y="548680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1845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Декарт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847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620688"/>
            <a:ext cx="487826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Немецкий математик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(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sym typeface="Symbol"/>
              </a:rPr>
              <a:t></a:t>
            </a:r>
            <a:r>
              <a:rPr lang="en-US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V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 -  в.),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дарование которого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уже проявилось в детстве;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за свои открытия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 математике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был назван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«королём математики»(5).</a:t>
            </a:r>
            <a:endParaRPr lang="ru-RU" sz="3600" dirty="0" smtClean="0">
              <a:solidFill>
                <a:srgbClr val="002060"/>
              </a:solidFill>
              <a:latin typeface="Times New Roman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179512" y="548680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13930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Гаусс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0" descr="http://pikalova-ms.narod.ru/matematiki/220px-Carl_Friedrich_Gau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60" y="764704"/>
            <a:ext cx="336660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541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179512" y="548680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73005" y="0"/>
            <a:ext cx="5270995" cy="8402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Французский </a:t>
            </a:r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математик (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</a:t>
            </a:r>
            <a:r>
              <a:rPr lang="en-US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V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в.),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внёсший огромный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вклад в развитие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алгебраической символики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 его работах имеется вывод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корней квадратного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уравнения и их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с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войства , сформулирована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теорема косинусов, но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он не признавал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отрицательные числа.(4)</a:t>
            </a:r>
          </a:p>
          <a:p>
            <a:pPr algn="ctr"/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Times New Roman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1300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Виет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4" descr="http://pikalova-ms.narod.ru/matematiki/200px-Francois_Vie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357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95936" y="260648"/>
            <a:ext cx="5019323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Немецкий</a:t>
            </a:r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математик. Физик.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философ (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</a:t>
            </a:r>
            <a:r>
              <a:rPr lang="en-US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V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в.),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один из создателей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математического анализа;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один из первых создателей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арифмометра –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механического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калькулятора  (7)</a:t>
            </a:r>
          </a:p>
          <a:p>
            <a:pPr algn="ctr"/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Times New Roman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179512" y="548680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22265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Лейбниц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 descr="http://pikalova-ms.narod.ru/matematiki/200px-Gottfried_Wilhelm_v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330857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175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http://www.vseportrety.ru/nuton-rz24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38437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мка 2"/>
          <p:cNvSpPr/>
          <p:nvPr/>
        </p:nvSpPr>
        <p:spPr>
          <a:xfrm>
            <a:off x="179512" y="548680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4841" y="548680"/>
            <a:ext cx="535915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Всемирно известный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английский учёный, физик,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математик ( </a:t>
            </a:r>
            <a:r>
              <a:rPr lang="en-US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V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- </a:t>
            </a:r>
            <a:r>
              <a:rPr lang="en-US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V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в)</a:t>
            </a:r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его имя носят  формулы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 математике 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законы в физике(6)</a:t>
            </a:r>
          </a:p>
          <a:p>
            <a:pPr algn="ctr"/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Times New Roman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2037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Ньютон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231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http://www.vseportrety.ru/paskal-rz24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344918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мка 2"/>
          <p:cNvSpPr/>
          <p:nvPr/>
        </p:nvSpPr>
        <p:spPr>
          <a:xfrm>
            <a:off x="179512" y="548680"/>
            <a:ext cx="3672408" cy="4752528"/>
          </a:xfrm>
          <a:prstGeom prst="frame">
            <a:avLst>
              <a:gd name="adj1" fmla="val 6087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39800" y="404664"/>
            <a:ext cx="5331909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Французский учёный , физик,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математик</a:t>
            </a:r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( </a:t>
            </a:r>
            <a:r>
              <a:rPr lang="en-US" sz="3600" dirty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V</a:t>
            </a:r>
            <a:r>
              <a:rPr lang="en-US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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cs typeface="Times New Roman"/>
                <a:sym typeface="Symbol"/>
              </a:rPr>
              <a:t>в),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сделал ряд открытий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в теории вероятностей,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но школьникам известен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больше как физик;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его именем названа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единица давления в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/>
                <a:sym typeface="Symbol"/>
              </a:rPr>
              <a:t>системе СИ ( 7)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Monotype Corsiva" panose="03010101010201010101" pitchFamily="66" charset="0"/>
              <a:cs typeface="Times New Roman"/>
              <a:sym typeface="Symbol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Times New Roman"/>
              <a:cs typeface="Times New Roman"/>
              <a:sym typeface="Symbol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8"/>
            <a:ext cx="21755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Паскаль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905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481</Words>
  <Application>Microsoft Office PowerPoint</Application>
  <PresentationFormat>Экран (4:3)</PresentationFormat>
  <Paragraphs>184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 Полуэктова</dc:creator>
  <cp:lastModifiedBy>Admin</cp:lastModifiedBy>
  <cp:revision>14</cp:revision>
  <dcterms:created xsi:type="dcterms:W3CDTF">2016-11-29T12:36:04Z</dcterms:created>
  <dcterms:modified xsi:type="dcterms:W3CDTF">2016-11-29T15:05:39Z</dcterms:modified>
</cp:coreProperties>
</file>