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1" r:id="rId5"/>
    <p:sldId id="259" r:id="rId6"/>
    <p:sldId id="262" r:id="rId7"/>
    <p:sldId id="263" r:id="rId8"/>
    <p:sldId id="264" r:id="rId9"/>
    <p:sldId id="260" r:id="rId10"/>
    <p:sldId id="266" r:id="rId11"/>
    <p:sldId id="265"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9" r:id="rId32"/>
    <p:sldId id="286" r:id="rId33"/>
    <p:sldId id="287" r:id="rId34"/>
    <p:sldId id="288" r:id="rId35"/>
    <p:sldId id="290" r:id="rId36"/>
    <p:sldId id="295" r:id="rId37"/>
    <p:sldId id="291" r:id="rId38"/>
    <p:sldId id="292" r:id="rId39"/>
    <p:sldId id="293" r:id="rId40"/>
    <p:sldId id="294" r:id="rId41"/>
    <p:sldId id="296" r:id="rId42"/>
    <p:sldId id="297" r:id="rId43"/>
    <p:sldId id="298" r:id="rId44"/>
    <p:sldId id="299" r:id="rId45"/>
    <p:sldId id="300" r:id="rId46"/>
    <p:sldId id="301" r:id="rId47"/>
    <p:sldId id="307" r:id="rId48"/>
    <p:sldId id="302" r:id="rId49"/>
    <p:sldId id="303" r:id="rId50"/>
    <p:sldId id="304" r:id="rId51"/>
    <p:sldId id="305" r:id="rId52"/>
    <p:sldId id="306"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1086"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B5827B6-2EFF-4442-8848-37E3A6794E70}" type="datetimeFigureOut">
              <a:rPr lang="ru-RU" smtClean="0"/>
              <a:pPr/>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A43A01D-EE92-4AFD-A40F-800441828A0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5827B6-2EFF-4442-8848-37E3A6794E70}" type="datetimeFigureOut">
              <a:rPr lang="ru-RU" smtClean="0"/>
              <a:pPr/>
              <a:t>29.11.2016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43A01D-EE92-4AFD-A40F-800441828A0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t>Гражданская война и интервенция. 1918-1922.</a:t>
            </a:r>
            <a:endParaRPr lang="ru-RU" b="1"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285860"/>
            <a:ext cx="8186766" cy="4840303"/>
          </a:xfrm>
        </p:spPr>
        <p:txBody>
          <a:bodyPr/>
          <a:lstStyle/>
          <a:p>
            <a:r>
              <a:rPr lang="ru-RU" dirty="0" smtClean="0"/>
              <a:t>Первые интервенты – март 1918 г. (в Мурманске и Архангельске высадился английский экспедиционный корпус)</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Интервенты на Дальнем Востоке</a:t>
            </a:r>
            <a:endParaRPr lang="ru-RU" dirty="0"/>
          </a:p>
        </p:txBody>
      </p:sp>
      <p:sp>
        <p:nvSpPr>
          <p:cNvPr id="3" name="Содержимое 2"/>
          <p:cNvSpPr>
            <a:spLocks noGrp="1"/>
          </p:cNvSpPr>
          <p:nvPr>
            <p:ph idx="1"/>
          </p:nvPr>
        </p:nvSpPr>
        <p:spPr>
          <a:xfrm>
            <a:off x="214282" y="1600200"/>
            <a:ext cx="8715436" cy="5114948"/>
          </a:xfrm>
        </p:spPr>
        <p:txBody>
          <a:bodyPr>
            <a:normAutofit/>
          </a:bodyPr>
          <a:lstStyle/>
          <a:p>
            <a:r>
              <a:rPr lang="ru-RU" i="1" dirty="0" smtClean="0"/>
              <a:t>12 января 1918 года японский крейсер «Ивами» вошёл в бухту Владивостока для «защиты интересов и жизни проживающих на российской земле японских подданных», при этом утверждалось, что японское правительство не намерено «вмешиваться в вопрос о политическом устройстве России».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258204" cy="5626121"/>
          </a:xfrm>
        </p:spPr>
        <p:txBody>
          <a:bodyPr/>
          <a:lstStyle/>
          <a:p>
            <a:r>
              <a:rPr lang="ru-RU" dirty="0" smtClean="0"/>
              <a:t>4 апреля 1918 года во Владивостоке были убиты двое японских служащих коммерческой компании. На следующий день, не дожидаясь расследования дела, японцы высадили в город десант под предлогом защиты японских подданных, вслед за японцами высадились англичане.</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Интервенты на Дальнем Востоке</a:t>
            </a:r>
            <a:endParaRPr lang="ru-RU" dirty="0"/>
          </a:p>
        </p:txBody>
      </p:sp>
      <p:sp>
        <p:nvSpPr>
          <p:cNvPr id="3" name="Содержимое 2"/>
          <p:cNvSpPr>
            <a:spLocks noGrp="1"/>
          </p:cNvSpPr>
          <p:nvPr>
            <p:ph idx="1"/>
          </p:nvPr>
        </p:nvSpPr>
        <p:spPr/>
        <p:txBody>
          <a:bodyPr/>
          <a:lstStyle/>
          <a:p>
            <a:r>
              <a:rPr lang="ru-RU" dirty="0" smtClean="0"/>
              <a:t>Великобритания (1500 чел.)</a:t>
            </a:r>
          </a:p>
          <a:p>
            <a:r>
              <a:rPr lang="ru-RU" dirty="0" smtClean="0"/>
              <a:t>Канадский сибирский корпус</a:t>
            </a:r>
          </a:p>
          <a:p>
            <a:r>
              <a:rPr lang="ru-RU" dirty="0" smtClean="0"/>
              <a:t>Итальянский корпус</a:t>
            </a:r>
          </a:p>
          <a:p>
            <a:r>
              <a:rPr lang="ru-RU" dirty="0" smtClean="0"/>
              <a:t>Япония </a:t>
            </a:r>
          </a:p>
          <a:p>
            <a:r>
              <a:rPr lang="ru-RU" dirty="0" smtClean="0"/>
              <a:t>США (корпус «Сибирь», 7950 чел.)</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alny_vostok_aziaty_main_640.jpg"/>
          <p:cNvPicPr>
            <a:picLocks noGrp="1" noChangeAspect="1"/>
          </p:cNvPicPr>
          <p:nvPr>
            <p:ph idx="1"/>
          </p:nvPr>
        </p:nvPicPr>
        <p:blipFill>
          <a:blip r:embed="rId2"/>
          <a:stretch>
            <a:fillRect/>
          </a:stretch>
        </p:blipFill>
        <p:spPr>
          <a:xfrm>
            <a:off x="214282" y="428604"/>
            <a:ext cx="8731569" cy="5731853"/>
          </a:xfrm>
        </p:spPr>
      </p:pic>
      <p:sp>
        <p:nvSpPr>
          <p:cNvPr id="5" name="TextBox 4"/>
          <p:cNvSpPr txBox="1"/>
          <p:nvPr/>
        </p:nvSpPr>
        <p:spPr>
          <a:xfrm>
            <a:off x="1571604" y="6286520"/>
            <a:ext cx="6214458" cy="369332"/>
          </a:xfrm>
          <a:prstGeom prst="rect">
            <a:avLst/>
          </a:prstGeom>
          <a:noFill/>
        </p:spPr>
        <p:txBody>
          <a:bodyPr wrap="none" rtlCol="0">
            <a:spAutoFit/>
          </a:bodyPr>
          <a:lstStyle/>
          <a:p>
            <a:r>
              <a:rPr lang="ru-RU" dirty="0" smtClean="0"/>
              <a:t>Японская открытка. Владивосток встречает японскую армию. </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F-1.jpg"/>
          <p:cNvPicPr>
            <a:picLocks noGrp="1" noChangeAspect="1"/>
          </p:cNvPicPr>
          <p:nvPr>
            <p:ph idx="1"/>
          </p:nvPr>
        </p:nvPicPr>
        <p:blipFill>
          <a:blip r:embed="rId2"/>
          <a:stretch>
            <a:fillRect/>
          </a:stretch>
        </p:blipFill>
        <p:spPr>
          <a:xfrm>
            <a:off x="214282" y="0"/>
            <a:ext cx="8696802" cy="6286520"/>
          </a:xfrm>
        </p:spPr>
      </p:pic>
      <p:sp>
        <p:nvSpPr>
          <p:cNvPr id="7" name="TextBox 6"/>
          <p:cNvSpPr txBox="1"/>
          <p:nvPr/>
        </p:nvSpPr>
        <p:spPr>
          <a:xfrm>
            <a:off x="857224" y="6286521"/>
            <a:ext cx="7715304" cy="646331"/>
          </a:xfrm>
          <a:prstGeom prst="rect">
            <a:avLst/>
          </a:prstGeom>
          <a:noFill/>
        </p:spPr>
        <p:txBody>
          <a:bodyPr wrap="square" rtlCol="0">
            <a:spAutoFit/>
          </a:bodyPr>
          <a:lstStyle/>
          <a:p>
            <a:r>
              <a:rPr lang="ru-RU" dirty="0" smtClean="0"/>
              <a:t>Иллюстрация Сибирской войны. Японская армия оккупировала </a:t>
            </a:r>
            <a:r>
              <a:rPr lang="ru-RU" dirty="0" err="1" smtClean="0"/>
              <a:t>Хабалофск</a:t>
            </a:r>
            <a:r>
              <a:rPr lang="ru-RU" dirty="0" smtClean="0"/>
              <a:t>,</a:t>
            </a:r>
          </a:p>
          <a:p>
            <a:r>
              <a:rPr lang="ru-RU" dirty="0" smtClean="0"/>
              <a:t>Амурский флот сдался. Японская открытка.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27 мая 1918 г. – начало восстания чехословацкого корпуса =</a:t>
            </a:r>
            <a:r>
              <a:rPr lang="en-US" dirty="0" smtClean="0"/>
              <a:t>&gt; </a:t>
            </a:r>
            <a:r>
              <a:rPr lang="ru-RU" dirty="0" smtClean="0"/>
              <a:t>свергнута власть большевиков в Поволжье, на Урале, Дальнем Востоке</a:t>
            </a:r>
          </a:p>
          <a:p>
            <a:r>
              <a:rPr lang="ru-RU" dirty="0" smtClean="0"/>
              <a:t>В Уфе установлено правительство Директории </a:t>
            </a:r>
          </a:p>
          <a:p>
            <a:r>
              <a:rPr lang="ru-RU" dirty="0" smtClean="0"/>
              <a:t>6 июня 1918 г. – левоэсеровский мятеж в Москве (+ другие города)</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21px-1918_yaroslavl_destructed_orthodox_church.jpg"/>
          <p:cNvPicPr>
            <a:picLocks noGrp="1" noChangeAspect="1"/>
          </p:cNvPicPr>
          <p:nvPr>
            <p:ph idx="1"/>
          </p:nvPr>
        </p:nvPicPr>
        <p:blipFill>
          <a:blip r:embed="rId2"/>
          <a:stretch>
            <a:fillRect/>
          </a:stretch>
        </p:blipFill>
        <p:spPr>
          <a:xfrm>
            <a:off x="2857488" y="285704"/>
            <a:ext cx="4619259" cy="6572296"/>
          </a:xfrm>
        </p:spPr>
      </p:pic>
      <p:sp>
        <p:nvSpPr>
          <p:cNvPr id="5" name="TextBox 4"/>
          <p:cNvSpPr txBox="1"/>
          <p:nvPr/>
        </p:nvSpPr>
        <p:spPr>
          <a:xfrm>
            <a:off x="571472" y="2928934"/>
            <a:ext cx="2164952" cy="646331"/>
          </a:xfrm>
          <a:prstGeom prst="rect">
            <a:avLst/>
          </a:prstGeom>
          <a:noFill/>
        </p:spPr>
        <p:txBody>
          <a:bodyPr wrap="none" rtlCol="0">
            <a:spAutoFit/>
          </a:bodyPr>
          <a:lstStyle/>
          <a:p>
            <a:r>
              <a:rPr lang="ru-RU" dirty="0" smtClean="0"/>
              <a:t>После Ярославского</a:t>
            </a:r>
          </a:p>
          <a:p>
            <a:r>
              <a:rPr lang="ru-RU" dirty="0" smtClean="0"/>
              <a:t>восстания</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ярославский-мятеж-главпочтамт.jpg"/>
          <p:cNvPicPr>
            <a:picLocks noGrp="1" noChangeAspect="1"/>
          </p:cNvPicPr>
          <p:nvPr>
            <p:ph idx="1"/>
          </p:nvPr>
        </p:nvPicPr>
        <p:blipFill>
          <a:blip r:embed="rId2"/>
          <a:stretch>
            <a:fillRect/>
          </a:stretch>
        </p:blipFill>
        <p:spPr>
          <a:xfrm>
            <a:off x="571472" y="642918"/>
            <a:ext cx="8187938" cy="5509267"/>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b28a38635b18941cd42079ca137213b.jpg"/>
          <p:cNvPicPr>
            <a:picLocks noGrp="1" noChangeAspect="1"/>
          </p:cNvPicPr>
          <p:nvPr>
            <p:ph idx="1"/>
          </p:nvPr>
        </p:nvPicPr>
        <p:blipFill>
          <a:blip r:embed="rId2"/>
          <a:stretch>
            <a:fillRect/>
          </a:stretch>
        </p:blipFill>
        <p:spPr>
          <a:xfrm>
            <a:off x="285720" y="357166"/>
            <a:ext cx="8612622" cy="5840435"/>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Б.Кустодиев. Большевик. 1919.</a:t>
            </a:r>
            <a:endParaRPr lang="ru-RU" dirty="0"/>
          </a:p>
        </p:txBody>
      </p:sp>
      <p:pic>
        <p:nvPicPr>
          <p:cNvPr id="4" name="Содержимое 3" descr="kartina-bolshevik.jpg"/>
          <p:cNvPicPr>
            <a:picLocks noGrp="1" noChangeAspect="1"/>
          </p:cNvPicPr>
          <p:nvPr>
            <p:ph idx="1"/>
          </p:nvPr>
        </p:nvPicPr>
        <p:blipFill>
          <a:blip r:embed="rId2"/>
          <a:stretch>
            <a:fillRect/>
          </a:stretch>
        </p:blipFill>
        <p:spPr>
          <a:xfrm>
            <a:off x="785786" y="1310498"/>
            <a:ext cx="7571032" cy="5547502"/>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r>
              <a:rPr lang="ru-RU" sz="3600" dirty="0" smtClean="0"/>
              <a:t>Осень 1918 г . – положение большевиков сложное (</a:t>
            </a:r>
            <a:r>
              <a:rPr lang="ru-RU" sz="3600" dirty="0" err="1" smtClean="0"/>
              <a:t>чехослов</a:t>
            </a:r>
            <a:r>
              <a:rPr lang="ru-RU" sz="3600" dirty="0" smtClean="0"/>
              <a:t>. вышли к Волге, армия Краснова осадила Царицын) =</a:t>
            </a:r>
            <a:r>
              <a:rPr lang="en-US" sz="3600" dirty="0" smtClean="0"/>
              <a:t>&gt;</a:t>
            </a:r>
          </a:p>
          <a:p>
            <a:r>
              <a:rPr lang="ru-RU" sz="3600" dirty="0" smtClean="0"/>
              <a:t>Политика </a:t>
            </a:r>
            <a:r>
              <a:rPr lang="ru-RU" sz="3600" b="1" i="1" dirty="0" smtClean="0"/>
              <a:t>военного коммунизма </a:t>
            </a:r>
            <a:r>
              <a:rPr lang="ru-RU" sz="3600" dirty="0" smtClean="0"/>
              <a:t>(с весны 1918 г.)</a:t>
            </a:r>
            <a:endParaRPr lang="ru-RU"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338"/>
            <a:ext cx="8401080" cy="1428760"/>
          </a:xfrm>
        </p:spPr>
        <p:txBody>
          <a:bodyPr/>
          <a:lstStyle/>
          <a:p>
            <a:endParaRPr lang="ru-RU"/>
          </a:p>
        </p:txBody>
      </p:sp>
      <p:sp>
        <p:nvSpPr>
          <p:cNvPr id="3" name="Содержимое 2"/>
          <p:cNvSpPr>
            <a:spLocks noGrp="1"/>
          </p:cNvSpPr>
          <p:nvPr>
            <p:ph idx="1"/>
          </p:nvPr>
        </p:nvSpPr>
        <p:spPr>
          <a:xfrm>
            <a:off x="500034" y="928670"/>
            <a:ext cx="8186766" cy="5197493"/>
          </a:xfrm>
        </p:spPr>
        <p:txBody>
          <a:bodyPr>
            <a:normAutofit/>
          </a:bodyPr>
          <a:lstStyle/>
          <a:p>
            <a:r>
              <a:rPr lang="ru-RU" dirty="0" smtClean="0"/>
              <a:t>1. Национализация </a:t>
            </a:r>
          </a:p>
          <a:p>
            <a:r>
              <a:rPr lang="ru-RU" dirty="0" smtClean="0"/>
              <a:t>2. Принудительное изъятие продовольственной продукции и ее перераспределение</a:t>
            </a:r>
          </a:p>
          <a:p>
            <a:r>
              <a:rPr lang="ru-RU" dirty="0" smtClean="0"/>
              <a:t>3. Всеобщая трудовая повинность</a:t>
            </a:r>
          </a:p>
          <a:p>
            <a:r>
              <a:rPr lang="ru-RU" dirty="0" smtClean="0"/>
              <a:t>4. Ликвидация денег. Зарплата заменена пайком, отмена коммунальных платежей и платы за транспорт</a:t>
            </a:r>
          </a:p>
          <a:p>
            <a:r>
              <a:rPr lang="ru-RU" dirty="0" smtClean="0"/>
              <a:t>5. Управление в руках ВСНХ</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6. Создание продовольственных отрядов и комитетов бедноты</a:t>
            </a:r>
            <a:r>
              <a:rPr lang="en-US" dirty="0" smtClean="0"/>
              <a:t> – </a:t>
            </a:r>
            <a:r>
              <a:rPr lang="ru-RU" dirty="0" smtClean="0"/>
              <a:t>изъятие излишков</a:t>
            </a:r>
          </a:p>
          <a:p>
            <a:r>
              <a:rPr lang="ru-RU" dirty="0" smtClean="0"/>
              <a:t>7. Конфискация заменена продразверсткой (по плану)</a:t>
            </a:r>
          </a:p>
          <a:p>
            <a:r>
              <a:rPr lang="ru-RU" dirty="0" smtClean="0"/>
              <a:t>8. Создание Красной Армии (15 января 1918 г.) – на добровольной основе =</a:t>
            </a:r>
            <a:r>
              <a:rPr lang="en-US" dirty="0" smtClean="0"/>
              <a:t>&gt; </a:t>
            </a:r>
            <a:r>
              <a:rPr lang="ru-RU" dirty="0" smtClean="0"/>
              <a:t>10 июля – всеобщая воинская повинность</a:t>
            </a:r>
          </a:p>
          <a:p>
            <a:r>
              <a:rPr lang="ru-RU" dirty="0" smtClean="0"/>
              <a:t>9. Создание концлагерей для представителей привилегированных в прошлом слоев населения</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10. красный террор</a:t>
            </a:r>
          </a:p>
          <a:p>
            <a:r>
              <a:rPr lang="ru-RU" dirty="0" smtClean="0"/>
              <a:t>11. сотрудничество с буржуазными специалистами и военными специалистами (при военном комиссаре)</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71480"/>
            <a:ext cx="8186766" cy="5554683"/>
          </a:xfrm>
        </p:spPr>
        <p:txBody>
          <a:bodyPr>
            <a:normAutofit/>
          </a:bodyPr>
          <a:lstStyle/>
          <a:p>
            <a:r>
              <a:rPr lang="ru-RU" dirty="0" smtClean="0"/>
              <a:t>Ноябрь 1918 г. – завершение ПМВ =</a:t>
            </a:r>
            <a:r>
              <a:rPr lang="en-US" dirty="0" smtClean="0"/>
              <a:t>&gt; </a:t>
            </a:r>
            <a:r>
              <a:rPr lang="ru-RU" dirty="0" smtClean="0"/>
              <a:t>эвакуация войск Центральных держав (пали режимы армий Краснова, гетмана Скоропадского на Украине)</a:t>
            </a:r>
          </a:p>
          <a:p>
            <a:r>
              <a:rPr lang="ru-RU" dirty="0" smtClean="0"/>
              <a:t>Директория из Уфы переместилась в Омск </a:t>
            </a:r>
          </a:p>
          <a:p>
            <a:r>
              <a:rPr lang="ru-RU" dirty="0" smtClean="0"/>
              <a:t>Колчак сверг Директорию и установил военную диктатуру (Верховный правитель России)</a:t>
            </a:r>
          </a:p>
          <a:p>
            <a:r>
              <a:rPr lang="ru-RU" dirty="0" smtClean="0"/>
              <a:t>Какова социальная база Колчака?</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Колчак А.В.</a:t>
            </a:r>
            <a:endParaRPr lang="ru-RU" dirty="0"/>
          </a:p>
        </p:txBody>
      </p:sp>
      <p:pic>
        <p:nvPicPr>
          <p:cNvPr id="4" name="Содержимое 3" descr="Kolchak.jpg"/>
          <p:cNvPicPr>
            <a:picLocks noGrp="1" noChangeAspect="1"/>
          </p:cNvPicPr>
          <p:nvPr>
            <p:ph idx="1"/>
          </p:nvPr>
        </p:nvPicPr>
        <p:blipFill>
          <a:blip r:embed="rId2"/>
          <a:stretch>
            <a:fillRect/>
          </a:stretch>
        </p:blipFill>
        <p:spPr>
          <a:xfrm>
            <a:off x="2643174" y="1428736"/>
            <a:ext cx="3500452" cy="5180669"/>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Миллионка</a:t>
            </a:r>
            <a:r>
              <a:rPr lang="ru-RU" dirty="0" smtClean="0"/>
              <a:t> и золото Колчака</a:t>
            </a:r>
            <a:endParaRPr lang="ru-RU" dirty="0"/>
          </a:p>
        </p:txBody>
      </p:sp>
      <p:pic>
        <p:nvPicPr>
          <p:cNvPr id="4" name="Содержимое 3" descr="4859_900.jpg"/>
          <p:cNvPicPr>
            <a:picLocks noGrp="1" noChangeAspect="1"/>
          </p:cNvPicPr>
          <p:nvPr>
            <p:ph idx="1"/>
          </p:nvPr>
        </p:nvPicPr>
        <p:blipFill>
          <a:blip r:embed="rId2"/>
          <a:stretch>
            <a:fillRect/>
          </a:stretch>
        </p:blipFill>
        <p:spPr>
          <a:xfrm>
            <a:off x="1785918" y="1290630"/>
            <a:ext cx="5263271" cy="5567370"/>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Эстония – режим Юденича Н.Н.</a:t>
            </a:r>
          </a:p>
          <a:p>
            <a:r>
              <a:rPr lang="ru-RU" dirty="0" smtClean="0"/>
              <a:t>Север – генерал Миллер Е.К.</a:t>
            </a:r>
          </a:p>
          <a:p>
            <a:r>
              <a:rPr lang="ru-RU" dirty="0" smtClean="0"/>
              <a:t>Январь 1919 г. – Деникин А.И. возглавил вооруженные силы Юга России. Захватили Донбасс и готовили поход на Москву. </a:t>
            </a:r>
          </a:p>
          <a:p>
            <a:r>
              <a:rPr lang="ru-RU" dirty="0" smtClean="0"/>
              <a:t>Петлюра С.В. – при поддержке </a:t>
            </a:r>
            <a:r>
              <a:rPr lang="ru-RU" dirty="0" err="1" smtClean="0"/>
              <a:t>англо-фран</a:t>
            </a:r>
            <a:r>
              <a:rPr lang="ru-RU" dirty="0" smtClean="0"/>
              <a:t>. Войск вели борьбу за независимость Украины</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Решающие сражения. Март 1919 – март 1920 гг.</a:t>
            </a:r>
            <a:endParaRPr lang="ru-RU" dirty="0"/>
          </a:p>
        </p:txBody>
      </p:sp>
      <p:sp>
        <p:nvSpPr>
          <p:cNvPr id="3" name="Содержимое 2"/>
          <p:cNvSpPr>
            <a:spLocks noGrp="1"/>
          </p:cNvSpPr>
          <p:nvPr>
            <p:ph idx="1"/>
          </p:nvPr>
        </p:nvSpPr>
        <p:spPr/>
        <p:txBody>
          <a:bodyPr/>
          <a:lstStyle/>
          <a:p>
            <a:r>
              <a:rPr lang="ru-RU" dirty="0" smtClean="0"/>
              <a:t>Объединенные силы Колчака предприняли наступление на Москву, но были остановлены под Уфой (Фрунзе М.В.</a:t>
            </a:r>
            <a:r>
              <a:rPr lang="ru-RU" dirty="0" smtClean="0">
                <a:solidFill>
                  <a:srgbClr val="FF0000"/>
                </a:solidFill>
              </a:rPr>
              <a:t>!</a:t>
            </a:r>
            <a:r>
              <a:rPr lang="ru-RU" dirty="0" smtClean="0"/>
              <a:t> )</a:t>
            </a:r>
          </a:p>
          <a:p>
            <a:r>
              <a:rPr lang="ru-RU" dirty="0" smtClean="0"/>
              <a:t>Битвы за Урал и Сибирь (лето 1919 г.) – армия под командованием Тухачевского М.Н.</a:t>
            </a:r>
            <a:r>
              <a:rPr lang="ru-RU" dirty="0" smtClean="0">
                <a:solidFill>
                  <a:srgbClr val="FF0000"/>
                </a:solidFill>
              </a:rPr>
              <a:t>!</a:t>
            </a:r>
          </a:p>
          <a:p>
            <a:r>
              <a:rPr lang="ru-RU" dirty="0" smtClean="0"/>
              <a:t>Под Омском войска Колчака потерпели поражение и его режим пал</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a:bodyPr>
          <a:lstStyle/>
          <a:p>
            <a:r>
              <a:rPr lang="ru-RU" dirty="0" smtClean="0"/>
              <a:t>Май 1919 г. – наступление войск Деникина (Царицын, Харьков)</a:t>
            </a:r>
          </a:p>
          <a:p>
            <a:r>
              <a:rPr lang="ru-RU" dirty="0" smtClean="0"/>
              <a:t>Июль 1919 г. – войска Деникина пошли на Москву</a:t>
            </a:r>
          </a:p>
          <a:p>
            <a:r>
              <a:rPr lang="ru-RU" dirty="0" smtClean="0"/>
              <a:t>Октябрь 1919 г. – сформирован Первый Конный корпус (Буденный С.М. и Ворошилов К.Е.</a:t>
            </a:r>
            <a:r>
              <a:rPr lang="ru-RU" dirty="0" smtClean="0">
                <a:solidFill>
                  <a:srgbClr val="FF0000"/>
                </a:solidFill>
              </a:rPr>
              <a:t>!</a:t>
            </a:r>
            <a:r>
              <a:rPr lang="ru-RU" dirty="0" smtClean="0"/>
              <a:t>) =</a:t>
            </a:r>
            <a:r>
              <a:rPr lang="en-US" dirty="0" smtClean="0"/>
              <a:t>&gt; </a:t>
            </a:r>
            <a:r>
              <a:rPr lang="ru-RU" dirty="0" smtClean="0"/>
              <a:t> генеральное сражение под Орлом и Кромами =</a:t>
            </a:r>
            <a:r>
              <a:rPr lang="en-US" dirty="0" smtClean="0"/>
              <a:t>&gt; </a:t>
            </a:r>
            <a:r>
              <a:rPr lang="ru-RU" dirty="0" smtClean="0"/>
              <a:t>отступление белых войск</a:t>
            </a:r>
          </a:p>
          <a:p>
            <a:r>
              <a:rPr lang="ru-RU" dirty="0" smtClean="0"/>
              <a:t>Март 1920 г. – разгромлены остатки Деникина</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8229600" cy="1143000"/>
          </a:xfrm>
        </p:spPr>
        <p:txBody>
          <a:bodyPr/>
          <a:lstStyle/>
          <a:p>
            <a:r>
              <a:rPr lang="ru-RU" dirty="0" smtClean="0"/>
              <a:t>Вопрос о периодизации</a:t>
            </a:r>
            <a:endParaRPr lang="ru-RU" dirty="0"/>
          </a:p>
        </p:txBody>
      </p:sp>
      <p:sp>
        <p:nvSpPr>
          <p:cNvPr id="3" name="Содержимое 2"/>
          <p:cNvSpPr>
            <a:spLocks noGrp="1"/>
          </p:cNvSpPr>
          <p:nvPr>
            <p:ph idx="1"/>
          </p:nvPr>
        </p:nvSpPr>
        <p:spPr>
          <a:xfrm>
            <a:off x="428596" y="1357298"/>
            <a:ext cx="8501122" cy="5286412"/>
          </a:xfrm>
        </p:spPr>
        <p:txBody>
          <a:bodyPr>
            <a:normAutofit/>
          </a:bodyPr>
          <a:lstStyle/>
          <a:p>
            <a:r>
              <a:rPr lang="ru-RU" dirty="0" smtClean="0"/>
              <a:t>1. октябрь 1917 г. – октябрь 1922 г. (разгром вооруженных формирований при взятии Владивостока)</a:t>
            </a:r>
          </a:p>
          <a:p>
            <a:r>
              <a:rPr lang="ru-RU" dirty="0" smtClean="0"/>
              <a:t>2. февраль 1917 г. – 1924 гг.</a:t>
            </a:r>
          </a:p>
          <a:p>
            <a:r>
              <a:rPr lang="ru-RU" dirty="0" smtClean="0"/>
              <a:t>3. май 1918 г. – ноябрь 1920 г. – время наиболее активных боевых действий</a:t>
            </a:r>
          </a:p>
          <a:p>
            <a:r>
              <a:rPr lang="ru-RU" dirty="0" smtClean="0"/>
              <a:t>* В Средней Азии «басмачи» действовали до 1932 года, хотя отдельные бои и операции продолжались до 1938 года.</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Война с Польшей и поражение белого движения. Апрель – ноябрь 1920 г.</a:t>
            </a:r>
            <a:endParaRPr lang="ru-RU" dirty="0"/>
          </a:p>
        </p:txBody>
      </p:sp>
      <p:sp>
        <p:nvSpPr>
          <p:cNvPr id="3" name="Содержимое 2"/>
          <p:cNvSpPr>
            <a:spLocks noGrp="1"/>
          </p:cNvSpPr>
          <p:nvPr>
            <p:ph idx="1"/>
          </p:nvPr>
        </p:nvSpPr>
        <p:spPr/>
        <p:txBody>
          <a:bodyPr/>
          <a:lstStyle/>
          <a:p>
            <a:r>
              <a:rPr lang="ru-RU" dirty="0" smtClean="0"/>
              <a:t>Требование Польши – возвращение к границам 1772 г. (т.е. отторжение земель Украины, Белоруссии и Литвы)</a:t>
            </a:r>
          </a:p>
          <a:p>
            <a:r>
              <a:rPr lang="ru-RU" dirty="0" smtClean="0"/>
              <a:t>Цель большевиков – попытка распространения революции на территорию Польши</a:t>
            </a:r>
          </a:p>
          <a:p>
            <a:r>
              <a:rPr lang="ru-RU" dirty="0" smtClean="0"/>
              <a:t>Основные герои войны - ? </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Rzeczpospolita_Rozbiory_3.png"/>
          <p:cNvPicPr>
            <a:picLocks noGrp="1" noChangeAspect="1"/>
          </p:cNvPicPr>
          <p:nvPr>
            <p:ph idx="1"/>
          </p:nvPr>
        </p:nvPicPr>
        <p:blipFill>
          <a:blip r:embed="rId2"/>
          <a:stretch>
            <a:fillRect/>
          </a:stretch>
        </p:blipFill>
        <p:spPr>
          <a:xfrm>
            <a:off x="428596" y="42127"/>
            <a:ext cx="8286776" cy="6815873"/>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500042"/>
            <a:ext cx="8043890" cy="5626121"/>
          </a:xfrm>
        </p:spPr>
        <p:txBody>
          <a:bodyPr>
            <a:normAutofit fontScale="92500" lnSpcReduction="10000"/>
          </a:bodyPr>
          <a:lstStyle/>
          <a:p>
            <a:r>
              <a:rPr lang="ru-RU" dirty="0" smtClean="0"/>
              <a:t>Замкнутая в пределах границ времён шестнадцатого века, отрезанная от Чёрного и Балтийского морей, лишённая земельных и ископаемых богатств Юга и </a:t>
            </a:r>
            <a:r>
              <a:rPr lang="ru-RU" dirty="0" err="1" smtClean="0"/>
              <a:t>Юго-Востока</a:t>
            </a:r>
            <a:r>
              <a:rPr lang="ru-RU" dirty="0" smtClean="0"/>
              <a:t>, Россия могла бы легко перейти в состояние второсортной державы, неспособной серьёзно угрожать </a:t>
            </a:r>
            <a:r>
              <a:rPr lang="ru-RU" dirty="0" err="1" smtClean="0"/>
              <a:t>новообретённой</a:t>
            </a:r>
            <a:r>
              <a:rPr lang="ru-RU" dirty="0" smtClean="0"/>
              <a:t> независимости Польши. Польша же, как самое большое и сильное из новых государств, могла бы легко обеспечить себе сферу влияния, которая простиралась бы от Финляндии до Кавказских гор.</a:t>
            </a:r>
          </a:p>
          <a:p>
            <a:r>
              <a:rPr lang="ru-RU" dirty="0" smtClean="0"/>
              <a:t>— Ю. Пилсудский</a:t>
            </a:r>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43px-Ясновельможная_Польша_плакат_РСФСР_1920.jpg"/>
          <p:cNvPicPr>
            <a:picLocks noGrp="1" noChangeAspect="1"/>
          </p:cNvPicPr>
          <p:nvPr>
            <p:ph idx="1"/>
          </p:nvPr>
        </p:nvPicPr>
        <p:blipFill>
          <a:blip r:embed="rId2"/>
          <a:stretch>
            <a:fillRect/>
          </a:stretch>
        </p:blipFill>
        <p:spPr>
          <a:xfrm>
            <a:off x="2000232" y="0"/>
            <a:ext cx="5107960" cy="6906699"/>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В Крыму активизировались войска под командованием Врангеля П.Н. =</a:t>
            </a:r>
            <a:r>
              <a:rPr lang="en-US" dirty="0" smtClean="0"/>
              <a:t>&gt; </a:t>
            </a:r>
            <a:r>
              <a:rPr lang="ru-RU" dirty="0" smtClean="0"/>
              <a:t>в ноябре 1920 г. эвакуированы в Турцию</a:t>
            </a:r>
          </a:p>
          <a:p>
            <a:r>
              <a:rPr lang="ru-RU" dirty="0" smtClean="0"/>
              <a:t>1921 г. – Рижский мирный договор</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Условия</a:t>
            </a:r>
            <a:endParaRPr lang="ru-RU" dirty="0"/>
          </a:p>
        </p:txBody>
      </p:sp>
      <p:sp>
        <p:nvSpPr>
          <p:cNvPr id="3" name="Содержимое 2"/>
          <p:cNvSpPr>
            <a:spLocks noGrp="1"/>
          </p:cNvSpPr>
          <p:nvPr>
            <p:ph idx="1"/>
          </p:nvPr>
        </p:nvSpPr>
        <p:spPr/>
        <p:txBody>
          <a:bodyPr/>
          <a:lstStyle/>
          <a:p>
            <a:r>
              <a:rPr lang="ru-RU" dirty="0" smtClean="0"/>
              <a:t>1. Польша отказалась от намерений возвратить границы 1972 г.</a:t>
            </a:r>
          </a:p>
          <a:p>
            <a:r>
              <a:rPr lang="ru-RU" dirty="0" smtClean="0"/>
              <a:t>2. Россия выплачивала компенсацию</a:t>
            </a:r>
          </a:p>
          <a:p>
            <a:r>
              <a:rPr lang="ru-RU" dirty="0" smtClean="0"/>
              <a:t>3. Р. Признала право П. на Западную Украину, З.Белоруссию</a:t>
            </a:r>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800px-Caricature_for_Riga_Peace_1921.png"/>
          <p:cNvPicPr>
            <a:picLocks noGrp="1" noChangeAspect="1"/>
          </p:cNvPicPr>
          <p:nvPr>
            <p:ph idx="1"/>
          </p:nvPr>
        </p:nvPicPr>
        <p:blipFill>
          <a:blip r:embed="rId2"/>
          <a:stretch>
            <a:fillRect/>
          </a:stretch>
        </p:blipFill>
        <p:spPr>
          <a:xfrm>
            <a:off x="0" y="274342"/>
            <a:ext cx="9144000" cy="6297930"/>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Причины победы красных и поражения белого движения</a:t>
            </a:r>
            <a:endParaRPr lang="ru-RU" dirty="0"/>
          </a:p>
        </p:txBody>
      </p:sp>
      <p:sp>
        <p:nvSpPr>
          <p:cNvPr id="3" name="Содержимое 2"/>
          <p:cNvSpPr>
            <a:spLocks noGrp="1"/>
          </p:cNvSpPr>
          <p:nvPr>
            <p:ph idx="1"/>
          </p:nvPr>
        </p:nvSpPr>
        <p:spPr/>
        <p:txBody>
          <a:bodyPr/>
          <a:lstStyle/>
          <a:p>
            <a:r>
              <a:rPr lang="ru-RU" dirty="0" smtClean="0"/>
              <a:t>?</a:t>
            </a:r>
          </a:p>
          <a:p>
            <a:r>
              <a:rPr lang="ru-RU" dirty="0" smtClean="0"/>
              <a:t>?</a:t>
            </a:r>
          </a:p>
          <a:p>
            <a:r>
              <a:rPr lang="ru-RU" dirty="0" smtClean="0"/>
              <a:t>?</a:t>
            </a: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Завершающий этап. Конец 1920-1922 гг.</a:t>
            </a:r>
            <a:endParaRPr lang="ru-RU" dirty="0"/>
          </a:p>
        </p:txBody>
      </p:sp>
      <p:sp>
        <p:nvSpPr>
          <p:cNvPr id="4" name="Содержимое 3"/>
          <p:cNvSpPr>
            <a:spLocks noGrp="1"/>
          </p:cNvSpPr>
          <p:nvPr>
            <p:ph sz="half" idx="1"/>
          </p:nvPr>
        </p:nvSpPr>
        <p:spPr/>
        <p:txBody>
          <a:bodyPr/>
          <a:lstStyle/>
          <a:p>
            <a:r>
              <a:rPr lang="ru-RU" dirty="0" smtClean="0"/>
              <a:t>Нестор Махно – руководитель движения анархистов на территории Украины</a:t>
            </a:r>
          </a:p>
          <a:p>
            <a:r>
              <a:rPr lang="ru-RU" dirty="0" smtClean="0"/>
              <a:t>У зеленых отсутствовала единая идеология</a:t>
            </a:r>
          </a:p>
          <a:p>
            <a:r>
              <a:rPr lang="ru-RU" dirty="0" smtClean="0"/>
              <a:t>Разбит к 1921 г.</a:t>
            </a:r>
            <a:endParaRPr lang="ru-RU" dirty="0"/>
          </a:p>
        </p:txBody>
      </p:sp>
      <p:pic>
        <p:nvPicPr>
          <p:cNvPr id="6" name="Содержимое 5" descr="390px-1921._Нестор_Махно_в_лагере_для_перемещенных_лиц_в_Румынии.jpg"/>
          <p:cNvPicPr>
            <a:picLocks noGrp="1" noChangeAspect="1"/>
          </p:cNvPicPr>
          <p:nvPr>
            <p:ph sz="half" idx="2"/>
          </p:nvPr>
        </p:nvPicPr>
        <p:blipFill>
          <a:blip r:embed="rId2"/>
          <a:stretch>
            <a:fillRect/>
          </a:stretch>
        </p:blipFill>
        <p:spPr>
          <a:xfrm>
            <a:off x="5203880" y="1600200"/>
            <a:ext cx="2927240" cy="4525963"/>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Деньги в революционной повстанческой армии Украины</a:t>
            </a:r>
            <a:endParaRPr lang="ru-RU" dirty="0"/>
          </a:p>
        </p:txBody>
      </p:sp>
      <p:pic>
        <p:nvPicPr>
          <p:cNvPr id="7" name="Содержимое 6" descr="800px-Ukraine_rizn012.jpg"/>
          <p:cNvPicPr>
            <a:picLocks noGrp="1" noChangeAspect="1"/>
          </p:cNvPicPr>
          <p:nvPr>
            <p:ph idx="1"/>
          </p:nvPr>
        </p:nvPicPr>
        <p:blipFill>
          <a:blip r:embed="rId2"/>
          <a:stretch>
            <a:fillRect/>
          </a:stretch>
        </p:blipFill>
        <p:spPr>
          <a:xfrm>
            <a:off x="150044" y="2071678"/>
            <a:ext cx="8993956" cy="4362069"/>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Три цвета войны</a:t>
            </a:r>
            <a:endParaRPr lang="ru-RU" dirty="0"/>
          </a:p>
        </p:txBody>
      </p:sp>
      <p:sp>
        <p:nvSpPr>
          <p:cNvPr id="3" name="Содержимое 2"/>
          <p:cNvSpPr>
            <a:spLocks noGrp="1"/>
          </p:cNvSpPr>
          <p:nvPr>
            <p:ph idx="1"/>
          </p:nvPr>
        </p:nvSpPr>
        <p:spPr>
          <a:xfrm>
            <a:off x="357158" y="1600200"/>
            <a:ext cx="8329642" cy="4829196"/>
          </a:xfrm>
        </p:spPr>
        <p:txBody>
          <a:bodyPr/>
          <a:lstStyle/>
          <a:p>
            <a:r>
              <a:rPr lang="ru-RU" dirty="0" smtClean="0"/>
              <a:t>1. Красные (большевики)</a:t>
            </a:r>
          </a:p>
          <a:p>
            <a:r>
              <a:rPr lang="ru-RU" dirty="0" smtClean="0"/>
              <a:t>2. Белые (движение, созданное с целью свержения власти большевиков)</a:t>
            </a:r>
          </a:p>
          <a:p>
            <a:r>
              <a:rPr lang="ru-RU" dirty="0" smtClean="0"/>
              <a:t>3. Зеленые (третья сила, анархисты, представители крестьянства)</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Тамбовской восстание 1920-1921 гг.</a:t>
            </a:r>
            <a:endParaRPr lang="ru-RU" dirty="0"/>
          </a:p>
        </p:txBody>
      </p:sp>
      <p:sp>
        <p:nvSpPr>
          <p:cNvPr id="4" name="Содержимое 3"/>
          <p:cNvSpPr>
            <a:spLocks noGrp="1"/>
          </p:cNvSpPr>
          <p:nvPr>
            <p:ph sz="half" idx="1"/>
          </p:nvPr>
        </p:nvSpPr>
        <p:spPr/>
        <p:txBody>
          <a:bodyPr/>
          <a:lstStyle/>
          <a:p>
            <a:r>
              <a:rPr lang="ru-RU" dirty="0" smtClean="0"/>
              <a:t>Руководитель – эсер Антонов А.С.</a:t>
            </a:r>
          </a:p>
          <a:p>
            <a:r>
              <a:rPr lang="ru-RU" dirty="0" smtClean="0"/>
              <a:t>Сопротивление крестьян переросло в войну</a:t>
            </a:r>
          </a:p>
          <a:p>
            <a:r>
              <a:rPr lang="ru-RU" dirty="0" smtClean="0"/>
              <a:t>Репрессированы 30-50 тыс. крестьян</a:t>
            </a:r>
            <a:endParaRPr lang="ru-RU" dirty="0"/>
          </a:p>
        </p:txBody>
      </p:sp>
      <p:pic>
        <p:nvPicPr>
          <p:cNvPr id="6" name="Содержимое 5" descr="Antonov.jpg"/>
          <p:cNvPicPr>
            <a:picLocks noGrp="1" noChangeAspect="1"/>
          </p:cNvPicPr>
          <p:nvPr>
            <p:ph sz="half" idx="2"/>
          </p:nvPr>
        </p:nvPicPr>
        <p:blipFill>
          <a:blip r:embed="rId2"/>
          <a:stretch>
            <a:fillRect/>
          </a:stretch>
        </p:blipFill>
        <p:spPr>
          <a:xfrm>
            <a:off x="4857752" y="1357298"/>
            <a:ext cx="3427222" cy="5334199"/>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normAutofit fontScale="90000"/>
          </a:bodyPr>
          <a:lstStyle/>
          <a:p>
            <a:r>
              <a:rPr lang="ru-RU" dirty="0" smtClean="0"/>
              <a:t>Тухачевский М.Н. о подавлении восстания</a:t>
            </a:r>
            <a:endParaRPr lang="ru-RU" dirty="0"/>
          </a:p>
        </p:txBody>
      </p:sp>
      <p:sp>
        <p:nvSpPr>
          <p:cNvPr id="10" name="Содержимое 9"/>
          <p:cNvSpPr>
            <a:spLocks noGrp="1"/>
          </p:cNvSpPr>
          <p:nvPr>
            <p:ph sz="half" idx="1"/>
          </p:nvPr>
        </p:nvSpPr>
        <p:spPr/>
        <p:txBody>
          <a:bodyPr/>
          <a:lstStyle/>
          <a:p>
            <a:r>
              <a:rPr lang="ru-RU" dirty="0" smtClean="0"/>
              <a:t>«Без расстрелов ничего не получается. Расстрелы в одном селении на другое не действуют, пока в них не будет проведена такая же мера.»</a:t>
            </a:r>
            <a:endParaRPr lang="ru-RU" dirty="0"/>
          </a:p>
        </p:txBody>
      </p:sp>
      <p:pic>
        <p:nvPicPr>
          <p:cNvPr id="12" name="Содержимое 11" descr="Tuhacsevszkij1936.JPG"/>
          <p:cNvPicPr>
            <a:picLocks noGrp="1" noChangeAspect="1"/>
          </p:cNvPicPr>
          <p:nvPr>
            <p:ph sz="half" idx="2"/>
          </p:nvPr>
        </p:nvPicPr>
        <p:blipFill>
          <a:blip r:embed="rId2"/>
          <a:stretch>
            <a:fillRect/>
          </a:stretch>
        </p:blipFill>
        <p:spPr>
          <a:xfrm>
            <a:off x="5286380" y="1714488"/>
            <a:ext cx="3006062" cy="4525963"/>
          </a:xfr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500034" y="428604"/>
            <a:ext cx="8286808" cy="6286544"/>
          </a:xfrm>
        </p:spPr>
        <p:txBody>
          <a:bodyPr>
            <a:normAutofit fontScale="77500" lnSpcReduction="20000"/>
          </a:bodyPr>
          <a:lstStyle/>
          <a:p>
            <a:r>
              <a:rPr lang="ru-RU" dirty="0" smtClean="0"/>
              <a:t>ПРИКАЗ Командующего войсками Тамбовской губернии № 0116/оперативно-секретный г.Тамбов 12 июня 1921 г. </a:t>
            </a:r>
          </a:p>
          <a:p>
            <a:r>
              <a:rPr lang="ru-RU" dirty="0" smtClean="0"/>
              <a:t>Остатки разбитых банд и отдельные бандиты, сбежавшие из деревень, где восстановлена Советская власть, собираются в лесах и оттуда производят набеги на мирных жителей. Для немедленной очистки лесов ПРИКАЗЫВАЮ: 1. Леса, где прячутся бандиты, очистить ядовитыми газами, точно рассчитывать, чтобы облако удушливых газов распространялось полностью по всему лесу, уничтожая все, что в нем пряталось. 2. Инспектору артиллерии немедленно подать на места потребное количество баллонов с ядовитыми газами и нужных специалистов. 3. Начальникам боевых участков настойчиво и энергично выполнять настоящий приказ. 4. О принятых мерах донести. </a:t>
            </a:r>
          </a:p>
          <a:p>
            <a:r>
              <a:rPr lang="ru-RU" dirty="0" smtClean="0"/>
              <a:t>Командующий войсками Тухачевский Начальник штаба войск Генштаба </a:t>
            </a:r>
            <a:r>
              <a:rPr lang="ru-RU" dirty="0" err="1" smtClean="0"/>
              <a:t>Какурин</a:t>
            </a:r>
            <a:r>
              <a:rPr lang="ru-RU" dirty="0" smtClean="0"/>
              <a:t> Российский государственный военный архив Ф.34228. Оп.1. Д.292. Л.5</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Дальний Восток</a:t>
            </a:r>
            <a:endParaRPr lang="ru-RU" dirty="0"/>
          </a:p>
        </p:txBody>
      </p:sp>
      <p:sp>
        <p:nvSpPr>
          <p:cNvPr id="3" name="Содержимое 2"/>
          <p:cNvSpPr>
            <a:spLocks noGrp="1"/>
          </p:cNvSpPr>
          <p:nvPr>
            <p:ph idx="1"/>
          </p:nvPr>
        </p:nvSpPr>
        <p:spPr/>
        <p:txBody>
          <a:bodyPr/>
          <a:lstStyle/>
          <a:p>
            <a:r>
              <a:rPr lang="ru-RU" dirty="0" smtClean="0"/>
              <a:t>Территория от Читы до Владивостока контролировалась японцами</a:t>
            </a:r>
          </a:p>
          <a:p>
            <a:r>
              <a:rPr lang="ru-RU" dirty="0" smtClean="0"/>
              <a:t>Консолидация сил белого движения</a:t>
            </a:r>
          </a:p>
          <a:p>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Сергей Георгиевич Лазо</a:t>
            </a:r>
            <a:endParaRPr lang="ru-RU" dirty="0"/>
          </a:p>
        </p:txBody>
      </p:sp>
      <p:sp>
        <p:nvSpPr>
          <p:cNvPr id="5" name="Содержимое 4"/>
          <p:cNvSpPr>
            <a:spLocks noGrp="1"/>
          </p:cNvSpPr>
          <p:nvPr>
            <p:ph sz="half" idx="1"/>
          </p:nvPr>
        </p:nvSpPr>
        <p:spPr>
          <a:xfrm>
            <a:off x="357158" y="1600200"/>
            <a:ext cx="4357718" cy="4829196"/>
          </a:xfrm>
        </p:spPr>
        <p:txBody>
          <a:bodyPr/>
          <a:lstStyle/>
          <a:p>
            <a:r>
              <a:rPr lang="ru-RU" dirty="0" smtClean="0"/>
              <a:t>Русский дворянин, принявший активное участие за установление советской власти на Дальнем Востоке</a:t>
            </a:r>
          </a:p>
          <a:p>
            <a:r>
              <a:rPr lang="ru-RU" dirty="0" smtClean="0"/>
              <a:t>Был живьем сожжен японцами в топке паровоза в качестве акта назидания</a:t>
            </a:r>
            <a:endParaRPr lang="ru-RU" dirty="0"/>
          </a:p>
        </p:txBody>
      </p:sp>
      <p:pic>
        <p:nvPicPr>
          <p:cNvPr id="7" name="Содержимое 6" descr="SGLazo1912.jpg"/>
          <p:cNvPicPr>
            <a:picLocks noGrp="1" noChangeAspect="1"/>
          </p:cNvPicPr>
          <p:nvPr>
            <p:ph sz="half" idx="2"/>
          </p:nvPr>
        </p:nvPicPr>
        <p:blipFill>
          <a:blip r:embed="rId2"/>
          <a:stretch>
            <a:fillRect/>
          </a:stretch>
        </p:blipFill>
        <p:spPr>
          <a:xfrm>
            <a:off x="4812839" y="1600200"/>
            <a:ext cx="3709322" cy="4525963"/>
          </a:xfr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7" name="Содержимое 6" descr="800px-Parovoz-Ea-629.jpg"/>
          <p:cNvPicPr>
            <a:picLocks noGrp="1" noChangeAspect="1"/>
          </p:cNvPicPr>
          <p:nvPr>
            <p:ph idx="1"/>
          </p:nvPr>
        </p:nvPicPr>
        <p:blipFill>
          <a:blip r:embed="rId2"/>
          <a:stretch>
            <a:fillRect/>
          </a:stretch>
        </p:blipFill>
        <p:spPr>
          <a:xfrm>
            <a:off x="214282" y="357166"/>
            <a:ext cx="8700834" cy="5840435"/>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800px-Памятник_Сергею_Лазо.JPG"/>
          <p:cNvPicPr>
            <a:picLocks noGrp="1" noChangeAspect="1"/>
          </p:cNvPicPr>
          <p:nvPr>
            <p:ph idx="1"/>
          </p:nvPr>
        </p:nvPicPr>
        <p:blipFill>
          <a:blip r:embed="rId2"/>
          <a:stretch>
            <a:fillRect/>
          </a:stretch>
        </p:blipFill>
        <p:spPr>
          <a:xfrm>
            <a:off x="1142976" y="214290"/>
            <a:ext cx="6454789" cy="6454789"/>
          </a:xfr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err="1" smtClean="0"/>
              <a:t>Боневур</a:t>
            </a:r>
            <a:r>
              <a:rPr lang="ru-RU" dirty="0" smtClean="0"/>
              <a:t> В.Б.</a:t>
            </a:r>
            <a:endParaRPr lang="ru-RU" dirty="0"/>
          </a:p>
        </p:txBody>
      </p:sp>
      <p:sp>
        <p:nvSpPr>
          <p:cNvPr id="5" name="Содержимое 4"/>
          <p:cNvSpPr>
            <a:spLocks noGrp="1"/>
          </p:cNvSpPr>
          <p:nvPr>
            <p:ph sz="half" idx="1"/>
          </p:nvPr>
        </p:nvSpPr>
        <p:spPr>
          <a:xfrm>
            <a:off x="428596" y="1600200"/>
            <a:ext cx="4067204" cy="4900634"/>
          </a:xfrm>
        </p:spPr>
        <p:txBody>
          <a:bodyPr>
            <a:normAutofit/>
          </a:bodyPr>
          <a:lstStyle/>
          <a:p>
            <a:r>
              <a:rPr lang="ru-RU" sz="3200" dirty="0" smtClean="0"/>
              <a:t>Герой-комсомолец, участник Гражданской война на ДВ</a:t>
            </a:r>
          </a:p>
          <a:p>
            <a:r>
              <a:rPr lang="ru-RU" sz="3200" dirty="0" smtClean="0"/>
              <a:t>Убит белогвардейцами</a:t>
            </a:r>
          </a:p>
          <a:p>
            <a:r>
              <a:rPr lang="ru-RU" sz="3200" dirty="0" err="1" smtClean="0"/>
              <a:t>Д.Нагишкин</a:t>
            </a:r>
            <a:r>
              <a:rPr lang="ru-RU" sz="3200" dirty="0" smtClean="0"/>
              <a:t> «Сердце </a:t>
            </a:r>
            <a:r>
              <a:rPr lang="ru-RU" sz="3200" dirty="0" err="1" smtClean="0"/>
              <a:t>Боневура</a:t>
            </a:r>
            <a:r>
              <a:rPr lang="ru-RU" sz="3200" dirty="0" smtClean="0"/>
              <a:t>»</a:t>
            </a:r>
          </a:p>
        </p:txBody>
      </p:sp>
      <p:pic>
        <p:nvPicPr>
          <p:cNvPr id="7" name="Содержимое 6" descr="320px-Памятник_герою-комсомольцу_Виталию_Баневуру_во_Владивостоке_2.jpg"/>
          <p:cNvPicPr>
            <a:picLocks noGrp="1" noChangeAspect="1"/>
          </p:cNvPicPr>
          <p:nvPr>
            <p:ph sz="half" idx="2"/>
          </p:nvPr>
        </p:nvPicPr>
        <p:blipFill>
          <a:blip r:embed="rId2"/>
          <a:stretch>
            <a:fillRect/>
          </a:stretch>
        </p:blipFill>
        <p:spPr>
          <a:xfrm>
            <a:off x="5072066" y="1357298"/>
            <a:ext cx="2946296" cy="5211262"/>
          </a:xfr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14290"/>
            <a:ext cx="8329642" cy="5911873"/>
          </a:xfrm>
        </p:spPr>
        <p:txBody>
          <a:bodyPr/>
          <a:lstStyle/>
          <a:p>
            <a:r>
              <a:rPr lang="ru-RU" dirty="0" smtClean="0"/>
              <a:t>6 апреля 1920 г. – создание ДВР (буферное государство между Россией и Японией)</a:t>
            </a:r>
          </a:p>
          <a:p>
            <a:r>
              <a:rPr lang="ru-RU" dirty="0" smtClean="0"/>
              <a:t>Столица - Чита</a:t>
            </a:r>
            <a:endParaRPr lang="ru-RU" dirty="0"/>
          </a:p>
        </p:txBody>
      </p:sp>
      <p:pic>
        <p:nvPicPr>
          <p:cNvPr id="4" name="Рисунок 3" descr="Coat_of_Arms_of_Far_Eastern_Republic_(1920).png"/>
          <p:cNvPicPr>
            <a:picLocks noChangeAspect="1"/>
          </p:cNvPicPr>
          <p:nvPr/>
        </p:nvPicPr>
        <p:blipFill>
          <a:blip r:embed="rId2"/>
          <a:stretch>
            <a:fillRect/>
          </a:stretch>
        </p:blipFill>
        <p:spPr>
          <a:xfrm>
            <a:off x="571472" y="2571744"/>
            <a:ext cx="2539683" cy="3034921"/>
          </a:xfrm>
          <a:prstGeom prst="rect">
            <a:avLst/>
          </a:prstGeom>
        </p:spPr>
      </p:pic>
      <p:pic>
        <p:nvPicPr>
          <p:cNvPr id="5" name="Рисунок 4" descr="Flag_of_the_Far_Eastern_Republic.svg.png"/>
          <p:cNvPicPr>
            <a:picLocks noChangeAspect="1"/>
          </p:cNvPicPr>
          <p:nvPr/>
        </p:nvPicPr>
        <p:blipFill>
          <a:blip r:embed="rId3"/>
          <a:stretch>
            <a:fillRect/>
          </a:stretch>
        </p:blipFill>
        <p:spPr>
          <a:xfrm>
            <a:off x="3428992" y="2714620"/>
            <a:ext cx="5453074" cy="2808333"/>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429px-Конституция_ДВР.jpg"/>
          <p:cNvPicPr>
            <a:picLocks noGrp="1" noChangeAspect="1"/>
          </p:cNvPicPr>
          <p:nvPr>
            <p:ph idx="1"/>
          </p:nvPr>
        </p:nvPicPr>
        <p:blipFill>
          <a:blip r:embed="rId2"/>
          <a:stretch>
            <a:fillRect/>
          </a:stretch>
        </p:blipFill>
        <p:spPr>
          <a:xfrm>
            <a:off x="2071670" y="34032"/>
            <a:ext cx="4879138" cy="682396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Начальный этап </a:t>
            </a:r>
            <a:endParaRPr lang="ru-RU" dirty="0"/>
          </a:p>
        </p:txBody>
      </p:sp>
      <p:sp>
        <p:nvSpPr>
          <p:cNvPr id="3" name="Содержимое 2"/>
          <p:cNvSpPr>
            <a:spLocks noGrp="1"/>
          </p:cNvSpPr>
          <p:nvPr>
            <p:ph idx="1"/>
          </p:nvPr>
        </p:nvSpPr>
        <p:spPr/>
        <p:txBody>
          <a:bodyPr/>
          <a:lstStyle/>
          <a:p>
            <a:r>
              <a:rPr lang="ru-RU" dirty="0" smtClean="0"/>
              <a:t>В первые месяцы после октября 1917 г. возникли первые очаги сопротивления:</a:t>
            </a:r>
          </a:p>
          <a:p>
            <a:r>
              <a:rPr lang="ru-RU" dirty="0" smtClean="0"/>
              <a:t>- казачьи области на Дону и Кубани (атаман </a:t>
            </a:r>
            <a:r>
              <a:rPr lang="ru-RU" dirty="0" err="1" smtClean="0"/>
              <a:t>Каледин</a:t>
            </a:r>
            <a:r>
              <a:rPr lang="ru-RU" dirty="0" smtClean="0"/>
              <a:t>)</a:t>
            </a:r>
          </a:p>
          <a:p>
            <a:r>
              <a:rPr lang="ru-RU" dirty="0" smtClean="0"/>
              <a:t>Ноябрь 1917 г. – начало формирования Добровольческой армии =</a:t>
            </a:r>
            <a:r>
              <a:rPr lang="en-US" dirty="0" smtClean="0"/>
              <a:t>&gt; </a:t>
            </a:r>
            <a:r>
              <a:rPr lang="ru-RU" dirty="0" smtClean="0"/>
              <a:t>начало белого движения (Корнилов Л.Г. -</a:t>
            </a:r>
            <a:r>
              <a:rPr lang="en-US" dirty="0" smtClean="0"/>
              <a:t>&gt; </a:t>
            </a:r>
            <a:r>
              <a:rPr lang="ru-RU" dirty="0" smtClean="0"/>
              <a:t>Деникин А.И.)</a:t>
            </a:r>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3_рубля_ДВР-1.jpg"/>
          <p:cNvPicPr>
            <a:picLocks noGrp="1" noChangeAspect="1"/>
          </p:cNvPicPr>
          <p:nvPr>
            <p:ph idx="1"/>
          </p:nvPr>
        </p:nvPicPr>
        <p:blipFill>
          <a:blip r:embed="rId2"/>
          <a:stretch>
            <a:fillRect/>
          </a:stretch>
        </p:blipFill>
        <p:spPr>
          <a:xfrm>
            <a:off x="2200140" y="1"/>
            <a:ext cx="4244030" cy="6858000"/>
          </a:xfr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571480"/>
            <a:ext cx="8115328" cy="5554683"/>
          </a:xfrm>
        </p:spPr>
        <p:txBody>
          <a:bodyPr>
            <a:normAutofit fontScale="92500"/>
          </a:bodyPr>
          <a:lstStyle/>
          <a:p>
            <a:r>
              <a:rPr lang="ru-RU" dirty="0" smtClean="0"/>
              <a:t>Используя противоречия между США и Япония ДВР добилась вывод японских войск</a:t>
            </a:r>
          </a:p>
          <a:p>
            <a:r>
              <a:rPr lang="ru-RU" dirty="0" smtClean="0"/>
              <a:t>Дальневосточная армия под командованием Блюхера В.К. и Уборевича И.П. перешли в наступление против остатков </a:t>
            </a:r>
            <a:r>
              <a:rPr lang="ru-RU" dirty="0" err="1" smtClean="0"/>
              <a:t>колчаковских</a:t>
            </a:r>
            <a:r>
              <a:rPr lang="ru-RU" dirty="0" smtClean="0"/>
              <a:t> войск, поднявших восстание против ДВР</a:t>
            </a:r>
          </a:p>
          <a:p>
            <a:r>
              <a:rPr lang="ru-RU" dirty="0" smtClean="0"/>
              <a:t>Октябрь 1922 г. войска ДВР заняли Хабаровск, Спасск, Владивосток</a:t>
            </a:r>
          </a:p>
          <a:p>
            <a:r>
              <a:rPr lang="ru-RU" dirty="0" smtClean="0"/>
              <a:t>Ноябрь 1922 г. – в ДВР – советская власть </a:t>
            </a:r>
            <a:r>
              <a:rPr lang="en-US" dirty="0" smtClean="0"/>
              <a:t>=&gt; 15 </a:t>
            </a:r>
            <a:r>
              <a:rPr lang="ru-RU" dirty="0" smtClean="0"/>
              <a:t>ноября 1922 г. принята в состав России</a:t>
            </a:r>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smtClean="0"/>
              <a:t>Волочаевский</a:t>
            </a:r>
            <a:r>
              <a:rPr lang="ru-RU" dirty="0" smtClean="0"/>
              <a:t> бой, 5-14 февраля 1922 г. </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Одно из крупнейших сражений завершающего этапа Гражданской войны на подступах к Хабаровску</a:t>
            </a:r>
          </a:p>
          <a:p>
            <a:r>
              <a:rPr lang="ru-RU" dirty="0" smtClean="0"/>
              <a:t>В результате боёв 5—14 февраля 1922 года оборона войск </a:t>
            </a:r>
            <a:r>
              <a:rPr lang="ru-RU" dirty="0" err="1" smtClean="0"/>
              <a:t>Белоповстанческой</a:t>
            </a:r>
            <a:r>
              <a:rPr lang="ru-RU" dirty="0" smtClean="0"/>
              <a:t> армии была прорвана частями Народно-революционной армии Дальневосточной республики, и 14 февраля без боя был взят Хабаровск. Стратегическая инициатива перешла к Народно-революционной армии, что создало условия для освобождения Приморья, а затем привело к окончательному разгрому сил белых на Дальнем Востоке.</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fontScale="90000"/>
          </a:bodyPr>
          <a:lstStyle/>
          <a:p>
            <a:r>
              <a:rPr lang="ru-RU" dirty="0" smtClean="0"/>
              <a:t>Деникин А.И. Очерки русской смуты.</a:t>
            </a:r>
            <a:endParaRPr lang="ru-RU" dirty="0"/>
          </a:p>
        </p:txBody>
      </p:sp>
      <p:sp>
        <p:nvSpPr>
          <p:cNvPr id="3" name="Содержимое 2"/>
          <p:cNvSpPr>
            <a:spLocks noGrp="1"/>
          </p:cNvSpPr>
          <p:nvPr>
            <p:ph idx="1"/>
          </p:nvPr>
        </p:nvSpPr>
        <p:spPr>
          <a:xfrm>
            <a:off x="0" y="1000108"/>
            <a:ext cx="9144000" cy="5857892"/>
          </a:xfrm>
        </p:spPr>
        <p:txBody>
          <a:bodyPr>
            <a:noAutofit/>
          </a:bodyPr>
          <a:lstStyle/>
          <a:p>
            <a:r>
              <a:rPr lang="ru-RU" sz="1800" dirty="0" smtClean="0"/>
              <a:t>Не раз на местах, переходивших из рук в руки, добровольцы находили изуродованные трупы своих соратников, слышали леденящую душу повесть свидетелей этих убийств, спасшихся чудом из рук большевиков. Помню, какою жутью повеяло на меня, когда первый раз привезли восемь замученных добровольцев из Батайска — изрубленных, исколотых, с обезображенными лицами, в которых подавленные горем близкие едва могли различить родные черты… Поздно вечером, где-то далеко на заднем дворе товарной станции, среди массы составов я нашел вагон с трупами, загнанный туда по распоряжению ростовских властей, «чтобы не вызвать эксцессов». И когда при тусклом мерцаний восковых свечек священник, робко озираясь, возглашал «вечную память убиенным», сердце сжималось от боли, и не было прощения мучителям… Помню свою поездку на «Таганрогский фронт» в середине января. На одной из станций возле Матвеева кургана, на платформе лежало тело, прикрытое рогожей. Это был труп начальника станции, убитого большевиками, узнавшими, что его сыновья служат в Добровольческой армии. Отцу порубили руки и ноги, вскрыли брюшную полость и закопали ещё живым в землю. По искривленным членам и окровавленным израненным пальцам видно было, какие усилия употреблял несчастный, чтобы выбраться из могилы. Здесь же были два его сына — офицеры, приехавшие из резерва, чтобы взять тело отца и отвезти его в Ростов. Вагон с покойником прицепили к поезду, в котором я ехал. На какой то попутной станции один из сыновей, увидев вагон с захваченными в плен большевиками, пришел в исступление, ворвался в вагон и, пока караул опомнился, застрелил несколько человек…</a:t>
            </a:r>
            <a:endParaRPr lang="ru-RU" sz="1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58204" cy="5911873"/>
          </a:xfrm>
        </p:spPr>
        <p:txBody>
          <a:bodyPr/>
          <a:lstStyle/>
          <a:p>
            <a:r>
              <a:rPr lang="ru-RU" dirty="0" smtClean="0"/>
              <a:t>Конец 1917 г. – антибольшевистские силы на Украине и в Закавказье и начало Гражданской войны </a:t>
            </a:r>
          </a:p>
          <a:p>
            <a:r>
              <a:rPr lang="ru-RU" dirty="0" smtClean="0"/>
              <a:t>=</a:t>
            </a:r>
            <a:r>
              <a:rPr lang="en-US" dirty="0" smtClean="0"/>
              <a:t>&gt; </a:t>
            </a:r>
            <a:r>
              <a:rPr lang="ru-RU" dirty="0" smtClean="0"/>
              <a:t>вторжение Центральных держав, установление власти генерала Краснова.</a:t>
            </a:r>
          </a:p>
          <a:p>
            <a:r>
              <a:rPr lang="ru-RU" dirty="0" smtClean="0"/>
              <a:t>Страны Антанты заняли выжидательную позицию =</a:t>
            </a:r>
            <a:r>
              <a:rPr lang="en-US" dirty="0" smtClean="0"/>
              <a:t>&gt; </a:t>
            </a:r>
            <a:r>
              <a:rPr lang="ru-RU" dirty="0" smtClean="0"/>
              <a:t>интервенция под предлогов войны с Германией</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lstStyle/>
          <a:p>
            <a:r>
              <a:rPr lang="ru-RU" dirty="0" smtClean="0"/>
              <a:t>Интервенция</a:t>
            </a:r>
            <a:endParaRPr lang="ru-RU" dirty="0"/>
          </a:p>
        </p:txBody>
      </p:sp>
      <p:sp>
        <p:nvSpPr>
          <p:cNvPr id="3" name="Содержимое 2"/>
          <p:cNvSpPr>
            <a:spLocks noGrp="1"/>
          </p:cNvSpPr>
          <p:nvPr>
            <p:ph idx="1"/>
          </p:nvPr>
        </p:nvSpPr>
        <p:spPr>
          <a:xfrm>
            <a:off x="428596" y="1000108"/>
            <a:ext cx="8501122" cy="5286412"/>
          </a:xfrm>
        </p:spPr>
        <p:txBody>
          <a:bodyPr/>
          <a:lstStyle/>
          <a:p>
            <a:r>
              <a:rPr lang="ru-RU" dirty="0" smtClean="0"/>
              <a:t>это насильственное вмешательство иностранных государств во внутренние дела какой-либо страны.</a:t>
            </a:r>
          </a:p>
          <a:p>
            <a:endParaRPr lang="ru-RU" dirty="0"/>
          </a:p>
        </p:txBody>
      </p:sp>
      <p:pic>
        <p:nvPicPr>
          <p:cNvPr id="4" name="Рисунок 3" descr="Wolfhounds_on_parade_in_Vladavostock,_August_1918.jpg"/>
          <p:cNvPicPr>
            <a:picLocks noChangeAspect="1"/>
          </p:cNvPicPr>
          <p:nvPr/>
        </p:nvPicPr>
        <p:blipFill>
          <a:blip r:embed="rId2"/>
          <a:stretch>
            <a:fillRect/>
          </a:stretch>
        </p:blipFill>
        <p:spPr>
          <a:xfrm>
            <a:off x="1142976" y="2673322"/>
            <a:ext cx="6877688" cy="418467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Цели интервентов:</a:t>
            </a:r>
            <a:endParaRPr lang="ru-RU" dirty="0"/>
          </a:p>
        </p:txBody>
      </p:sp>
      <p:sp>
        <p:nvSpPr>
          <p:cNvPr id="3" name="Содержимое 2"/>
          <p:cNvSpPr>
            <a:spLocks noGrp="1"/>
          </p:cNvSpPr>
          <p:nvPr>
            <p:ph idx="1"/>
          </p:nvPr>
        </p:nvSpPr>
        <p:spPr/>
        <p:txBody>
          <a:bodyPr>
            <a:normAutofit fontScale="92500"/>
          </a:bodyPr>
          <a:lstStyle/>
          <a:p>
            <a:r>
              <a:rPr lang="ru-RU" dirty="0" smtClean="0"/>
              <a:t>Стремление иностранных  государств предотвратить «расползание» социалистической революции по всему миру.</a:t>
            </a:r>
          </a:p>
          <a:p>
            <a:r>
              <a:rPr lang="ru-RU" dirty="0" smtClean="0"/>
              <a:t>Предотвращение экономических потерь(последствия национализации собственности, отказ советского правительства выплачивать царские долги и т.д.), захват географических зон влияния.</a:t>
            </a:r>
          </a:p>
          <a:p>
            <a:r>
              <a:rPr lang="ru-RU" dirty="0" smtClean="0"/>
              <a:t>Ослабление России.</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357</TotalTime>
  <Words>1405</Words>
  <Application>Microsoft Office PowerPoint</Application>
  <PresentationFormat>Экран (4:3)</PresentationFormat>
  <Paragraphs>124</Paragraphs>
  <Slides>52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Тема Office</vt:lpstr>
      <vt:lpstr>Гражданская война и интервенция. 1918-1922.</vt:lpstr>
      <vt:lpstr>Б.Кустодиев. Большевик. 1919.</vt:lpstr>
      <vt:lpstr>Вопрос о периодизации</vt:lpstr>
      <vt:lpstr>Три цвета войны</vt:lpstr>
      <vt:lpstr>Начальный этап </vt:lpstr>
      <vt:lpstr>Деникин А.И. Очерки русской смуты.</vt:lpstr>
      <vt:lpstr>Слайд 7</vt:lpstr>
      <vt:lpstr>Интервенция</vt:lpstr>
      <vt:lpstr>Цели интервентов:</vt:lpstr>
      <vt:lpstr>Слайд 10</vt:lpstr>
      <vt:lpstr>Интервенты на Дальнем Востоке</vt:lpstr>
      <vt:lpstr>Слайд 12</vt:lpstr>
      <vt:lpstr>Интервенты на Дальнем Востоке</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Колчак А.В.</vt:lpstr>
      <vt:lpstr>Миллионка и золото Колчака</vt:lpstr>
      <vt:lpstr>Слайд 27</vt:lpstr>
      <vt:lpstr>Решающие сражения. Март 1919 – март 1920 гг.</vt:lpstr>
      <vt:lpstr>Слайд 29</vt:lpstr>
      <vt:lpstr>Война с Польшей и поражение белого движения. Апрель – ноябрь 1920 г.</vt:lpstr>
      <vt:lpstr>Слайд 31</vt:lpstr>
      <vt:lpstr>Слайд 32</vt:lpstr>
      <vt:lpstr>Слайд 33</vt:lpstr>
      <vt:lpstr>Слайд 34</vt:lpstr>
      <vt:lpstr>Условия</vt:lpstr>
      <vt:lpstr>Слайд 36</vt:lpstr>
      <vt:lpstr>Причины победы красных и поражения белого движения</vt:lpstr>
      <vt:lpstr>Завершающий этап. Конец 1920-1922 гг.</vt:lpstr>
      <vt:lpstr>Деньги в революционной повстанческой армии Украины</vt:lpstr>
      <vt:lpstr>Тамбовской восстание 1920-1921 гг.</vt:lpstr>
      <vt:lpstr>Тухачевский М.Н. о подавлении восстания</vt:lpstr>
      <vt:lpstr>Слайд 42</vt:lpstr>
      <vt:lpstr>Дальний Восток</vt:lpstr>
      <vt:lpstr>Сергей Георгиевич Лазо</vt:lpstr>
      <vt:lpstr>Слайд 45</vt:lpstr>
      <vt:lpstr>Слайд 46</vt:lpstr>
      <vt:lpstr>Боневур В.Б.</vt:lpstr>
      <vt:lpstr>Слайд 48</vt:lpstr>
      <vt:lpstr>Слайд 49</vt:lpstr>
      <vt:lpstr>Слайд 50</vt:lpstr>
      <vt:lpstr>Слайд 51</vt:lpstr>
      <vt:lpstr>Волочаевский бой, 5-14 февраля 1922 г.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Гражданская война и интервенция. 1918-1922.</dc:title>
  <dc:creator>Наташа</dc:creator>
  <cp:lastModifiedBy>Наташа</cp:lastModifiedBy>
  <cp:revision>11</cp:revision>
  <dcterms:created xsi:type="dcterms:W3CDTF">2016-11-16T08:12:53Z</dcterms:created>
  <dcterms:modified xsi:type="dcterms:W3CDTF">2016-11-29T09:57:49Z</dcterms:modified>
</cp:coreProperties>
</file>