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1" r:id="rId5"/>
    <p:sldId id="262" r:id="rId6"/>
    <p:sldId id="263" r:id="rId7"/>
    <p:sldId id="264" r:id="rId8"/>
    <p:sldId id="268" r:id="rId9"/>
    <p:sldId id="265" r:id="rId10"/>
    <p:sldId id="274" r:id="rId11"/>
    <p:sldId id="273" r:id="rId12"/>
    <p:sldId id="270" r:id="rId13"/>
    <p:sldId id="267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14" autoAdjust="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Русский язык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tx2"/>
                </a:solidFill>
              </a:rPr>
              <a:t>Тема </a:t>
            </a:r>
            <a:r>
              <a:rPr lang="ru-RU" b="1" dirty="0" smtClean="0">
                <a:solidFill>
                  <a:srgbClr val="C00000"/>
                </a:solidFill>
              </a:rPr>
              <a:t>«Изменение имён прилагательных по родам»</a:t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5fe65859bf3d021d6ab15e826a0e32b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921139"/>
            <a:ext cx="3203848" cy="2936861"/>
          </a:xfrm>
          <a:prstGeom prst="rect">
            <a:avLst/>
          </a:prstGeom>
        </p:spPr>
      </p:pic>
      <p:pic>
        <p:nvPicPr>
          <p:cNvPr id="6" name="Рисунок 5" descr="ученики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97288"/>
            <a:ext cx="5161331" cy="2760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512167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Самостоятельная работа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Молодой (лес, роща, дерево)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Весенний (дождь, погода, утро)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05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4726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Как определить род имени прилагательного</a:t>
            </a:r>
            <a:r>
              <a:rPr lang="ru-RU" b="1" dirty="0" smtClean="0">
                <a:solidFill>
                  <a:schemeClr val="tx2"/>
                </a:solidFill>
              </a:rPr>
              <a:t>?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tx2"/>
                </a:solidFill>
              </a:rPr>
              <a:t>Как правильно написать окончание имени прилагательного?</a:t>
            </a: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9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graphicFrame>
        <p:nvGraphicFramePr>
          <p:cNvPr id="27671" name="Group 23"/>
          <p:cNvGraphicFramePr>
            <a:graphicFrameLocks noGrp="1"/>
          </p:cNvGraphicFramePr>
          <p:nvPr/>
        </p:nvGraphicFramePr>
        <p:xfrm>
          <a:off x="428625" y="1989138"/>
          <a:ext cx="8318500" cy="3598863"/>
        </p:xfrm>
        <a:graphic>
          <a:graphicData uri="http://schemas.openxmlformats.org/drawingml/2006/table">
            <a:tbl>
              <a:tblPr/>
              <a:tblGrid>
                <a:gridCol w="1982788"/>
                <a:gridCol w="1143000"/>
                <a:gridCol w="5192712"/>
              </a:tblGrid>
              <a:tr h="990600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Сегодня на уроке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я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узнал, открыл для себя…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научился, смог…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1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могу похвалить себя и своих одноклассников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за …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21" name="Line 60"/>
          <p:cNvSpPr>
            <a:spLocks noChangeShapeType="1"/>
          </p:cNvSpPr>
          <p:nvPr/>
        </p:nvSpPr>
        <p:spPr bwMode="auto">
          <a:xfrm flipV="1">
            <a:off x="2771775" y="2636838"/>
            <a:ext cx="720725" cy="9366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2" name="Line 61"/>
          <p:cNvSpPr>
            <a:spLocks noChangeShapeType="1"/>
          </p:cNvSpPr>
          <p:nvPr/>
        </p:nvSpPr>
        <p:spPr bwMode="auto">
          <a:xfrm flipV="1">
            <a:off x="2843213" y="3716338"/>
            <a:ext cx="7207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3" name="Line 62"/>
          <p:cNvSpPr>
            <a:spLocks noChangeShapeType="1"/>
          </p:cNvSpPr>
          <p:nvPr/>
        </p:nvSpPr>
        <p:spPr bwMode="auto">
          <a:xfrm>
            <a:off x="2843213" y="4005263"/>
            <a:ext cx="720725" cy="431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1524" name="Picture 63" descr="D:\раб стол\Байлукова Н.А\Картинки\карт\Рисунок9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70438"/>
            <a:ext cx="194151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2"/>
                </a:solidFill>
              </a:rPr>
              <a:t>Подведём итоги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080119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Подведём итоги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Работал в полную силу – </a:t>
            </a:r>
            <a:r>
              <a:rPr lang="ru-RU" b="1" dirty="0" smtClean="0">
                <a:solidFill>
                  <a:srgbClr val="FF0000"/>
                </a:solidFill>
              </a:rPr>
              <a:t>красный кружок.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Работал хорошо – </a:t>
            </a:r>
            <a:r>
              <a:rPr lang="ru-RU" b="1" dirty="0" smtClean="0">
                <a:solidFill>
                  <a:srgbClr val="0070C0"/>
                </a:solidFill>
              </a:rPr>
              <a:t>синий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Мог работать лучше – </a:t>
            </a:r>
            <a:r>
              <a:rPr lang="ru-RU" b="1" dirty="0" smtClean="0">
                <a:solidFill>
                  <a:srgbClr val="00B050"/>
                </a:solidFill>
              </a:rPr>
              <a:t>зелёный.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loud"/>
          <p:cNvSpPr>
            <a:spLocks noChangeAspect="1" noEditPoints="1" noChangeArrowheads="1"/>
          </p:cNvSpPr>
          <p:nvPr/>
        </p:nvSpPr>
        <p:spPr bwMode="auto">
          <a:xfrm>
            <a:off x="2771775" y="115888"/>
            <a:ext cx="5657877" cy="3140075"/>
          </a:xfrm>
          <a:custGeom>
            <a:avLst/>
            <a:gdLst>
              <a:gd name="T0" fmla="*/ 563475244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altLang="ru-RU" sz="3200" b="1" dirty="0">
                <a:solidFill>
                  <a:schemeClr val="bg1"/>
                </a:solidFill>
                <a:latin typeface="Times New Roman" pitchFamily="18" charset="0"/>
              </a:rPr>
              <a:t>СПАСИБО</a:t>
            </a:r>
          </a:p>
          <a:p>
            <a:pPr>
              <a:defRPr/>
            </a:pPr>
            <a:r>
              <a:rPr lang="ru-RU" altLang="ru-RU" sz="3200" b="1" dirty="0">
                <a:solidFill>
                  <a:schemeClr val="bg1"/>
                </a:solidFill>
                <a:latin typeface="Times New Roman" pitchFamily="18" charset="0"/>
              </a:rPr>
              <a:t>ЗА </a:t>
            </a:r>
          </a:p>
          <a:p>
            <a:pPr>
              <a:defRPr/>
            </a:pPr>
            <a:r>
              <a:rPr lang="ru-RU" altLang="ru-RU" sz="3200" b="1" dirty="0">
                <a:solidFill>
                  <a:schemeClr val="bg1"/>
                </a:solidFill>
                <a:latin typeface="Times New Roman" pitchFamily="18" charset="0"/>
              </a:rPr>
              <a:t>ВНИМАНИЕ!</a:t>
            </a:r>
          </a:p>
        </p:txBody>
      </p:sp>
      <p:pic>
        <p:nvPicPr>
          <p:cNvPr id="23555" name="Picture 17" descr="винни с букетом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1" y="3573463"/>
            <a:ext cx="385762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8" descr="солнышко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700338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9" descr="тигра поёт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44900"/>
            <a:ext cx="4500562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547664" y="333375"/>
            <a:ext cx="7596336" cy="36718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i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</a:t>
            </a:r>
            <a:r>
              <a:rPr lang="ru-RU" b="1" i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Прозвенел </a:t>
            </a:r>
            <a: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звонок для нас.</a:t>
            </a:r>
            <a:b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Все зашли спокойно в класс.</a:t>
            </a:r>
            <a:b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Встали все у парт красиво, </a:t>
            </a:r>
            <a:b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Поздоровались учтиво.</a:t>
            </a:r>
            <a:b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Тихо сели, спинки прямо.</a:t>
            </a:r>
            <a:b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Вижу, класс наш хоть куда.</a:t>
            </a:r>
            <a:b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Мы начнём урок, друзья</a:t>
            </a:r>
            <a:r>
              <a:rPr lang="ru-RU" sz="2800" dirty="0"/>
              <a:t>. </a:t>
            </a:r>
          </a:p>
          <a:p>
            <a:endParaRPr lang="ru-RU" sz="2800" dirty="0"/>
          </a:p>
        </p:txBody>
      </p:sp>
      <p:pic>
        <p:nvPicPr>
          <p:cNvPr id="4" name="Рисунок 3" descr="5fe65859bf3d021d6ab15e826a0e32b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921139"/>
            <a:ext cx="3203848" cy="2936861"/>
          </a:xfrm>
          <a:prstGeom prst="rect">
            <a:avLst/>
          </a:prstGeom>
        </p:spPr>
      </p:pic>
      <p:pic>
        <p:nvPicPr>
          <p:cNvPr id="6" name="Рисунок 5" descr="ученики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97288"/>
            <a:ext cx="5161331" cy="2760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pPr algn="l"/>
            <a:r>
              <a:rPr lang="ru-RU" b="1" i="1" dirty="0" smtClean="0"/>
              <a:t>Ветер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яблоко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облако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дорога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карандаш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машина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5fe65859bf3d021d6ab15e826a0e32b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2708920"/>
            <a:ext cx="3203848" cy="2936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3034680" cy="1143000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solidFill>
                  <a:srgbClr val="C00000"/>
                </a:solidFill>
              </a:rPr>
              <a:t>Тема урока: 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92896"/>
            <a:ext cx="8136904" cy="302433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7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урока:</a:t>
            </a:r>
            <a:r>
              <a:rPr lang="ru-RU" sz="7600" b="1" dirty="0" smtClean="0"/>
              <a:t> </a:t>
            </a:r>
            <a:r>
              <a:rPr lang="ru-RU" sz="8400" b="1" dirty="0" smtClean="0">
                <a:solidFill>
                  <a:srgbClr val="002060"/>
                </a:solidFill>
              </a:rPr>
              <a:t>развитие умения изменять имена прилагательные по родам, </a:t>
            </a:r>
          </a:p>
          <a:p>
            <a:pPr>
              <a:buNone/>
            </a:pPr>
            <a:r>
              <a:rPr lang="ru-RU" sz="8400" b="1" dirty="0" smtClean="0">
                <a:solidFill>
                  <a:srgbClr val="002060"/>
                </a:solidFill>
              </a:rPr>
              <a:t>   формировать навыки правописания родовых окончаний, умения анализировать и делать выводы.</a:t>
            </a:r>
            <a:endParaRPr lang="ru-RU" sz="7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2" y="40466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 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имён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прилагательных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Родовые окончания имён прилагательных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М.р.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Ж.р.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С.р.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57350" y="1340768"/>
          <a:ext cx="5829300" cy="3855720"/>
        </p:xfrm>
        <a:graphic>
          <a:graphicData uri="http://schemas.openxmlformats.org/drawingml/2006/table">
            <a:tbl>
              <a:tblPr/>
              <a:tblGrid>
                <a:gridCol w="1868805"/>
                <a:gridCol w="1890395"/>
                <a:gridCol w="2070100"/>
              </a:tblGrid>
              <a:tr h="79208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Родовые окончания имён прилагательных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1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М.р.</a:t>
                      </a:r>
                      <a:endParaRPr lang="ru-RU" sz="4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Ж.р.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С.р.</a:t>
                      </a:r>
                      <a:endParaRPr lang="ru-RU" sz="4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95425" algn="l"/>
                <a:tab pos="3603625" algn="ctr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71601" y="188640"/>
          <a:ext cx="7632847" cy="5111559"/>
        </p:xfrm>
        <a:graphic>
          <a:graphicData uri="http://schemas.openxmlformats.org/drawingml/2006/table">
            <a:tbl>
              <a:tblPr/>
              <a:tblGrid>
                <a:gridCol w="2461136"/>
                <a:gridCol w="2461136"/>
                <a:gridCol w="2710575"/>
              </a:tblGrid>
              <a:tr h="112591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Родовые окончания имён прилагательных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04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М.р.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Ж.р.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С.р.</a:t>
                      </a:r>
                      <a:endParaRPr lang="ru-RU" sz="4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latin typeface="Times New Roman"/>
                          <a:ea typeface="Times New Roman"/>
                          <a:cs typeface="Times New Roman"/>
                        </a:rPr>
                        <a:t>(какой?)</a:t>
                      </a:r>
                      <a:endParaRPr lang="ru-RU" sz="4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(какая?)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(какое?)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1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latin typeface="Times New Roman"/>
                          <a:ea typeface="Times New Roman"/>
                          <a:cs typeface="Times New Roman"/>
                        </a:rPr>
                        <a:t>-ой, -ый, -ий</a:t>
                      </a:r>
                      <a:endParaRPr lang="ru-RU" sz="4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>
                          <a:latin typeface="Times New Roman"/>
                          <a:ea typeface="Times New Roman"/>
                          <a:cs typeface="Times New Roman"/>
                        </a:rPr>
                        <a:t>-ая, -яя</a:t>
                      </a:r>
                      <a:endParaRPr lang="ru-RU" sz="4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4400" b="1" dirty="0" err="1">
                          <a:latin typeface="Times New Roman"/>
                          <a:ea typeface="Times New Roman"/>
                          <a:cs typeface="Times New Roman"/>
                        </a:rPr>
                        <a:t>ое</a:t>
                      </a: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. -ее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908721"/>
          <a:ext cx="8496944" cy="4896543"/>
        </p:xfrm>
        <a:graphic>
          <a:graphicData uri="http://schemas.openxmlformats.org/drawingml/2006/table">
            <a:tbl>
              <a:tblPr/>
              <a:tblGrid>
                <a:gridCol w="2714390"/>
                <a:gridCol w="2972426"/>
                <a:gridCol w="2810128"/>
              </a:tblGrid>
              <a:tr h="1791417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День (какой?)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тёпл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Город  (какой?)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родн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Шарф  (какой?)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син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2563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Ночь (какая?)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тёпл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Деревня (какая?)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родн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Лента  (какая?)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син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2563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Утро (какое?)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тёпл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Село  (какое?)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родн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Платье  (какое?) </a:t>
                      </a:r>
                      <a:r>
                        <a:rPr lang="ru-RU" sz="2400" b="1" dirty="0" err="1">
                          <a:latin typeface="Times New Roman"/>
                          <a:ea typeface="Times New Roman"/>
                          <a:cs typeface="Times New Roman"/>
                        </a:rPr>
                        <a:t>син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85795"/>
            <a:ext cx="9144000" cy="1000131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Правила работы в группе, паре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6400800" cy="207170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Слушать друг друга.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Уметь уступать.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Уметь договариваться.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6" descr="http://www.cards-maker.com/muzs_alb/1035/16185/img/img_cdd7747fb95b22c692c7f14d2ceafd1d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5" y="4071938"/>
            <a:ext cx="3214709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908721"/>
          <a:ext cx="8496944" cy="4896543"/>
        </p:xfrm>
        <a:graphic>
          <a:graphicData uri="http://schemas.openxmlformats.org/drawingml/2006/table">
            <a:tbl>
              <a:tblPr/>
              <a:tblGrid>
                <a:gridCol w="2714390"/>
                <a:gridCol w="2972426"/>
                <a:gridCol w="2810128"/>
              </a:tblGrid>
              <a:tr h="1791417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День (какой?)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тёпл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endParaRPr lang="ru-RU" sz="24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Город  (какой?)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родн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ой</a:t>
                      </a:r>
                      <a:endParaRPr lang="ru-RU" sz="24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Шарф  (какой?)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син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ий</a:t>
                      </a:r>
                      <a:endParaRPr lang="ru-RU" sz="24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2563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Ночь (какая?)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тёпл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ая</a:t>
                      </a:r>
                      <a:endParaRPr lang="ru-RU" sz="24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Деревня (какая?)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родн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ая</a:t>
                      </a:r>
                      <a:endParaRPr lang="ru-RU" sz="24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Лента  (какая?)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син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яя</a:t>
                      </a:r>
                      <a:endParaRPr lang="ru-RU" sz="24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2563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Утро (какое?)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тёпл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ое</a:t>
                      </a:r>
                      <a:endParaRPr lang="ru-RU" sz="24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Село  (какое?)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родн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ое</a:t>
                      </a:r>
                      <a:endParaRPr lang="ru-RU" sz="24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969895" algn="ctr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Платье  (какое?)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син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ее</a:t>
                      </a:r>
                      <a:endParaRPr lang="ru-RU" sz="24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53</TotalTime>
  <Words>278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Русский язык Тема «Изменение имён прилагательных по родам» </vt:lpstr>
      <vt:lpstr>Презентация PowerPoint</vt:lpstr>
      <vt:lpstr>Ветер  яблоко облако  дорога  карандаш машина </vt:lpstr>
      <vt:lpstr>Тема урока: </vt:lpstr>
      <vt:lpstr>Родовые окончания имён прилагательных М.р. Ж.р. С.р.               </vt:lpstr>
      <vt:lpstr>Презентация PowerPoint</vt:lpstr>
      <vt:lpstr>Презентация PowerPoint</vt:lpstr>
      <vt:lpstr>Правила работы в группе, паре</vt:lpstr>
      <vt:lpstr>Презентация PowerPoint</vt:lpstr>
      <vt:lpstr>Самостоятельная работа</vt:lpstr>
      <vt:lpstr>Как определить род имени прилагательного?  Как правильно написать окончание имени прилагательного? </vt:lpstr>
      <vt:lpstr>Подведём итоги</vt:lpstr>
      <vt:lpstr>Подведём итоги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Тема «Изменение имён прилагательных по родам» </dc:title>
  <dc:creator>Администратор</dc:creator>
  <cp:lastModifiedBy>завуч2</cp:lastModifiedBy>
  <cp:revision>8</cp:revision>
  <dcterms:created xsi:type="dcterms:W3CDTF">2016-02-21T10:22:41Z</dcterms:created>
  <dcterms:modified xsi:type="dcterms:W3CDTF">2016-02-29T10:41:42Z</dcterms:modified>
</cp:coreProperties>
</file>