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0" r:id="rId14"/>
    <p:sldId id="271" r:id="rId15"/>
    <p:sldId id="272" r:id="rId16"/>
    <p:sldId id="274" r:id="rId17"/>
    <p:sldId id="275" r:id="rId18"/>
    <p:sldId id="276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Коррекционно-развивающая</a:t>
            </a:r>
            <a:r>
              <a:rPr lang="ru-RU" sz="1800" b="1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Психокоррекция коммуникативной сферы</c:v>
                </c:pt>
                <c:pt idx="1">
                  <c:v>Психокоррекция познавательной сферы</c:v>
                </c:pt>
                <c:pt idx="2">
                  <c:v>Психокоррекция эмоционально-волевой сферы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14.2</c:v>
                </c:pt>
                <c:pt idx="1">
                  <c:v>9.1</c:v>
                </c:pt>
                <c:pt idx="2">
                  <c:v>4.7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529382109048527"/>
          <c:y val="0.63935832955185523"/>
          <c:w val="0.84522947409436322"/>
          <c:h val="0.3118871944894817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</a:t>
            </a:r>
            <a:r>
              <a:rPr lang="ru-RU" sz="1800" b="1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адаптации ребенка к ДОУ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Лёгкая степень адаптации</c:v>
                </c:pt>
                <c:pt idx="1">
                  <c:v>Адаптация средней тяжести</c:v>
                </c:pt>
                <c:pt idx="2">
                  <c:v>Тяжелая адаптация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66</c:v>
                </c:pt>
                <c:pt idx="1">
                  <c:v>29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lIns="0" tIns="0" rIns="0" bIns="0"/>
          <a:lstStyle/>
          <a:p>
            <a:pPr marL="0" marR="0" indent="0"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ru-RU" sz="1800" b="1" i="0" u="none" strike="noStrike" kern="1200" spc="0" baseline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800" b="1" i="0" u="none" strike="noStrike" kern="1200" cap="none" spc="0" baseline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«Экспресс –диагностика в детском саду»</a:t>
            </a:r>
            <a:br>
              <a:rPr lang="ru-RU" sz="1800" b="1" i="0" u="none" strike="noStrike" kern="1200" cap="none" spc="0" baseline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0" u="none" strike="noStrike" kern="1200" cap="none" spc="0" baseline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(Н.Н.Павлова, Л.Г.Руденко)</a:t>
            </a:r>
            <a:br>
              <a:rPr lang="ru-RU" sz="1800" b="1" i="0" u="none" strike="noStrike" kern="1200" cap="none" spc="0" baseline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0" u="none" strike="noStrike" kern="1200" cap="none" spc="0" baseline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развития познавательных и психических процессов</a:t>
            </a:r>
          </a:p>
        </c:rich>
      </c:tx>
      <c:overlay val="0"/>
      <c:spPr>
        <a:noFill/>
        <a:ln>
          <a:noFill/>
        </a:ln>
      </c:spPr>
    </c:title>
    <c:autoTitleDeleted val="0"/>
    <c:plotArea>
      <c:layout>
        <c:manualLayout>
          <c:xMode val="edge"/>
          <c:yMode val="edge"/>
          <c:x val="0"/>
          <c:y val="0.22601782364931325"/>
          <c:w val="0.95878295018816251"/>
          <c:h val="0.72260005382207937"/>
        </c:manualLayout>
      </c:layout>
      <c:barChart>
        <c:barDir val="col"/>
        <c:grouping val="clustered"/>
        <c:varyColors val="0"/>
        <c:ser>
          <c:idx val="0"/>
          <c:order val="0"/>
          <c:tx>
            <c:v>Высокий уровень</c:v>
          </c:tx>
          <c:spPr>
            <a:solidFill>
              <a:srgbClr val="002060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400" b="1" i="0" u="none" strike="noStrike" kern="1200" cap="none" spc="0" baseline="0">
                        <a:solidFill>
                          <a:srgbClr val="C00000"/>
                        </a:solidFill>
                        <a:uFillTx/>
                        <a:latin typeface="Times New Roman" pitchFamily="18"/>
                        <a:cs typeface="Times New Roman" pitchFamily="18"/>
                      </a:rPr>
                      <a:t>26%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; </c:separator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400" b="1" i="0" u="none" strike="noStrike" kern="1200" cap="none" spc="0" baseline="0">
                        <a:solidFill>
                          <a:srgbClr val="C00000"/>
                        </a:solidFill>
                        <a:uFillTx/>
                        <a:latin typeface="Times New Roman" pitchFamily="18"/>
                        <a:cs typeface="Times New Roman" pitchFamily="18"/>
                      </a:rPr>
                      <a:t>47%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; 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ru-RU" sz="1400" b="1" i="0" u="none" strike="noStrike" kern="1200" baseline="0">
                    <a:solidFill>
                      <a:schemeClr val="tx1"/>
                    </a:solidFill>
                    <a:latin typeface="Times New Roman" pitchFamily="18"/>
                    <a:cs typeface="Times New Roman" pitchFamily="18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; 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</c:ext>
            </c:extLst>
          </c:dLbls>
          <c:cat>
            <c:strLit>
              <c:ptCount val="4"/>
              <c:pt idx="0">
                <c:v>Начало года</c:v>
              </c:pt>
              <c:pt idx="1">
                <c:v>Конец года</c:v>
              </c:pt>
            </c:strLit>
          </c:cat>
          <c:val>
            <c:numLit>
              <c:formatCode>General</c:formatCode>
              <c:ptCount val="4"/>
              <c:pt idx="0">
                <c:v>26</c:v>
              </c:pt>
              <c:pt idx="1">
                <c:v>47</c:v>
              </c:pt>
              <c:pt idx="2">
                <c:v>0</c:v>
              </c:pt>
              <c:pt idx="3">
                <c:v>0</c:v>
              </c:pt>
            </c:numLit>
          </c:val>
        </c:ser>
        <c:ser>
          <c:idx val="1"/>
          <c:order val="1"/>
          <c:tx>
            <c:v>Средний уровень</c:v>
          </c:tx>
          <c:spPr>
            <a:solidFill>
              <a:srgbClr val="ED7D31"/>
            </a:solidFill>
            <a:ln w="9528">
              <a:solidFill>
                <a:srgbClr val="002060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400" b="1" i="0" u="none" strike="noStrike" kern="1200" cap="none" spc="0" baseline="0">
                        <a:solidFill>
                          <a:srgbClr val="C00000"/>
                        </a:solidFill>
                        <a:uFillTx/>
                        <a:latin typeface="Times New Roman" pitchFamily="18"/>
                        <a:cs typeface="Times New Roman" pitchFamily="18"/>
                      </a:rPr>
                      <a:t>30%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; </c:separator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400" b="1" i="0" u="none" strike="noStrike" kern="1200" cap="none" spc="0" baseline="0">
                        <a:solidFill>
                          <a:srgbClr val="C00000"/>
                        </a:solidFill>
                        <a:uFillTx/>
                        <a:latin typeface="Times New Roman" pitchFamily="18"/>
                        <a:cs typeface="Times New Roman" pitchFamily="18"/>
                      </a:rPr>
                      <a:t>33%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; 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ru-RU" sz="1400" b="1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itchFamily="18"/>
                    <a:cs typeface="Times New Roman" pitchFamily="18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; 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</c:ext>
            </c:extLst>
          </c:dLbls>
          <c:cat>
            <c:strLit>
              <c:ptCount val="4"/>
              <c:pt idx="0">
                <c:v>Начало года</c:v>
              </c:pt>
              <c:pt idx="1">
                <c:v>Конец года</c:v>
              </c:pt>
            </c:strLit>
          </c:cat>
          <c:val>
            <c:numLit>
              <c:formatCode>General</c:formatCode>
              <c:ptCount val="4"/>
              <c:pt idx="0">
                <c:v>30</c:v>
              </c:pt>
              <c:pt idx="1">
                <c:v>33</c:v>
              </c:pt>
              <c:pt idx="2">
                <c:v>0</c:v>
              </c:pt>
              <c:pt idx="3">
                <c:v>0</c:v>
              </c:pt>
            </c:numLit>
          </c:val>
        </c:ser>
        <c:ser>
          <c:idx val="2"/>
          <c:order val="2"/>
          <c:tx>
            <c:v>Низкий уровень</c:v>
          </c:tx>
          <c:spPr>
            <a:solidFill>
              <a:srgbClr val="C00000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400" b="1" i="0" u="none" strike="noStrike" kern="1200" cap="none" spc="0" baseline="0">
                        <a:solidFill>
                          <a:srgbClr val="C00000"/>
                        </a:solidFill>
                        <a:uFillTx/>
                        <a:latin typeface="Calibri"/>
                      </a:rPr>
                      <a:t>44%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; </c:separator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400" b="1" i="0" u="none" strike="noStrike" kern="1200" cap="none" spc="0" baseline="0">
                        <a:solidFill>
                          <a:srgbClr val="C00000"/>
                        </a:solidFill>
                        <a:uFillTx/>
                        <a:latin typeface="Calibri"/>
                      </a:rPr>
                      <a:t>20%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; 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ru-RU" sz="1400" b="1" i="0" u="none" strike="noStrike" kern="1200" baseline="0">
                    <a:solidFill>
                      <a:schemeClr val="tx1"/>
                    </a:solidFill>
                    <a:latin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; 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</c:ext>
            </c:extLst>
          </c:dLbls>
          <c:cat>
            <c:strLit>
              <c:ptCount val="4"/>
              <c:pt idx="0">
                <c:v>Начало года</c:v>
              </c:pt>
              <c:pt idx="1">
                <c:v>Конец года</c:v>
              </c:pt>
            </c:strLit>
          </c:cat>
          <c:val>
            <c:numLit>
              <c:formatCode>General</c:formatCode>
              <c:ptCount val="4"/>
              <c:pt idx="0">
                <c:v>44</c:v>
              </c:pt>
              <c:pt idx="1">
                <c:v>20</c:v>
              </c:pt>
              <c:pt idx="2">
                <c:v>0</c:v>
              </c:pt>
              <c:pt idx="3">
                <c:v>0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73877856"/>
        <c:axId val="242070552"/>
      </c:barChart>
      <c:valAx>
        <c:axId val="242070552"/>
        <c:scaling>
          <c:orientation val="minMax"/>
        </c:scaling>
        <c:delete val="1"/>
        <c:axPos val="l"/>
        <c:majorGridlines>
          <c:spPr>
            <a:ln w="9528" cap="flat">
              <a:solidFill>
                <a:srgbClr val="D9D9D9"/>
              </a:solidFill>
              <a:prstDash val="solid"/>
              <a:round/>
            </a:ln>
          </c:spPr>
        </c:majorGridlines>
        <c:numFmt formatCode="0&quot;.&quot;00%" sourceLinked="0"/>
        <c:majorTickMark val="none"/>
        <c:minorTickMark val="none"/>
        <c:tickLblPos val="nextTo"/>
        <c:crossAx val="273877856"/>
        <c:crosses val="autoZero"/>
        <c:crossBetween val="between"/>
      </c:valAx>
      <c:catAx>
        <c:axId val="2738778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ru-RU" sz="1600" b="1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/>
                <a:cs typeface="Times New Roman" pitchFamily="18"/>
              </a:defRPr>
            </a:pPr>
            <a:endParaRPr lang="ru-RU"/>
          </a:p>
        </c:txPr>
        <c:crossAx val="242070552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legend>
      <c:legendPos val="b"/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ru-RU" sz="1400" b="1" i="0" u="none" strike="noStrike" kern="1200" baseline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/>
              <a:cs typeface="Times New Roman" pitchFamily="18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ru-RU" sz="1330" b="0" i="0" u="none" strike="noStrike" kern="1200" baseline="0">
          <a:solidFill>
            <a:srgbClr val="000000"/>
          </a:solidFill>
          <a:latin typeface="Calibri"/>
        </a:defRPr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D8B65-120E-476C-AA06-109A4FD6015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DBAA900-F1D0-40A1-88C6-C09CE720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570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D8B65-120E-476C-AA06-109A4FD6015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DBAA900-F1D0-40A1-88C6-C09CE720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412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D8B65-120E-476C-AA06-109A4FD6015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DBAA900-F1D0-40A1-88C6-C09CE720134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864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D8B65-120E-476C-AA06-109A4FD6015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BAA900-F1D0-40A1-88C6-C09CE720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0559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D8B65-120E-476C-AA06-109A4FD6015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BAA900-F1D0-40A1-88C6-C09CE720134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859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D8B65-120E-476C-AA06-109A4FD6015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BAA900-F1D0-40A1-88C6-C09CE720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3135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D8B65-120E-476C-AA06-109A4FD6015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AA900-F1D0-40A1-88C6-C09CE720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709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D8B65-120E-476C-AA06-109A4FD6015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AA900-F1D0-40A1-88C6-C09CE720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033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D8B65-120E-476C-AA06-109A4FD6015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AA900-F1D0-40A1-88C6-C09CE720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969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D8B65-120E-476C-AA06-109A4FD6015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DBAA900-F1D0-40A1-88C6-C09CE720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803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D8B65-120E-476C-AA06-109A4FD6015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DBAA900-F1D0-40A1-88C6-C09CE720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36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D8B65-120E-476C-AA06-109A4FD6015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DBAA900-F1D0-40A1-88C6-C09CE720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127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D8B65-120E-476C-AA06-109A4FD6015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AA900-F1D0-40A1-88C6-C09CE720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738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D8B65-120E-476C-AA06-109A4FD6015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AA900-F1D0-40A1-88C6-C09CE720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493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D8B65-120E-476C-AA06-109A4FD6015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AA900-F1D0-40A1-88C6-C09CE720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37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D8B65-120E-476C-AA06-109A4FD6015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BAA900-F1D0-40A1-88C6-C09CE720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192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D8B65-120E-476C-AA06-109A4FD6015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DBAA900-F1D0-40A1-88C6-C09CE720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0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  <p:sldLayoutId id="2147483762" r:id="rId15"/>
    <p:sldLayoutId id="214748376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43429" y="333830"/>
            <a:ext cx="10561183" cy="13933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ВИЗИТНАЯ КАРТОЧКА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ДЕТСКОГО САДА № 15 «РУЧЕЕК»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КАЛИНИНА ЕКАТЕРИНА ВАЛЕРЬЕВНА</a:t>
            </a:r>
            <a:endParaRPr lang="ru-RU" sz="2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8914" y="2002971"/>
            <a:ext cx="5495698" cy="4557486"/>
          </a:xfrm>
        </p:spPr>
        <p:txBody>
          <a:bodyPr>
            <a:normAutofit fontScale="92500" lnSpcReduction="20000"/>
          </a:bodyPr>
          <a:lstStyle/>
          <a:p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рождения: 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06.07.1990 г.</a:t>
            </a:r>
          </a:p>
          <a:p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Образование: 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высшее, ННГУ им.</a:t>
            </a:r>
          </a:p>
          <a:p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Н.И.Лобачевского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педагог-психолог</a:t>
            </a:r>
          </a:p>
          <a:p>
            <a:pPr>
              <a:buSzPct val="45000"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Общий (педагогический) стаж работы:</a:t>
            </a:r>
          </a:p>
          <a:p>
            <a:pPr>
              <a:buSzPct val="45000"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</a:rPr>
              <a:t>7 лет</a:t>
            </a:r>
          </a:p>
          <a:p>
            <a:pPr>
              <a:buSzPct val="45000"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Стаж работы в должности: 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</a:rPr>
              <a:t>2 год 4 мес.</a:t>
            </a:r>
          </a:p>
          <a:p>
            <a:pPr>
              <a:buSzPct val="45000"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Категория: 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</a:rPr>
              <a:t>первая</a:t>
            </a: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>
              <a:buSzPct val="45000"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Курсовая подготовка: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</a:rPr>
              <a:t> ГБУ ДПО НИРО,</a:t>
            </a:r>
          </a:p>
          <a:p>
            <a:pPr>
              <a:buSzPct val="45000"/>
            </a:pP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</a:rPr>
              <a:t>"Актуальные проблемы психологии</a:t>
            </a:r>
          </a:p>
          <a:p>
            <a:pPr>
              <a:buSzPct val="45000"/>
            </a:pP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</a:rPr>
              <a:t>образования в условиях внедрения ФГОС",</a:t>
            </a:r>
          </a:p>
          <a:p>
            <a:pPr>
              <a:buSzPct val="45000"/>
            </a:pP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</a:rPr>
              <a:t>2015 г.</a:t>
            </a:r>
          </a:p>
          <a:p>
            <a:pPr>
              <a:buSzPct val="45000"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Профессиональное кредо: </a:t>
            </a:r>
          </a:p>
          <a:p>
            <a:pPr>
              <a:buSzPct val="45000"/>
            </a:pP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</a:rPr>
              <a:t>"Учитесь у всех, не подражайте никому!"</a:t>
            </a:r>
          </a:p>
        </p:txBody>
      </p:sp>
      <p:pic>
        <p:nvPicPr>
          <p:cNvPr id="4" name="Объект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086" y="2002971"/>
            <a:ext cx="2989942" cy="4194175"/>
          </a:xfrm>
          <a:prstGeom prst="rect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3682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149" y="163773"/>
            <a:ext cx="10890463" cy="777923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/>
                <a:cs typeface="Times New Roman" pitchFamily="18"/>
              </a:rPr>
              <a:t>ОСНОВНЫЕ ЭТАПЫ ПРОЦЕССА ПСИХОЛОГИЧЕСКОГО СОПРОВОЖДЕНИЯ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4" name="Схема 10"/>
          <p:cNvGrpSpPr/>
          <p:nvPr/>
        </p:nvGrpSpPr>
        <p:grpSpPr>
          <a:xfrm>
            <a:off x="1119116" y="1228299"/>
            <a:ext cx="9730854" cy="5008728"/>
            <a:chOff x="540602" y="2255513"/>
            <a:chExt cx="8980742" cy="3645420"/>
          </a:xfrm>
        </p:grpSpPr>
        <p:sp>
          <p:nvSpPr>
            <p:cNvPr id="5" name="Полилиния 4"/>
            <p:cNvSpPr/>
            <p:nvPr/>
          </p:nvSpPr>
          <p:spPr>
            <a:xfrm>
              <a:off x="5055370" y="4060886"/>
              <a:ext cx="3153006" cy="5270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153004"/>
                <a:gd name="f4" fmla="val 527067"/>
                <a:gd name="f5" fmla="val 251342"/>
                <a:gd name="f6" fmla="*/ f0 1 3153004"/>
                <a:gd name="f7" fmla="*/ f1 1 527067"/>
                <a:gd name="f8" fmla="+- f4 0 f2"/>
                <a:gd name="f9" fmla="+- f3 0 f2"/>
                <a:gd name="f10" fmla="*/ f9 1 3153004"/>
                <a:gd name="f11" fmla="*/ f8 1 527067"/>
                <a:gd name="f12" fmla="*/ 0 1 f10"/>
                <a:gd name="f13" fmla="*/ 3153004 1 f10"/>
                <a:gd name="f14" fmla="*/ 0 1 f11"/>
                <a:gd name="f15" fmla="*/ 527067 1 f11"/>
                <a:gd name="f16" fmla="*/ f12 f6 1"/>
                <a:gd name="f17" fmla="*/ f13 f6 1"/>
                <a:gd name="f18" fmla="*/ f15 f7 1"/>
                <a:gd name="f19" fmla="*/ f14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17" b="f18"/>
              <a:pathLst>
                <a:path w="3153004" h="527067">
                  <a:moveTo>
                    <a:pt x="f2" y="f2"/>
                  </a:moveTo>
                  <a:lnTo>
                    <a:pt x="f2" y="f5"/>
                  </a:lnTo>
                  <a:lnTo>
                    <a:pt x="f3" y="f5"/>
                  </a:lnTo>
                  <a:lnTo>
                    <a:pt x="f3" y="f4"/>
                  </a:lnTo>
                </a:path>
              </a:pathLst>
            </a:custGeom>
            <a:noFill/>
            <a:ln w="12701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4985253" y="4060886"/>
              <a:ext cx="91440" cy="5270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1440"/>
                <a:gd name="f4" fmla="val 527067"/>
                <a:gd name="f5" fmla="val 70115"/>
                <a:gd name="f6" fmla="val 251342"/>
                <a:gd name="f7" fmla="val 45720"/>
                <a:gd name="f8" fmla="*/ f0 1 91440"/>
                <a:gd name="f9" fmla="*/ f1 1 527067"/>
                <a:gd name="f10" fmla="+- f4 0 f2"/>
                <a:gd name="f11" fmla="+- f3 0 f2"/>
                <a:gd name="f12" fmla="*/ f11 1 91440"/>
                <a:gd name="f13" fmla="*/ f10 1 527067"/>
                <a:gd name="f14" fmla="*/ 0 1 f12"/>
                <a:gd name="f15" fmla="*/ 91440 1 f12"/>
                <a:gd name="f16" fmla="*/ 0 1 f13"/>
                <a:gd name="f17" fmla="*/ 527067 1 f13"/>
                <a:gd name="f18" fmla="*/ f14 f8 1"/>
                <a:gd name="f19" fmla="*/ f15 f8 1"/>
                <a:gd name="f20" fmla="*/ f17 f9 1"/>
                <a:gd name="f21" fmla="*/ f16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91440" h="527067">
                  <a:moveTo>
                    <a:pt x="f5" y="f2"/>
                  </a:moveTo>
                  <a:lnTo>
                    <a:pt x="f5" y="f6"/>
                  </a:lnTo>
                  <a:lnTo>
                    <a:pt x="f7" y="f6"/>
                  </a:lnTo>
                  <a:lnTo>
                    <a:pt x="f7" y="f4"/>
                  </a:lnTo>
                </a:path>
              </a:pathLst>
            </a:custGeom>
            <a:noFill/>
            <a:ln w="12701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1853571" y="4060886"/>
              <a:ext cx="3201789" cy="5270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201794"/>
                <a:gd name="f4" fmla="val 527067"/>
                <a:gd name="f5" fmla="val 251342"/>
                <a:gd name="f6" fmla="*/ f0 1 3201794"/>
                <a:gd name="f7" fmla="*/ f1 1 527067"/>
                <a:gd name="f8" fmla="+- f4 0 f2"/>
                <a:gd name="f9" fmla="+- f3 0 f2"/>
                <a:gd name="f10" fmla="*/ f9 1 3201794"/>
                <a:gd name="f11" fmla="*/ f8 1 527067"/>
                <a:gd name="f12" fmla="*/ 0 1 f10"/>
                <a:gd name="f13" fmla="*/ 3201794 1 f10"/>
                <a:gd name="f14" fmla="*/ 0 1 f11"/>
                <a:gd name="f15" fmla="*/ 527067 1 f11"/>
                <a:gd name="f16" fmla="*/ f12 f6 1"/>
                <a:gd name="f17" fmla="*/ f13 f6 1"/>
                <a:gd name="f18" fmla="*/ f15 f7 1"/>
                <a:gd name="f19" fmla="*/ f14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6" t="f19" r="f17" b="f18"/>
              <a:pathLst>
                <a:path w="3201794" h="527067">
                  <a:moveTo>
                    <a:pt x="f3" y="f2"/>
                  </a:moveTo>
                  <a:lnTo>
                    <a:pt x="f3" y="f5"/>
                  </a:lnTo>
                  <a:lnTo>
                    <a:pt x="f2" y="f5"/>
                  </a:lnTo>
                  <a:lnTo>
                    <a:pt x="f2" y="f4"/>
                  </a:lnTo>
                </a:path>
              </a:pathLst>
            </a:custGeom>
            <a:noFill/>
            <a:ln w="12701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3096780" y="2255513"/>
              <a:ext cx="3917179" cy="180536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917181"/>
                <a:gd name="f7" fmla="val 1805366"/>
                <a:gd name="f8" fmla="+- 0 0 -90"/>
                <a:gd name="f9" fmla="*/ f3 1 3917181"/>
                <a:gd name="f10" fmla="*/ f4 1 1805366"/>
                <a:gd name="f11" fmla="+- f7 0 f5"/>
                <a:gd name="f12" fmla="+- f6 0 f5"/>
                <a:gd name="f13" fmla="*/ f8 f0 1"/>
                <a:gd name="f14" fmla="*/ f12 1 3917181"/>
                <a:gd name="f15" fmla="*/ f11 1 1805366"/>
                <a:gd name="f16" fmla="*/ 0 f12 1"/>
                <a:gd name="f17" fmla="*/ 0 f11 1"/>
                <a:gd name="f18" fmla="*/ 3917181 f12 1"/>
                <a:gd name="f19" fmla="*/ 1805366 f11 1"/>
                <a:gd name="f20" fmla="*/ f13 1 f2"/>
                <a:gd name="f21" fmla="*/ f16 1 3917181"/>
                <a:gd name="f22" fmla="*/ f17 1 1805366"/>
                <a:gd name="f23" fmla="*/ f18 1 3917181"/>
                <a:gd name="f24" fmla="*/ f19 1 1805366"/>
                <a:gd name="f25" fmla="*/ f5 1 f14"/>
                <a:gd name="f26" fmla="*/ f6 1 f14"/>
                <a:gd name="f27" fmla="*/ f5 1 f15"/>
                <a:gd name="f28" fmla="*/ f7 1 f15"/>
                <a:gd name="f29" fmla="+- f20 0 f1"/>
                <a:gd name="f30" fmla="*/ f21 1 f14"/>
                <a:gd name="f31" fmla="*/ f22 1 f15"/>
                <a:gd name="f32" fmla="*/ f23 1 f14"/>
                <a:gd name="f33" fmla="*/ f24 1 f15"/>
                <a:gd name="f34" fmla="*/ f25 f9 1"/>
                <a:gd name="f35" fmla="*/ f26 f9 1"/>
                <a:gd name="f36" fmla="*/ f28 f10 1"/>
                <a:gd name="f37" fmla="*/ f27 f10 1"/>
                <a:gd name="f38" fmla="*/ f30 f9 1"/>
                <a:gd name="f39" fmla="*/ f31 f10 1"/>
                <a:gd name="f40" fmla="*/ f32 f9 1"/>
                <a:gd name="f41" fmla="*/ f33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38" y="f39"/>
                </a:cxn>
                <a:cxn ang="f29">
                  <a:pos x="f40" y="f39"/>
                </a:cxn>
                <a:cxn ang="f29">
                  <a:pos x="f40" y="f41"/>
                </a:cxn>
                <a:cxn ang="f29">
                  <a:pos x="f38" y="f41"/>
                </a:cxn>
                <a:cxn ang="f29">
                  <a:pos x="f38" y="f39"/>
                </a:cxn>
              </a:cxnLst>
              <a:rect l="f34" t="f37" r="f35" b="f36"/>
              <a:pathLst>
                <a:path w="3917181" h="1805366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5243" tIns="15243" rIns="15243" bIns="15243" anchor="ctr" anchorCtr="1" compatLnSpc="1">
              <a:noAutofit/>
            </a:bodyPr>
            <a:lstStyle/>
            <a:p>
              <a:pPr marL="0" marR="0" lvl="0" indent="0" algn="ctr" defTabSz="1066803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2400" b="1" i="0" u="none" strike="noStrike" kern="1200" cap="none" spc="0" baseline="0" dirty="0">
                  <a:solidFill>
                    <a:schemeClr val="accent3">
                      <a:lumMod val="50000"/>
                    </a:schemeClr>
                  </a:solidFill>
                  <a:uFillTx/>
                  <a:latin typeface="Times New Roman" pitchFamily="18"/>
                  <a:cs typeface="Times New Roman" pitchFamily="18"/>
                </a:rPr>
                <a:t>Психолого-педагогическое сопровождение</a:t>
              </a:r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540602" y="4587956"/>
              <a:ext cx="2625946" cy="131297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625949"/>
                <a:gd name="f7" fmla="val 1312974"/>
                <a:gd name="f8" fmla="+- 0 0 -90"/>
                <a:gd name="f9" fmla="*/ f3 1 2625949"/>
                <a:gd name="f10" fmla="*/ f4 1 1312974"/>
                <a:gd name="f11" fmla="+- f7 0 f5"/>
                <a:gd name="f12" fmla="+- f6 0 f5"/>
                <a:gd name="f13" fmla="*/ f8 f0 1"/>
                <a:gd name="f14" fmla="*/ f12 1 2625949"/>
                <a:gd name="f15" fmla="*/ f11 1 1312974"/>
                <a:gd name="f16" fmla="*/ 0 f12 1"/>
                <a:gd name="f17" fmla="*/ 0 f11 1"/>
                <a:gd name="f18" fmla="*/ 2625949 f12 1"/>
                <a:gd name="f19" fmla="*/ 1312974 f11 1"/>
                <a:gd name="f20" fmla="*/ f13 1 f2"/>
                <a:gd name="f21" fmla="*/ f16 1 2625949"/>
                <a:gd name="f22" fmla="*/ f17 1 1312974"/>
                <a:gd name="f23" fmla="*/ f18 1 2625949"/>
                <a:gd name="f24" fmla="*/ f19 1 1312974"/>
                <a:gd name="f25" fmla="*/ f5 1 f14"/>
                <a:gd name="f26" fmla="*/ f6 1 f14"/>
                <a:gd name="f27" fmla="*/ f5 1 f15"/>
                <a:gd name="f28" fmla="*/ f7 1 f15"/>
                <a:gd name="f29" fmla="+- f20 0 f1"/>
                <a:gd name="f30" fmla="*/ f21 1 f14"/>
                <a:gd name="f31" fmla="*/ f22 1 f15"/>
                <a:gd name="f32" fmla="*/ f23 1 f14"/>
                <a:gd name="f33" fmla="*/ f24 1 f15"/>
                <a:gd name="f34" fmla="*/ f25 f9 1"/>
                <a:gd name="f35" fmla="*/ f26 f9 1"/>
                <a:gd name="f36" fmla="*/ f28 f10 1"/>
                <a:gd name="f37" fmla="*/ f27 f10 1"/>
                <a:gd name="f38" fmla="*/ f30 f9 1"/>
                <a:gd name="f39" fmla="*/ f31 f10 1"/>
                <a:gd name="f40" fmla="*/ f32 f9 1"/>
                <a:gd name="f41" fmla="*/ f33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38" y="f39"/>
                </a:cxn>
                <a:cxn ang="f29">
                  <a:pos x="f40" y="f39"/>
                </a:cxn>
                <a:cxn ang="f29">
                  <a:pos x="f40" y="f41"/>
                </a:cxn>
                <a:cxn ang="f29">
                  <a:pos x="f38" y="f41"/>
                </a:cxn>
                <a:cxn ang="f29">
                  <a:pos x="f38" y="f39"/>
                </a:cxn>
              </a:cxnLst>
              <a:rect l="f34" t="f37" r="f35" b="f36"/>
              <a:pathLst>
                <a:path w="2625949" h="1312974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5243" tIns="15243" rIns="15243" bIns="15243" anchor="ctr" anchorCtr="1" compatLnSpc="1">
              <a:noAutofit/>
            </a:bodyPr>
            <a:lstStyle/>
            <a:p>
              <a:pPr marL="0" marR="0" lvl="0" indent="0" algn="ctr" defTabSz="1066803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2400" b="1" i="0" u="none" strike="noStrike" kern="1200" cap="none" spc="0" baseline="0" dirty="0">
                  <a:solidFill>
                    <a:schemeClr val="accent3">
                      <a:lumMod val="50000"/>
                    </a:schemeClr>
                  </a:solidFill>
                  <a:uFillTx/>
                  <a:latin typeface="Times New Roman" pitchFamily="18"/>
                  <a:cs typeface="Times New Roman" pitchFamily="18"/>
                </a:rPr>
                <a:t>1 этап: подготовительный</a:t>
              </a:r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3717996" y="4587956"/>
              <a:ext cx="2625946" cy="131297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625949"/>
                <a:gd name="f7" fmla="val 1312974"/>
                <a:gd name="f8" fmla="+- 0 0 -90"/>
                <a:gd name="f9" fmla="*/ f3 1 2625949"/>
                <a:gd name="f10" fmla="*/ f4 1 1312974"/>
                <a:gd name="f11" fmla="+- f7 0 f5"/>
                <a:gd name="f12" fmla="+- f6 0 f5"/>
                <a:gd name="f13" fmla="*/ f8 f0 1"/>
                <a:gd name="f14" fmla="*/ f12 1 2625949"/>
                <a:gd name="f15" fmla="*/ f11 1 1312974"/>
                <a:gd name="f16" fmla="*/ 0 f12 1"/>
                <a:gd name="f17" fmla="*/ 0 f11 1"/>
                <a:gd name="f18" fmla="*/ 2625949 f12 1"/>
                <a:gd name="f19" fmla="*/ 1312974 f11 1"/>
                <a:gd name="f20" fmla="*/ f13 1 f2"/>
                <a:gd name="f21" fmla="*/ f16 1 2625949"/>
                <a:gd name="f22" fmla="*/ f17 1 1312974"/>
                <a:gd name="f23" fmla="*/ f18 1 2625949"/>
                <a:gd name="f24" fmla="*/ f19 1 1312974"/>
                <a:gd name="f25" fmla="*/ f5 1 f14"/>
                <a:gd name="f26" fmla="*/ f6 1 f14"/>
                <a:gd name="f27" fmla="*/ f5 1 f15"/>
                <a:gd name="f28" fmla="*/ f7 1 f15"/>
                <a:gd name="f29" fmla="+- f20 0 f1"/>
                <a:gd name="f30" fmla="*/ f21 1 f14"/>
                <a:gd name="f31" fmla="*/ f22 1 f15"/>
                <a:gd name="f32" fmla="*/ f23 1 f14"/>
                <a:gd name="f33" fmla="*/ f24 1 f15"/>
                <a:gd name="f34" fmla="*/ f25 f9 1"/>
                <a:gd name="f35" fmla="*/ f26 f9 1"/>
                <a:gd name="f36" fmla="*/ f28 f10 1"/>
                <a:gd name="f37" fmla="*/ f27 f10 1"/>
                <a:gd name="f38" fmla="*/ f30 f9 1"/>
                <a:gd name="f39" fmla="*/ f31 f10 1"/>
                <a:gd name="f40" fmla="*/ f32 f9 1"/>
                <a:gd name="f41" fmla="*/ f33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38" y="f39"/>
                </a:cxn>
                <a:cxn ang="f29">
                  <a:pos x="f40" y="f39"/>
                </a:cxn>
                <a:cxn ang="f29">
                  <a:pos x="f40" y="f41"/>
                </a:cxn>
                <a:cxn ang="f29">
                  <a:pos x="f38" y="f41"/>
                </a:cxn>
                <a:cxn ang="f29">
                  <a:pos x="f38" y="f39"/>
                </a:cxn>
              </a:cxnLst>
              <a:rect l="f34" t="f37" r="f35" b="f36"/>
              <a:pathLst>
                <a:path w="2625949" h="1312974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5243" tIns="15243" rIns="15243" bIns="15243" anchor="ctr" anchorCtr="1" compatLnSpc="1">
              <a:noAutofit/>
            </a:bodyPr>
            <a:lstStyle/>
            <a:p>
              <a:pPr marL="0" marR="0" lvl="0" indent="0" algn="ctr" defTabSz="1066803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2400" b="1" i="0" u="none" strike="noStrike" kern="1200" cap="none" spc="0" baseline="0" dirty="0">
                  <a:solidFill>
                    <a:schemeClr val="accent3">
                      <a:lumMod val="50000"/>
                    </a:schemeClr>
                  </a:solidFill>
                  <a:uFillTx/>
                  <a:latin typeface="Times New Roman" pitchFamily="18"/>
                  <a:cs typeface="Times New Roman" pitchFamily="18"/>
                </a:rPr>
                <a:t>2 этап: </a:t>
              </a:r>
            </a:p>
            <a:p>
              <a:pPr marL="0" marR="0" lvl="0" indent="0" algn="ctr" defTabSz="1066803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2400" b="1" i="0" u="none" strike="noStrike" kern="1200" cap="none" spc="0" baseline="0" dirty="0">
                  <a:solidFill>
                    <a:schemeClr val="accent3">
                      <a:lumMod val="50000"/>
                    </a:schemeClr>
                  </a:solidFill>
                  <a:uFillTx/>
                  <a:latin typeface="Times New Roman" pitchFamily="18"/>
                  <a:cs typeface="Times New Roman" pitchFamily="18"/>
                </a:rPr>
                <a:t>реализация</a:t>
              </a: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6895398" y="4587956"/>
              <a:ext cx="2625946" cy="131297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625949"/>
                <a:gd name="f7" fmla="val 1312974"/>
                <a:gd name="f8" fmla="+- 0 0 -90"/>
                <a:gd name="f9" fmla="*/ f3 1 2625949"/>
                <a:gd name="f10" fmla="*/ f4 1 1312974"/>
                <a:gd name="f11" fmla="+- f7 0 f5"/>
                <a:gd name="f12" fmla="+- f6 0 f5"/>
                <a:gd name="f13" fmla="*/ f8 f0 1"/>
                <a:gd name="f14" fmla="*/ f12 1 2625949"/>
                <a:gd name="f15" fmla="*/ f11 1 1312974"/>
                <a:gd name="f16" fmla="*/ 0 f12 1"/>
                <a:gd name="f17" fmla="*/ 0 f11 1"/>
                <a:gd name="f18" fmla="*/ 2625949 f12 1"/>
                <a:gd name="f19" fmla="*/ 1312974 f11 1"/>
                <a:gd name="f20" fmla="*/ f13 1 f2"/>
                <a:gd name="f21" fmla="*/ f16 1 2625949"/>
                <a:gd name="f22" fmla="*/ f17 1 1312974"/>
                <a:gd name="f23" fmla="*/ f18 1 2625949"/>
                <a:gd name="f24" fmla="*/ f19 1 1312974"/>
                <a:gd name="f25" fmla="*/ f5 1 f14"/>
                <a:gd name="f26" fmla="*/ f6 1 f14"/>
                <a:gd name="f27" fmla="*/ f5 1 f15"/>
                <a:gd name="f28" fmla="*/ f7 1 f15"/>
                <a:gd name="f29" fmla="+- f20 0 f1"/>
                <a:gd name="f30" fmla="*/ f21 1 f14"/>
                <a:gd name="f31" fmla="*/ f22 1 f15"/>
                <a:gd name="f32" fmla="*/ f23 1 f14"/>
                <a:gd name="f33" fmla="*/ f24 1 f15"/>
                <a:gd name="f34" fmla="*/ f25 f9 1"/>
                <a:gd name="f35" fmla="*/ f26 f9 1"/>
                <a:gd name="f36" fmla="*/ f28 f10 1"/>
                <a:gd name="f37" fmla="*/ f27 f10 1"/>
                <a:gd name="f38" fmla="*/ f30 f9 1"/>
                <a:gd name="f39" fmla="*/ f31 f10 1"/>
                <a:gd name="f40" fmla="*/ f32 f9 1"/>
                <a:gd name="f41" fmla="*/ f33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38" y="f39"/>
                </a:cxn>
                <a:cxn ang="f29">
                  <a:pos x="f40" y="f39"/>
                </a:cxn>
                <a:cxn ang="f29">
                  <a:pos x="f40" y="f41"/>
                </a:cxn>
                <a:cxn ang="f29">
                  <a:pos x="f38" y="f41"/>
                </a:cxn>
                <a:cxn ang="f29">
                  <a:pos x="f38" y="f39"/>
                </a:cxn>
              </a:cxnLst>
              <a:rect l="f34" t="f37" r="f35" b="f36"/>
              <a:pathLst>
                <a:path w="2625949" h="1312974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5243" tIns="15243" rIns="15243" bIns="15243" anchor="ctr" anchorCtr="1" compatLnSpc="1">
              <a:noAutofit/>
            </a:bodyPr>
            <a:lstStyle/>
            <a:p>
              <a:pPr marL="0" marR="0" lvl="0" indent="0" algn="ctr" defTabSz="1066803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2400" b="1" i="0" u="none" strike="noStrike" kern="1200" cap="none" spc="0" baseline="0" dirty="0">
                  <a:solidFill>
                    <a:schemeClr val="accent3">
                      <a:lumMod val="50000"/>
                    </a:schemeClr>
                  </a:solidFill>
                  <a:uFillTx/>
                  <a:latin typeface="Times New Roman" pitchFamily="18"/>
                  <a:cs typeface="Times New Roman" pitchFamily="18"/>
                </a:rPr>
                <a:t>3 этап: </a:t>
              </a:r>
            </a:p>
            <a:p>
              <a:pPr marL="0" marR="0" lvl="0" indent="0" algn="ctr" defTabSz="1066803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2400" b="1" i="0" u="none" strike="noStrike" kern="1200" cap="none" spc="0" baseline="0" dirty="0">
                  <a:solidFill>
                    <a:schemeClr val="accent3">
                      <a:lumMod val="50000"/>
                    </a:schemeClr>
                  </a:solidFill>
                  <a:uFillTx/>
                  <a:latin typeface="Times New Roman" pitchFamily="18"/>
                  <a:cs typeface="Times New Roman" pitchFamily="18"/>
                </a:rPr>
                <a:t>заключительный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239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608" y="226139"/>
            <a:ext cx="4110177" cy="3082629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  <p:pic>
        <p:nvPicPr>
          <p:cNvPr id="6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0232" y="3545970"/>
            <a:ext cx="4162567" cy="2897871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  <p:sp>
        <p:nvSpPr>
          <p:cNvPr id="7" name="Прямоугольник 6"/>
          <p:cNvSpPr/>
          <p:nvPr/>
        </p:nvSpPr>
        <p:spPr>
          <a:xfrm>
            <a:off x="6810232" y="226139"/>
            <a:ext cx="47221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/>
              </a:rPr>
              <a:t>1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/>
              </a:rPr>
              <a:t>ЭТАП: ПОДГОТОВИТЕЛЬНЫЙ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17" name="Объект 1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78602635"/>
              </p:ext>
            </p:extLst>
          </p:nvPr>
        </p:nvGraphicFramePr>
        <p:xfrm>
          <a:off x="857608" y="3335692"/>
          <a:ext cx="4478667" cy="3215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6" name="Объект 25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521485629"/>
              </p:ext>
            </p:extLst>
          </p:nvPr>
        </p:nvGraphicFramePr>
        <p:xfrm>
          <a:off x="6810233" y="777921"/>
          <a:ext cx="4258102" cy="2906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4459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3016" y="136478"/>
            <a:ext cx="10071596" cy="64144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ЭТАП: РЕАЛИЗАЦИЯ (педагоги)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046" y="741814"/>
            <a:ext cx="3732775" cy="2652233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4413" y="3669428"/>
            <a:ext cx="4319408" cy="3017674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1958" y="741814"/>
            <a:ext cx="3903485" cy="2927614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1958" y="3923514"/>
            <a:ext cx="3712418" cy="2784317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</p:spTree>
    <p:extLst>
      <p:ext uri="{BB962C8B-B14F-4D97-AF65-F5344CB8AC3E}">
        <p14:creationId xmlns:p14="http://schemas.microsoft.com/office/powerpoint/2010/main" val="222927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174" y="191069"/>
            <a:ext cx="10426438" cy="627797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ЭТАП: РЕАЛИЗАЦИЯ (воспитанники)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833" y="722395"/>
            <a:ext cx="2774710" cy="3161300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  <p:pic>
        <p:nvPicPr>
          <p:cNvPr id="8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3833" y="4213825"/>
            <a:ext cx="3430027" cy="2418988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  <p:pic>
        <p:nvPicPr>
          <p:cNvPr id="9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1542" y="722395"/>
            <a:ext cx="3778986" cy="2834246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  <p:pic>
        <p:nvPicPr>
          <p:cNvPr id="10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5044" y="3883695"/>
            <a:ext cx="3665484" cy="2749118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7873" y="1878020"/>
            <a:ext cx="3778986" cy="2834246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</p:spTree>
    <p:extLst>
      <p:ext uri="{BB962C8B-B14F-4D97-AF65-F5344CB8AC3E}">
        <p14:creationId xmlns:p14="http://schemas.microsoft.com/office/powerpoint/2010/main" val="301803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0878" y="163773"/>
            <a:ext cx="10453733" cy="846161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ЭТАП: РЕАЛИЗАЦИЯ (родители)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7575" y="4022169"/>
            <a:ext cx="4063176" cy="2623589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  <p:pic>
        <p:nvPicPr>
          <p:cNvPr id="9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7448" y="699868"/>
            <a:ext cx="4166485" cy="3124868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  <p:pic>
        <p:nvPicPr>
          <p:cNvPr id="10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7575" y="699868"/>
            <a:ext cx="4063176" cy="3047386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0037" y="4220797"/>
            <a:ext cx="1103284" cy="2389546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75846" y="4220797"/>
            <a:ext cx="1131204" cy="2389546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</p:spTree>
    <p:extLst>
      <p:ext uri="{BB962C8B-B14F-4D97-AF65-F5344CB8AC3E}">
        <p14:creationId xmlns:p14="http://schemas.microsoft.com/office/powerpoint/2010/main" val="168628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6914" y="191069"/>
            <a:ext cx="9757698" cy="736979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ЭТАП: ЗАКЛЮЧИТЕЛЬНЫЙ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Диаграмма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68337524"/>
              </p:ext>
            </p:extLst>
          </p:nvPr>
        </p:nvGraphicFramePr>
        <p:xfrm>
          <a:off x="2197290" y="928048"/>
          <a:ext cx="8147713" cy="5581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961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37231" y="109182"/>
            <a:ext cx="10467382" cy="69603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ТРАНСЛЯЦИЯ ПРАКТИЧЕСКИХ ДОСТИЖЕНИЙ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31" y="805218"/>
            <a:ext cx="4425089" cy="3318817"/>
          </a:xfrm>
          <a:ln w="76200">
            <a:solidFill>
              <a:schemeClr val="accent1">
                <a:lumMod val="50000"/>
              </a:schemeClr>
            </a:solidFill>
          </a:ln>
        </p:spPr>
      </p:pic>
      <p:pic>
        <p:nvPicPr>
          <p:cNvPr id="10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580" y="805218"/>
            <a:ext cx="4497163" cy="3372873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8543" y="3356348"/>
            <a:ext cx="4419959" cy="3314970"/>
          </a:xfrm>
          <a:prstGeom prst="rect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321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5470" y="122830"/>
            <a:ext cx="9580728" cy="709683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69241" y="832513"/>
            <a:ext cx="8707271" cy="5909481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</a:pP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- Федеральный закон от 29.12.2012 г. "Об образовании в РФ". Статья 79</a:t>
            </a:r>
          </a:p>
          <a:p>
            <a:pPr lvl="0">
              <a:lnSpc>
                <a:spcPct val="90000"/>
              </a:lnSpc>
            </a:pP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- "Федеральные государственные образовательные стандарты дошкольного образования " от 01.01.2014 г.</a:t>
            </a:r>
          </a:p>
          <a:p>
            <a:pPr lvl="0">
              <a:lnSpc>
                <a:spcPct val="90000"/>
              </a:lnSpc>
            </a:pP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- Основная общеобразовательная программа дошкольного образования "От рождения до школы". Под ред.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Н.Е.Вераксы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,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Т.С.Комаровой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,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М.А.Васильевой</a:t>
            </a:r>
            <a:endParaRPr lang="ru-RU" sz="2000" b="1" dirty="0">
              <a:solidFill>
                <a:schemeClr val="tx1"/>
              </a:solidFill>
              <a:latin typeface="Times New Roman" pitchFamily="18"/>
            </a:endParaRPr>
          </a:p>
          <a:p>
            <a:pPr lvl="0">
              <a:lnSpc>
                <a:spcPct val="90000"/>
              </a:lnSpc>
            </a:pP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- "Программа обучения и воспитания в детском саду". Под ред.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М.А.Васильевой</a:t>
            </a:r>
            <a:endParaRPr lang="ru-RU" sz="2000" b="1" dirty="0">
              <a:solidFill>
                <a:schemeClr val="tx1"/>
              </a:solidFill>
              <a:latin typeface="Times New Roman" pitchFamily="18"/>
            </a:endParaRPr>
          </a:p>
          <a:p>
            <a:pPr lvl="0">
              <a:lnSpc>
                <a:spcPct val="90000"/>
              </a:lnSpc>
            </a:pP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- Основная образовательная программа дошкольного образования Муниципального бюджетного дошкольного образовательного учреждения детского сада № 15 "Ручеек"</a:t>
            </a:r>
          </a:p>
          <a:p>
            <a:pPr lvl="0">
              <a:lnSpc>
                <a:spcPct val="90000"/>
              </a:lnSpc>
            </a:pP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-"Практический психолог в детском саду". Под ред.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А.Н.Вераксы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,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М.Ф.Гуторовой</a:t>
            </a:r>
            <a:endParaRPr lang="ru-RU" sz="2000" b="1" dirty="0">
              <a:solidFill>
                <a:schemeClr val="tx1"/>
              </a:solidFill>
              <a:latin typeface="Times New Roman" pitchFamily="18"/>
            </a:endParaRPr>
          </a:p>
          <a:p>
            <a:pPr lvl="0">
              <a:lnSpc>
                <a:spcPct val="90000"/>
              </a:lnSpc>
            </a:pP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- Интернет ресурсы: Maam.ru; nsportal.ru; Дошколёнок.ru и другие</a:t>
            </a:r>
          </a:p>
        </p:txBody>
      </p:sp>
    </p:spTree>
    <p:extLst>
      <p:ext uri="{BB962C8B-B14F-4D97-AF65-F5344CB8AC3E}">
        <p14:creationId xmlns:p14="http://schemas.microsoft.com/office/powerpoint/2010/main" val="89219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319" y="1078173"/>
            <a:ext cx="11013294" cy="20471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16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2687" y="624110"/>
            <a:ext cx="9791926" cy="1280890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БЮДЖЕТННОЕ ДОШКОЛЬНОЕ ОБРАЗОВАТЕЛЬНОЕ УЧРЕЖДЕНИЕ</a:t>
            </a:r>
            <a:b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15 «Ручеек»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2870" y="1741713"/>
            <a:ext cx="8915400" cy="46155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>
                <a:effectLst>
                  <a:outerShdw dist="17962" dir="2700000">
                    <a:srgbClr val="000000"/>
                  </a:outerShdw>
                </a:effectLst>
                <a:latin typeface="Times New Roman" pitchFamily="18"/>
              </a:rPr>
              <a:t>Психолого-педагогическое сопровождение всех участников образовательного </a:t>
            </a:r>
            <a:r>
              <a:rPr lang="ru-RU" sz="4000" b="1" dirty="0" smtClean="0">
                <a:effectLst>
                  <a:outerShdw dist="17962" dir="2700000">
                    <a:srgbClr val="000000"/>
                  </a:outerShdw>
                </a:effectLst>
                <a:latin typeface="Times New Roman" pitchFamily="18"/>
              </a:rPr>
              <a:t>процесса </a:t>
            </a:r>
            <a:r>
              <a:rPr lang="ru-RU" sz="4000" b="1" dirty="0">
                <a:effectLst>
                  <a:outerShdw dist="17962" dir="2700000">
                    <a:srgbClr val="000000"/>
                  </a:outerShdw>
                </a:effectLst>
                <a:latin typeface="Times New Roman" pitchFamily="18"/>
              </a:rPr>
              <a:t>в </a:t>
            </a:r>
            <a:r>
              <a:rPr lang="ru-RU" sz="4000" b="1" dirty="0" smtClean="0">
                <a:effectLst>
                  <a:outerShdw dist="17962" dir="2700000">
                    <a:srgbClr val="000000"/>
                  </a:outerShdw>
                </a:effectLst>
                <a:latin typeface="Times New Roman" pitchFamily="18"/>
              </a:rPr>
              <a:t>   </a:t>
            </a:r>
            <a:r>
              <a:rPr lang="ru-RU" sz="4000" b="1" smtClean="0">
                <a:effectLst>
                  <a:outerShdw dist="17962" dir="2700000">
                    <a:srgbClr val="000000"/>
                  </a:outerShdw>
                </a:effectLst>
                <a:latin typeface="Times New Roman" pitchFamily="18"/>
              </a:rPr>
              <a:t>рамках </a:t>
            </a:r>
            <a:r>
              <a:rPr lang="ru-RU" sz="4000" b="1" smtClean="0">
                <a:effectLst>
                  <a:outerShdw dist="17962" dir="2700000">
                    <a:srgbClr val="000000"/>
                  </a:outerShdw>
                </a:effectLst>
                <a:latin typeface="Times New Roman" pitchFamily="18"/>
              </a:rPr>
              <a:t> </a:t>
            </a:r>
            <a:r>
              <a:rPr lang="ru-RU" sz="4000" b="1" dirty="0" smtClean="0">
                <a:effectLst>
                  <a:outerShdw dist="17962" dir="2700000">
                    <a:srgbClr val="000000"/>
                  </a:outerShdw>
                </a:effectLst>
                <a:latin typeface="Times New Roman" pitchFamily="18"/>
              </a:rPr>
              <a:t>ФГОС</a:t>
            </a:r>
          </a:p>
          <a:p>
            <a:pPr marL="0" indent="0" algn="ctr">
              <a:buNone/>
            </a:pPr>
            <a:endParaRPr lang="ru-RU" sz="4000" b="1" dirty="0">
              <a:effectLst>
                <a:outerShdw dist="17962" dir="2700000">
                  <a:srgbClr val="000000"/>
                </a:outerShdw>
              </a:effectLst>
              <a:latin typeface="Times New Roman" pitchFamily="18"/>
            </a:endParaRPr>
          </a:p>
          <a:p>
            <a:pPr marL="0" lvl="0" indent="0" algn="r">
              <a:lnSpc>
                <a:spcPct val="90000"/>
              </a:lnSpc>
              <a:buNone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dist="17962" dir="2700000">
                    <a:srgbClr val="000000"/>
                  </a:outerShdw>
                </a:effectLst>
                <a:latin typeface="Times New Roman" pitchFamily="18"/>
              </a:rPr>
              <a:t>Подготовила</a:t>
            </a: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effectLst>
                  <a:outerShdw dist="17962" dir="2700000">
                    <a:srgbClr val="000000"/>
                  </a:outerShdw>
                </a:effectLst>
                <a:latin typeface="Times New Roman" pitchFamily="18"/>
              </a:rPr>
              <a:t>: </a:t>
            </a:r>
          </a:p>
          <a:p>
            <a:pPr marL="0" lvl="0" indent="0" algn="r">
              <a:lnSpc>
                <a:spcPct val="90000"/>
              </a:lnSpc>
              <a:buNone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effectLst>
                  <a:outerShdw dist="17962" dir="2700000">
                    <a:srgbClr val="000000"/>
                  </a:outerShdw>
                </a:effectLst>
                <a:latin typeface="Times New Roman" pitchFamily="18"/>
              </a:rPr>
              <a:t>       педагог-психолог</a:t>
            </a:r>
          </a:p>
          <a:p>
            <a:pPr marL="0" lvl="0" indent="0" algn="r">
              <a:lnSpc>
                <a:spcPct val="90000"/>
              </a:lnSpc>
              <a:buNone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effectLst>
                  <a:outerShdw dist="17962" dir="2700000">
                    <a:srgbClr val="000000"/>
                  </a:outerShdw>
                </a:effectLst>
                <a:latin typeface="Times New Roman" pitchFamily="18"/>
              </a:rPr>
              <a:t>Калинина Екатерина Валерьевна</a:t>
            </a:r>
          </a:p>
          <a:p>
            <a:pPr marL="0" indent="0" algn="ctr">
              <a:buNone/>
            </a:pPr>
            <a:endParaRPr lang="ru-RU" sz="4000" b="1" dirty="0" smtClean="0">
              <a:effectLst>
                <a:outerShdw dist="17962" dir="2700000">
                  <a:srgbClr val="000000"/>
                </a:outerShdw>
              </a:effectLst>
              <a:latin typeface="Times New Roman" pitchFamily="18"/>
            </a:endParaRPr>
          </a:p>
          <a:p>
            <a:pPr marL="0" indent="0" algn="ctr">
              <a:buNone/>
            </a:pPr>
            <a:endParaRPr lang="ru-RU" sz="4000" b="1" dirty="0">
              <a:effectLst>
                <a:outerShdw dist="17962" dir="2700000">
                  <a:srgbClr val="000000"/>
                </a:outerShdw>
              </a:effectLst>
              <a:latin typeface="Times New Roman" pitchFamily="18"/>
            </a:endParaRPr>
          </a:p>
          <a:p>
            <a:pPr marL="0" indent="0" algn="ctr">
              <a:buNone/>
            </a:pPr>
            <a:endParaRPr lang="ru-RU" sz="4000" b="1" dirty="0">
              <a:effectLst>
                <a:outerShdw dist="17962" dir="2700000">
                  <a:srgbClr val="000000"/>
                </a:outerShdw>
              </a:effectLst>
              <a:latin typeface="Times New Roman" pitchFamily="18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265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1143" y="232229"/>
            <a:ext cx="10343469" cy="972457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/>
              </a:rPr>
              <a:t>КОНЦЕПТУАЛЬНЫЕ ОСНОВЫ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6571" y="1407885"/>
            <a:ext cx="9579429" cy="5021943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  <a:buSzPct val="45000"/>
              <a:buFont typeface="StarSymbol"/>
              <a:buChar char="●"/>
            </a:pP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Воспитанию дошкольников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посвященны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 труды: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Я.А.Коменского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,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Ж.Ж.Руссо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,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Ж.Ж.Пиаже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,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К.Д.Ушинского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,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Л.Н.Толстого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,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В.А.Сухомлинского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 и др.</a:t>
            </a:r>
          </a:p>
          <a:p>
            <a:pPr lvl="0">
              <a:lnSpc>
                <a:spcPct val="70000"/>
              </a:lnSpc>
              <a:buSzPct val="45000"/>
              <a:buFont typeface="StarSymbol"/>
              <a:buChar char="●"/>
            </a:pP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Современные проблемы семейного воспитания освещены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Ю.П.Азаровым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, И.В. Бестужевым-Лада, Э.К. Васильевой, О.В. Морозовой, А.В. Петровским, А.С.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Спиваковской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.</a:t>
            </a:r>
          </a:p>
          <a:p>
            <a:pPr lvl="0">
              <a:lnSpc>
                <a:spcPct val="70000"/>
              </a:lnSpc>
              <a:buSzPct val="45000"/>
              <a:buFont typeface="StarSymbol"/>
              <a:buChar char="●"/>
            </a:pP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Вопросы психолого-педагогического сопровождения процессов развития ребенка в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воспитательно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-образовательной среде отражены в трудах Тарасовой С.В.</a:t>
            </a:r>
          </a:p>
          <a:p>
            <a:pPr lvl="0">
              <a:lnSpc>
                <a:spcPct val="70000"/>
              </a:lnSpc>
              <a:buSzPct val="45000"/>
              <a:buFont typeface="StarSymbol"/>
              <a:buChar char="●"/>
            </a:pP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В трудах Данилиной Т.А. отражены основные вопросы взаимодействия дошкольных образовательных учреждений с семьей в микро- и макроструктуре</a:t>
            </a:r>
          </a:p>
          <a:p>
            <a:pPr lvl="0">
              <a:lnSpc>
                <a:spcPct val="70000"/>
              </a:lnSpc>
              <a:buSzPct val="45000"/>
              <a:buFont typeface="StarSymbol"/>
              <a:buChar char="●"/>
            </a:pP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Отечественной педагогической наукой накоплен значительный опыт в сфере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взамодействия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 детского сада и семьи, и отражен в трудах выдающихся людей, таких как: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П.П.Блонский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,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П.Ф.Каптерев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,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Н.К.Крупская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,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П.Ф.Лесгафт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, 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А.С.Макаренко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,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В.А.Сухомлинский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,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С.Т.Шацкий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 и др.</a:t>
            </a:r>
          </a:p>
          <a:p>
            <a:pPr lvl="0">
              <a:lnSpc>
                <a:spcPct val="70000"/>
              </a:lnSpc>
              <a:buSzPct val="45000"/>
              <a:buFont typeface="StarSymbol"/>
              <a:buChar char="●"/>
            </a:pP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В современной педагогике выделены основные типы педагогики, виды педагогического взаимодействия в исследованиях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Г.М.Андреевой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,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Л.В.Байбородовой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,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А.С.Белкина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,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В.А.Ляудиса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 и др.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36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5029" y="304800"/>
            <a:ext cx="10459583" cy="769257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/>
              </a:rPr>
              <a:t>АКТУАЛЬНОСТЬ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914" y="1074057"/>
            <a:ext cx="10575698" cy="48371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/>
              </a:rPr>
              <a:t>ФГОС ДО определяет </a:t>
            </a:r>
            <a:r>
              <a:rPr lang="ru-RU" sz="2400" b="1" dirty="0">
                <a:latin typeface="Times New Roman" pitchFamily="18"/>
              </a:rPr>
              <a:t>психолого-педагогическое сопровождение образовательного процесса </a:t>
            </a:r>
            <a:r>
              <a:rPr lang="ru-RU" sz="2400" dirty="0">
                <a:latin typeface="Times New Roman" pitchFamily="18"/>
              </a:rPr>
              <a:t>в дошкольном учреждении, как систематическое применение психологических знаний, методов и приемов в деятельности субъектов учебно-воспитательного процесса в целях успешной модернизации системы </a:t>
            </a:r>
            <a:r>
              <a:rPr lang="ru-RU" sz="2400" dirty="0" smtClean="0">
                <a:latin typeface="Times New Roman" pitchFamily="18"/>
              </a:rPr>
              <a:t>образования.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928" y="3218111"/>
            <a:ext cx="4332529" cy="3255264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  <p:pic>
        <p:nvPicPr>
          <p:cNvPr id="5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1143" y="3210778"/>
            <a:ext cx="4905916" cy="3255264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</p:spTree>
    <p:extLst>
      <p:ext uri="{BB962C8B-B14F-4D97-AF65-F5344CB8AC3E}">
        <p14:creationId xmlns:p14="http://schemas.microsoft.com/office/powerpoint/2010/main" val="269528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247978" y="-497"/>
            <a:ext cx="8911687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600" y="2279176"/>
            <a:ext cx="10387012" cy="4476466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ПЕДАГОГА-ПСИХОЛОГА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582" y="992573"/>
            <a:ext cx="3381856" cy="4694377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  <p:pic>
        <p:nvPicPr>
          <p:cNvPr id="5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0114" y="224675"/>
            <a:ext cx="2946930" cy="2210203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  <p:pic>
        <p:nvPicPr>
          <p:cNvPr id="6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2112" y="2635244"/>
            <a:ext cx="2584932" cy="3446573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  <p:pic>
        <p:nvPicPr>
          <p:cNvPr id="7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5204" y="224675"/>
            <a:ext cx="3569107" cy="2676823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  <p:pic>
        <p:nvPicPr>
          <p:cNvPr id="8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0558" y="3243607"/>
            <a:ext cx="3569107" cy="2676827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</p:spTree>
    <p:extLst>
      <p:ext uri="{BB962C8B-B14F-4D97-AF65-F5344CB8AC3E}">
        <p14:creationId xmlns:p14="http://schemas.microsoft.com/office/powerpoint/2010/main" val="108896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8991" y="286603"/>
            <a:ext cx="10535622" cy="736979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/>
              </a:rPr>
              <a:t>ЦЕЛЬ И ЗАДАЧИ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4901" y="859809"/>
            <a:ext cx="8980227" cy="550004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/>
              </a:rPr>
              <a:t>Целью</a:t>
            </a:r>
            <a:r>
              <a:rPr lang="ru-RU" sz="2000" b="1" dirty="0">
                <a:latin typeface="Times New Roman" pitchFamily="18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психолого-педагогического сопровождения является создание условий позитивной социализации, индивидуализации в развитии детей дошкольного возраста и сохранение психологического здоровья всех участников образовательных отношений.</a:t>
            </a:r>
          </a:p>
          <a:p>
            <a:pPr marL="0" lvl="0" indent="0">
              <a:buNone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/>
              </a:rPr>
              <a:t>Задачи:</a:t>
            </a:r>
          </a:p>
          <a:p>
            <a:pPr lvl="0">
              <a:buSzPct val="45000"/>
              <a:buFont typeface="StarSymbol"/>
              <a:buChar char="●"/>
            </a:pP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Способствовать развитию индивидуально-личностных психологических особенностей детей.</a:t>
            </a:r>
          </a:p>
          <a:p>
            <a:pPr lvl="0">
              <a:buSzPct val="45000"/>
              <a:buFont typeface="StarSymbol"/>
              <a:buChar char="●"/>
            </a:pP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Содействовать формированию навыков сотрудничества, конструктивного взаимодействия со взрослыми, сверстниками в зоне ближайшего развития.</a:t>
            </a:r>
          </a:p>
          <a:p>
            <a:pPr lvl="0">
              <a:buSzPct val="45000"/>
              <a:buFont typeface="StarSymbol"/>
              <a:buChar char="●"/>
            </a:pP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Способствовать </a:t>
            </a:r>
            <a:r>
              <a:rPr lang="ru-RU" sz="2000" b="1" dirty="0" err="1">
                <a:solidFill>
                  <a:schemeClr val="tx1"/>
                </a:solidFill>
                <a:latin typeface="Times New Roman" pitchFamily="18"/>
              </a:rPr>
              <a:t>псилогизации</a:t>
            </a: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 образовательных отношений.</a:t>
            </a:r>
          </a:p>
          <a:p>
            <a:pPr lvl="0">
              <a:buSzPct val="45000"/>
              <a:buFont typeface="StarSymbol"/>
              <a:buChar char="●"/>
            </a:pPr>
            <a:r>
              <a:rPr lang="ru-RU" sz="2000" b="1" dirty="0">
                <a:solidFill>
                  <a:schemeClr val="tx1"/>
                </a:solidFill>
                <a:latin typeface="Times New Roman" pitchFamily="18"/>
              </a:rPr>
              <a:t>Повышение психологической компетентности педагогов, родителей по вопросам воспитания и развития ребенка.</a:t>
            </a:r>
          </a:p>
          <a:p>
            <a:pPr marL="0" indent="0">
              <a:buNone/>
            </a:pP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72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3833" y="191070"/>
            <a:ext cx="10180779" cy="982637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/>
              </a:rPr>
              <a:t>УЧАСТНИКИ ПСИХОЛОГО-ПЕДАГОГИЧЕСКОГО ПРОЦЕССА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4" name="Схема 9"/>
          <p:cNvGrpSpPr/>
          <p:nvPr/>
        </p:nvGrpSpPr>
        <p:grpSpPr>
          <a:xfrm>
            <a:off x="341372" y="1149154"/>
            <a:ext cx="3261674" cy="5470955"/>
            <a:chOff x="341372" y="1149154"/>
            <a:chExt cx="3261674" cy="5470955"/>
          </a:xfrm>
        </p:grpSpPr>
        <p:sp>
          <p:nvSpPr>
            <p:cNvPr id="5" name="Полилиния 6"/>
            <p:cNvSpPr/>
            <p:nvPr/>
          </p:nvSpPr>
          <p:spPr>
            <a:xfrm>
              <a:off x="1002154" y="3884773"/>
              <a:ext cx="424007" cy="131900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04997"/>
                <a:gd name="f7" fmla="val 800890"/>
                <a:gd name="f8" fmla="val 202498"/>
                <a:gd name="f9" fmla="+- 0 0 -90"/>
                <a:gd name="f10" fmla="*/ f3 1 404997"/>
                <a:gd name="f11" fmla="*/ f4 1 800890"/>
                <a:gd name="f12" fmla="+- f7 0 f5"/>
                <a:gd name="f13" fmla="+- f6 0 f5"/>
                <a:gd name="f14" fmla="*/ f9 f0 1"/>
                <a:gd name="f15" fmla="*/ f13 1 404997"/>
                <a:gd name="f16" fmla="*/ f12 1 800890"/>
                <a:gd name="f17" fmla="*/ 0 f13 1"/>
                <a:gd name="f18" fmla="*/ 0 f12 1"/>
                <a:gd name="f19" fmla="*/ 202498 f13 1"/>
                <a:gd name="f20" fmla="*/ 800890 f12 1"/>
                <a:gd name="f21" fmla="*/ 404997 f13 1"/>
                <a:gd name="f22" fmla="*/ f14 1 f2"/>
                <a:gd name="f23" fmla="*/ f17 1 404997"/>
                <a:gd name="f24" fmla="*/ f18 1 800890"/>
                <a:gd name="f25" fmla="*/ f19 1 404997"/>
                <a:gd name="f26" fmla="*/ f20 1 800890"/>
                <a:gd name="f27" fmla="*/ f21 1 404997"/>
                <a:gd name="f28" fmla="*/ f5 1 f15"/>
                <a:gd name="f29" fmla="*/ f6 1 f15"/>
                <a:gd name="f30" fmla="*/ f5 1 f16"/>
                <a:gd name="f31" fmla="*/ f7 1 f16"/>
                <a:gd name="f32" fmla="+- f22 0 f1"/>
                <a:gd name="f33" fmla="*/ f23 1 f15"/>
                <a:gd name="f34" fmla="*/ f24 1 f16"/>
                <a:gd name="f35" fmla="*/ f25 1 f15"/>
                <a:gd name="f36" fmla="*/ f26 1 f16"/>
                <a:gd name="f37" fmla="*/ f27 1 f15"/>
                <a:gd name="f38" fmla="*/ f28 f10 1"/>
                <a:gd name="f39" fmla="*/ f29 f10 1"/>
                <a:gd name="f40" fmla="*/ f31 f11 1"/>
                <a:gd name="f41" fmla="*/ f30 f11 1"/>
                <a:gd name="f42" fmla="*/ f33 f10 1"/>
                <a:gd name="f43" fmla="*/ f34 f11 1"/>
                <a:gd name="f44" fmla="*/ f35 f10 1"/>
                <a:gd name="f45" fmla="*/ f36 f11 1"/>
                <a:gd name="f46" fmla="*/ f3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2">
                  <a:pos x="f42" y="f43"/>
                </a:cxn>
                <a:cxn ang="f32">
                  <a:pos x="f44" y="f43"/>
                </a:cxn>
                <a:cxn ang="f32">
                  <a:pos x="f44" y="f45"/>
                </a:cxn>
                <a:cxn ang="f32">
                  <a:pos x="f46" y="f45"/>
                </a:cxn>
              </a:cxnLst>
              <a:rect l="f38" t="f41" r="f39" b="f40"/>
              <a:pathLst>
                <a:path w="404997" h="800890">
                  <a:moveTo>
                    <a:pt x="f5" y="f5"/>
                  </a:moveTo>
                  <a:lnTo>
                    <a:pt x="f8" y="f5"/>
                  </a:lnTo>
                  <a:lnTo>
                    <a:pt x="f8" y="f7"/>
                  </a:lnTo>
                  <a:lnTo>
                    <a:pt x="f6" y="f7"/>
                  </a:lnTo>
                </a:path>
              </a:pathLst>
            </a:custGeom>
            <a:noFill/>
            <a:ln w="12701" cap="flat">
              <a:solidFill>
                <a:srgbClr val="477BA9"/>
              </a:solidFill>
              <a:prstDash val="solid"/>
              <a:miter/>
            </a:ln>
          </p:spPr>
          <p:txBody>
            <a:bodyPr vert="horz" wrap="square" lIns="192764" tIns="378003" rIns="192764" bIns="378012" anchor="ctr" anchorCtr="1" compatLnSpc="1">
              <a:noAutofit/>
            </a:bodyPr>
            <a:lstStyle/>
            <a:p>
              <a:pPr marL="0" marR="0" lvl="0" indent="0" algn="ctr" defTabSz="22225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2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5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" name="Полилиния 7"/>
            <p:cNvSpPr/>
            <p:nvPr/>
          </p:nvSpPr>
          <p:spPr>
            <a:xfrm>
              <a:off x="1002154" y="3809472"/>
              <a:ext cx="433480" cy="15059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14043"/>
                <a:gd name="f7" fmla="val 91440"/>
                <a:gd name="f8" fmla="val 45720"/>
                <a:gd name="f9" fmla="+- 0 0 -90"/>
                <a:gd name="f10" fmla="*/ f3 1 414043"/>
                <a:gd name="f11" fmla="*/ f4 1 91440"/>
                <a:gd name="f12" fmla="+- f7 0 f5"/>
                <a:gd name="f13" fmla="+- f6 0 f5"/>
                <a:gd name="f14" fmla="*/ f9 f0 1"/>
                <a:gd name="f15" fmla="*/ f13 1 414043"/>
                <a:gd name="f16" fmla="*/ f12 1 91440"/>
                <a:gd name="f17" fmla="*/ 0 f13 1"/>
                <a:gd name="f18" fmla="*/ 45720 f12 1"/>
                <a:gd name="f19" fmla="*/ 414043 f13 1"/>
                <a:gd name="f20" fmla="*/ f14 1 f2"/>
                <a:gd name="f21" fmla="*/ f17 1 414043"/>
                <a:gd name="f22" fmla="*/ f18 1 91440"/>
                <a:gd name="f23" fmla="*/ f19 1 414043"/>
                <a:gd name="f24" fmla="*/ f5 1 f15"/>
                <a:gd name="f25" fmla="*/ f6 1 f15"/>
                <a:gd name="f26" fmla="*/ f5 1 f16"/>
                <a:gd name="f27" fmla="*/ f7 1 f16"/>
                <a:gd name="f28" fmla="+- f20 0 f1"/>
                <a:gd name="f29" fmla="*/ f21 1 f15"/>
                <a:gd name="f30" fmla="*/ f22 1 f16"/>
                <a:gd name="f31" fmla="*/ f23 1 f15"/>
                <a:gd name="f32" fmla="*/ f24 f10 1"/>
                <a:gd name="f33" fmla="*/ f25 f10 1"/>
                <a:gd name="f34" fmla="*/ f27 f11 1"/>
                <a:gd name="f35" fmla="*/ f26 f11 1"/>
                <a:gd name="f36" fmla="*/ f29 f10 1"/>
                <a:gd name="f37" fmla="*/ f30 f11 1"/>
                <a:gd name="f38" fmla="*/ f31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36" y="f37"/>
                </a:cxn>
                <a:cxn ang="f28">
                  <a:pos x="f38" y="f37"/>
                </a:cxn>
              </a:cxnLst>
              <a:rect l="f32" t="f35" r="f33" b="f34"/>
              <a:pathLst>
                <a:path w="414043" h="91440">
                  <a:moveTo>
                    <a:pt x="f5" y="f8"/>
                  </a:moveTo>
                  <a:lnTo>
                    <a:pt x="f6" y="f8"/>
                  </a:lnTo>
                </a:path>
              </a:pathLst>
            </a:custGeom>
            <a:noFill/>
            <a:ln w="12701" cap="flat">
              <a:solidFill>
                <a:srgbClr val="477BA9"/>
              </a:solidFill>
              <a:prstDash val="solid"/>
              <a:miter/>
            </a:ln>
          </p:spPr>
          <p:txBody>
            <a:bodyPr vert="horz" wrap="square" lIns="209370" tIns="35368" rIns="209370" bIns="35368" anchor="ctr" anchorCtr="1" compatLnSpc="1">
              <a:noAutofit/>
            </a:bodyPr>
            <a:lstStyle/>
            <a:p>
              <a:pPr marL="0" marR="0" lvl="0" indent="0" algn="ctr" defTabSz="22225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2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5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" name="Полилиния 8"/>
            <p:cNvSpPr/>
            <p:nvPr/>
          </p:nvSpPr>
          <p:spPr>
            <a:xfrm>
              <a:off x="1002154" y="2585420"/>
              <a:ext cx="433480" cy="129935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14043"/>
                <a:gd name="f7" fmla="val 788955"/>
                <a:gd name="f8" fmla="val 207021"/>
                <a:gd name="f9" fmla="+- 0 0 -90"/>
                <a:gd name="f10" fmla="*/ f3 1 414043"/>
                <a:gd name="f11" fmla="*/ f4 1 788955"/>
                <a:gd name="f12" fmla="+- f7 0 f5"/>
                <a:gd name="f13" fmla="+- f6 0 f5"/>
                <a:gd name="f14" fmla="*/ f9 f0 1"/>
                <a:gd name="f15" fmla="*/ f13 1 414043"/>
                <a:gd name="f16" fmla="*/ f12 1 788955"/>
                <a:gd name="f17" fmla="*/ 0 f13 1"/>
                <a:gd name="f18" fmla="*/ 788955 f12 1"/>
                <a:gd name="f19" fmla="*/ 207021 f13 1"/>
                <a:gd name="f20" fmla="*/ 0 f12 1"/>
                <a:gd name="f21" fmla="*/ 414043 f13 1"/>
                <a:gd name="f22" fmla="*/ f14 1 f2"/>
                <a:gd name="f23" fmla="*/ f17 1 414043"/>
                <a:gd name="f24" fmla="*/ f18 1 788955"/>
                <a:gd name="f25" fmla="*/ f19 1 414043"/>
                <a:gd name="f26" fmla="*/ f20 1 788955"/>
                <a:gd name="f27" fmla="*/ f21 1 414043"/>
                <a:gd name="f28" fmla="*/ f5 1 f15"/>
                <a:gd name="f29" fmla="*/ f6 1 f15"/>
                <a:gd name="f30" fmla="*/ f5 1 f16"/>
                <a:gd name="f31" fmla="*/ f7 1 f16"/>
                <a:gd name="f32" fmla="+- f22 0 f1"/>
                <a:gd name="f33" fmla="*/ f23 1 f15"/>
                <a:gd name="f34" fmla="*/ f24 1 f16"/>
                <a:gd name="f35" fmla="*/ f25 1 f15"/>
                <a:gd name="f36" fmla="*/ f26 1 f16"/>
                <a:gd name="f37" fmla="*/ f27 1 f15"/>
                <a:gd name="f38" fmla="*/ f28 f10 1"/>
                <a:gd name="f39" fmla="*/ f29 f10 1"/>
                <a:gd name="f40" fmla="*/ f31 f11 1"/>
                <a:gd name="f41" fmla="*/ f30 f11 1"/>
                <a:gd name="f42" fmla="*/ f33 f10 1"/>
                <a:gd name="f43" fmla="*/ f34 f11 1"/>
                <a:gd name="f44" fmla="*/ f35 f10 1"/>
                <a:gd name="f45" fmla="*/ f36 f11 1"/>
                <a:gd name="f46" fmla="*/ f3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2">
                  <a:pos x="f42" y="f43"/>
                </a:cxn>
                <a:cxn ang="f32">
                  <a:pos x="f44" y="f43"/>
                </a:cxn>
                <a:cxn ang="f32">
                  <a:pos x="f44" y="f45"/>
                </a:cxn>
                <a:cxn ang="f32">
                  <a:pos x="f46" y="f45"/>
                </a:cxn>
              </a:cxnLst>
              <a:rect l="f38" t="f41" r="f39" b="f40"/>
              <a:pathLst>
                <a:path w="414043" h="788955">
                  <a:moveTo>
                    <a:pt x="f5" y="f7"/>
                  </a:moveTo>
                  <a:lnTo>
                    <a:pt x="f8" y="f7"/>
                  </a:lnTo>
                  <a:lnTo>
                    <a:pt x="f8" y="f5"/>
                  </a:lnTo>
                  <a:lnTo>
                    <a:pt x="f6" y="f5"/>
                  </a:lnTo>
                </a:path>
              </a:pathLst>
            </a:custGeom>
            <a:noFill/>
            <a:ln w="12701" cap="flat">
              <a:solidFill>
                <a:srgbClr val="477BA9"/>
              </a:solidFill>
              <a:prstDash val="solid"/>
              <a:miter/>
            </a:ln>
          </p:spPr>
          <p:txBody>
            <a:bodyPr vert="horz" wrap="square" lIns="197446" tIns="372206" rIns="197446" bIns="372206" anchor="ctr" anchorCtr="1" compatLnSpc="1">
              <a:noAutofit/>
            </a:bodyPr>
            <a:lstStyle/>
            <a:p>
              <a:pPr marL="0" marR="0" lvl="0" indent="0" algn="ctr" defTabSz="22225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2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5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" name="Полилиния 9"/>
            <p:cNvSpPr/>
            <p:nvPr/>
          </p:nvSpPr>
          <p:spPr>
            <a:xfrm rot="16200004">
              <a:off x="-2063710" y="3554236"/>
              <a:ext cx="5470955" cy="66079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321918"/>
                <a:gd name="f7" fmla="val 631164"/>
                <a:gd name="f8" fmla="+- 0 0 -90"/>
                <a:gd name="f9" fmla="*/ f3 1 3321918"/>
                <a:gd name="f10" fmla="*/ f4 1 631164"/>
                <a:gd name="f11" fmla="+- f7 0 f5"/>
                <a:gd name="f12" fmla="+- f6 0 f5"/>
                <a:gd name="f13" fmla="*/ f8 f0 1"/>
                <a:gd name="f14" fmla="*/ f12 1 3321918"/>
                <a:gd name="f15" fmla="*/ f11 1 631164"/>
                <a:gd name="f16" fmla="*/ 0 f12 1"/>
                <a:gd name="f17" fmla="*/ 0 f11 1"/>
                <a:gd name="f18" fmla="*/ 3321918 f12 1"/>
                <a:gd name="f19" fmla="*/ 631164 f11 1"/>
                <a:gd name="f20" fmla="*/ f13 1 f2"/>
                <a:gd name="f21" fmla="*/ f16 1 3321918"/>
                <a:gd name="f22" fmla="*/ f17 1 631164"/>
                <a:gd name="f23" fmla="*/ f18 1 3321918"/>
                <a:gd name="f24" fmla="*/ f19 1 631164"/>
                <a:gd name="f25" fmla="*/ f5 1 f14"/>
                <a:gd name="f26" fmla="*/ f6 1 f14"/>
                <a:gd name="f27" fmla="*/ f5 1 f15"/>
                <a:gd name="f28" fmla="*/ f7 1 f15"/>
                <a:gd name="f29" fmla="+- f20 0 f1"/>
                <a:gd name="f30" fmla="*/ f21 1 f14"/>
                <a:gd name="f31" fmla="*/ f22 1 f15"/>
                <a:gd name="f32" fmla="*/ f23 1 f14"/>
                <a:gd name="f33" fmla="*/ f24 1 f15"/>
                <a:gd name="f34" fmla="*/ f25 f9 1"/>
                <a:gd name="f35" fmla="*/ f26 f9 1"/>
                <a:gd name="f36" fmla="*/ f28 f10 1"/>
                <a:gd name="f37" fmla="*/ f27 f10 1"/>
                <a:gd name="f38" fmla="*/ f30 f9 1"/>
                <a:gd name="f39" fmla="*/ f31 f10 1"/>
                <a:gd name="f40" fmla="*/ f32 f9 1"/>
                <a:gd name="f41" fmla="*/ f33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38" y="f39"/>
                </a:cxn>
                <a:cxn ang="f29">
                  <a:pos x="f40" y="f39"/>
                </a:cxn>
                <a:cxn ang="f29">
                  <a:pos x="f40" y="f41"/>
                </a:cxn>
                <a:cxn ang="f29">
                  <a:pos x="f38" y="f41"/>
                </a:cxn>
                <a:cxn ang="f29">
                  <a:pos x="f38" y="f39"/>
                </a:cxn>
              </a:cxnLst>
              <a:rect l="f34" t="f37" r="f35" b="f36"/>
              <a:pathLst>
                <a:path w="3321918" h="631164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5243" tIns="15243" rIns="15243" bIns="15243" anchor="ctr" anchorCtr="1" compatLnSpc="1">
              <a:noAutofit/>
            </a:bodyPr>
            <a:lstStyle/>
            <a:p>
              <a:pPr marL="0" marR="0" lvl="0" indent="0" algn="ctr" defTabSz="1066803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2400" b="1" i="0" u="none" strike="noStrike" kern="1200" cap="none" spc="0" baseline="0" dirty="0">
                  <a:solidFill>
                    <a:schemeClr val="accent3">
                      <a:lumMod val="50000"/>
                    </a:schemeClr>
                  </a:solidFill>
                  <a:uFillTx/>
                  <a:latin typeface="Times New Roman" pitchFamily="18"/>
                  <a:cs typeface="Times New Roman" pitchFamily="18"/>
                </a:rPr>
                <a:t>Педагог-психолог</a:t>
              </a:r>
            </a:p>
          </p:txBody>
        </p:sp>
        <p:sp>
          <p:nvSpPr>
            <p:cNvPr id="9" name="Полилиния 10"/>
            <p:cNvSpPr/>
            <p:nvPr/>
          </p:nvSpPr>
          <p:spPr>
            <a:xfrm>
              <a:off x="1435644" y="2065684"/>
              <a:ext cx="2167402" cy="103948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070219"/>
                <a:gd name="f7" fmla="val 631164"/>
                <a:gd name="f8" fmla="+- 0 0 -90"/>
                <a:gd name="f9" fmla="*/ f3 1 2070219"/>
                <a:gd name="f10" fmla="*/ f4 1 631164"/>
                <a:gd name="f11" fmla="+- f7 0 f5"/>
                <a:gd name="f12" fmla="+- f6 0 f5"/>
                <a:gd name="f13" fmla="*/ f8 f0 1"/>
                <a:gd name="f14" fmla="*/ f12 1 2070219"/>
                <a:gd name="f15" fmla="*/ f11 1 631164"/>
                <a:gd name="f16" fmla="*/ 0 f12 1"/>
                <a:gd name="f17" fmla="*/ 0 f11 1"/>
                <a:gd name="f18" fmla="*/ 2070219 f12 1"/>
                <a:gd name="f19" fmla="*/ 631164 f11 1"/>
                <a:gd name="f20" fmla="*/ f13 1 f2"/>
                <a:gd name="f21" fmla="*/ f16 1 2070219"/>
                <a:gd name="f22" fmla="*/ f17 1 631164"/>
                <a:gd name="f23" fmla="*/ f18 1 2070219"/>
                <a:gd name="f24" fmla="*/ f19 1 631164"/>
                <a:gd name="f25" fmla="*/ f5 1 f14"/>
                <a:gd name="f26" fmla="*/ f6 1 f14"/>
                <a:gd name="f27" fmla="*/ f5 1 f15"/>
                <a:gd name="f28" fmla="*/ f7 1 f15"/>
                <a:gd name="f29" fmla="+- f20 0 f1"/>
                <a:gd name="f30" fmla="*/ f21 1 f14"/>
                <a:gd name="f31" fmla="*/ f22 1 f15"/>
                <a:gd name="f32" fmla="*/ f23 1 f14"/>
                <a:gd name="f33" fmla="*/ f24 1 f15"/>
                <a:gd name="f34" fmla="*/ f25 f9 1"/>
                <a:gd name="f35" fmla="*/ f26 f9 1"/>
                <a:gd name="f36" fmla="*/ f28 f10 1"/>
                <a:gd name="f37" fmla="*/ f27 f10 1"/>
                <a:gd name="f38" fmla="*/ f30 f9 1"/>
                <a:gd name="f39" fmla="*/ f31 f10 1"/>
                <a:gd name="f40" fmla="*/ f32 f9 1"/>
                <a:gd name="f41" fmla="*/ f33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38" y="f39"/>
                </a:cxn>
                <a:cxn ang="f29">
                  <a:pos x="f40" y="f39"/>
                </a:cxn>
                <a:cxn ang="f29">
                  <a:pos x="f40" y="f41"/>
                </a:cxn>
                <a:cxn ang="f29">
                  <a:pos x="f38" y="f41"/>
                </a:cxn>
                <a:cxn ang="f29">
                  <a:pos x="f38" y="f39"/>
                </a:cxn>
              </a:cxnLst>
              <a:rect l="f34" t="f37" r="f35" b="f36"/>
              <a:pathLst>
                <a:path w="2070219" h="631164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5243" tIns="15243" rIns="15243" bIns="15243" anchor="ctr" anchorCtr="1" compatLnSpc="1">
              <a:noAutofit/>
            </a:bodyPr>
            <a:lstStyle/>
            <a:p>
              <a:pPr marL="0" marR="0" lvl="0" indent="0" algn="ctr" defTabSz="1066803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2400" b="1" i="0" u="none" strike="noStrike" kern="1200" cap="none" spc="0" baseline="0" dirty="0">
                  <a:solidFill>
                    <a:schemeClr val="accent3">
                      <a:lumMod val="50000"/>
                    </a:schemeClr>
                  </a:solidFill>
                  <a:uFillTx/>
                  <a:latin typeface="Times New Roman" pitchFamily="18"/>
                  <a:cs typeface="Times New Roman" pitchFamily="18"/>
                </a:rPr>
                <a:t>Педагоги ДОУ</a:t>
              </a:r>
            </a:p>
          </p:txBody>
        </p:sp>
        <p:sp>
          <p:nvSpPr>
            <p:cNvPr id="10" name="Полилиния 11"/>
            <p:cNvSpPr/>
            <p:nvPr/>
          </p:nvSpPr>
          <p:spPr>
            <a:xfrm>
              <a:off x="1435644" y="3365037"/>
              <a:ext cx="2167402" cy="103948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070219"/>
                <a:gd name="f7" fmla="val 631164"/>
                <a:gd name="f8" fmla="+- 0 0 -90"/>
                <a:gd name="f9" fmla="*/ f3 1 2070219"/>
                <a:gd name="f10" fmla="*/ f4 1 631164"/>
                <a:gd name="f11" fmla="+- f7 0 f5"/>
                <a:gd name="f12" fmla="+- f6 0 f5"/>
                <a:gd name="f13" fmla="*/ f8 f0 1"/>
                <a:gd name="f14" fmla="*/ f12 1 2070219"/>
                <a:gd name="f15" fmla="*/ f11 1 631164"/>
                <a:gd name="f16" fmla="*/ 0 f12 1"/>
                <a:gd name="f17" fmla="*/ 0 f11 1"/>
                <a:gd name="f18" fmla="*/ 2070219 f12 1"/>
                <a:gd name="f19" fmla="*/ 631164 f11 1"/>
                <a:gd name="f20" fmla="*/ f13 1 f2"/>
                <a:gd name="f21" fmla="*/ f16 1 2070219"/>
                <a:gd name="f22" fmla="*/ f17 1 631164"/>
                <a:gd name="f23" fmla="*/ f18 1 2070219"/>
                <a:gd name="f24" fmla="*/ f19 1 631164"/>
                <a:gd name="f25" fmla="*/ f5 1 f14"/>
                <a:gd name="f26" fmla="*/ f6 1 f14"/>
                <a:gd name="f27" fmla="*/ f5 1 f15"/>
                <a:gd name="f28" fmla="*/ f7 1 f15"/>
                <a:gd name="f29" fmla="+- f20 0 f1"/>
                <a:gd name="f30" fmla="*/ f21 1 f14"/>
                <a:gd name="f31" fmla="*/ f22 1 f15"/>
                <a:gd name="f32" fmla="*/ f23 1 f14"/>
                <a:gd name="f33" fmla="*/ f24 1 f15"/>
                <a:gd name="f34" fmla="*/ f25 f9 1"/>
                <a:gd name="f35" fmla="*/ f26 f9 1"/>
                <a:gd name="f36" fmla="*/ f28 f10 1"/>
                <a:gd name="f37" fmla="*/ f27 f10 1"/>
                <a:gd name="f38" fmla="*/ f30 f9 1"/>
                <a:gd name="f39" fmla="*/ f31 f10 1"/>
                <a:gd name="f40" fmla="*/ f32 f9 1"/>
                <a:gd name="f41" fmla="*/ f33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38" y="f39"/>
                </a:cxn>
                <a:cxn ang="f29">
                  <a:pos x="f40" y="f39"/>
                </a:cxn>
                <a:cxn ang="f29">
                  <a:pos x="f40" y="f41"/>
                </a:cxn>
                <a:cxn ang="f29">
                  <a:pos x="f38" y="f41"/>
                </a:cxn>
                <a:cxn ang="f29">
                  <a:pos x="f38" y="f39"/>
                </a:cxn>
              </a:cxnLst>
              <a:rect l="f34" t="f37" r="f35" b="f36"/>
              <a:pathLst>
                <a:path w="2070219" h="631164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5243" tIns="15243" rIns="15243" bIns="15243" anchor="ctr" anchorCtr="1" compatLnSpc="1">
              <a:noAutofit/>
            </a:bodyPr>
            <a:lstStyle/>
            <a:p>
              <a:pPr marL="0" marR="0" lvl="0" indent="0" algn="ctr" defTabSz="1066803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2400" b="1" i="0" u="none" strike="noStrike" kern="1200" cap="none" spc="0" baseline="0" dirty="0">
                  <a:solidFill>
                    <a:schemeClr val="accent3">
                      <a:lumMod val="50000"/>
                    </a:schemeClr>
                  </a:solidFill>
                  <a:uFillTx/>
                  <a:latin typeface="Times New Roman" pitchFamily="18"/>
                  <a:cs typeface="Times New Roman" pitchFamily="18"/>
                </a:rPr>
                <a:t>Воспитанники ДОУ</a:t>
              </a:r>
            </a:p>
          </p:txBody>
        </p:sp>
        <p:sp>
          <p:nvSpPr>
            <p:cNvPr id="11" name="Полилиния 12"/>
            <p:cNvSpPr/>
            <p:nvPr/>
          </p:nvSpPr>
          <p:spPr>
            <a:xfrm>
              <a:off x="1426162" y="4684041"/>
              <a:ext cx="2167402" cy="103948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070219"/>
                <a:gd name="f7" fmla="val 631164"/>
                <a:gd name="f8" fmla="+- 0 0 -90"/>
                <a:gd name="f9" fmla="*/ f3 1 2070219"/>
                <a:gd name="f10" fmla="*/ f4 1 631164"/>
                <a:gd name="f11" fmla="+- f7 0 f5"/>
                <a:gd name="f12" fmla="+- f6 0 f5"/>
                <a:gd name="f13" fmla="*/ f8 f0 1"/>
                <a:gd name="f14" fmla="*/ f12 1 2070219"/>
                <a:gd name="f15" fmla="*/ f11 1 631164"/>
                <a:gd name="f16" fmla="*/ 0 f12 1"/>
                <a:gd name="f17" fmla="*/ 0 f11 1"/>
                <a:gd name="f18" fmla="*/ 2070219 f12 1"/>
                <a:gd name="f19" fmla="*/ 631164 f11 1"/>
                <a:gd name="f20" fmla="*/ f13 1 f2"/>
                <a:gd name="f21" fmla="*/ f16 1 2070219"/>
                <a:gd name="f22" fmla="*/ f17 1 631164"/>
                <a:gd name="f23" fmla="*/ f18 1 2070219"/>
                <a:gd name="f24" fmla="*/ f19 1 631164"/>
                <a:gd name="f25" fmla="*/ f5 1 f14"/>
                <a:gd name="f26" fmla="*/ f6 1 f14"/>
                <a:gd name="f27" fmla="*/ f5 1 f15"/>
                <a:gd name="f28" fmla="*/ f7 1 f15"/>
                <a:gd name="f29" fmla="+- f20 0 f1"/>
                <a:gd name="f30" fmla="*/ f21 1 f14"/>
                <a:gd name="f31" fmla="*/ f22 1 f15"/>
                <a:gd name="f32" fmla="*/ f23 1 f14"/>
                <a:gd name="f33" fmla="*/ f24 1 f15"/>
                <a:gd name="f34" fmla="*/ f25 f9 1"/>
                <a:gd name="f35" fmla="*/ f26 f9 1"/>
                <a:gd name="f36" fmla="*/ f28 f10 1"/>
                <a:gd name="f37" fmla="*/ f27 f10 1"/>
                <a:gd name="f38" fmla="*/ f30 f9 1"/>
                <a:gd name="f39" fmla="*/ f31 f10 1"/>
                <a:gd name="f40" fmla="*/ f32 f9 1"/>
                <a:gd name="f41" fmla="*/ f33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38" y="f39"/>
                </a:cxn>
                <a:cxn ang="f29">
                  <a:pos x="f40" y="f39"/>
                </a:cxn>
                <a:cxn ang="f29">
                  <a:pos x="f40" y="f41"/>
                </a:cxn>
                <a:cxn ang="f29">
                  <a:pos x="f38" y="f41"/>
                </a:cxn>
                <a:cxn ang="f29">
                  <a:pos x="f38" y="f39"/>
                </a:cxn>
              </a:cxnLst>
              <a:rect l="f34" t="f37" r="f35" b="f36"/>
              <a:pathLst>
                <a:path w="2070219" h="631164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5243" tIns="15243" rIns="15243" bIns="15243" anchor="ctr" anchorCtr="1" compatLnSpc="1">
              <a:noAutofit/>
            </a:bodyPr>
            <a:lstStyle/>
            <a:p>
              <a:pPr marL="0" marR="0" lvl="0" indent="0" algn="ctr" defTabSz="1066803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2400" b="1" i="0" u="none" strike="noStrike" kern="1200" cap="none" spc="0" baseline="0" dirty="0">
                  <a:solidFill>
                    <a:schemeClr val="accent3">
                      <a:lumMod val="50000"/>
                    </a:schemeClr>
                  </a:solidFill>
                  <a:uFillTx/>
                  <a:latin typeface="Times New Roman" pitchFamily="18"/>
                  <a:cs typeface="Times New Roman" pitchFamily="18"/>
                </a:rPr>
                <a:t>Родители</a:t>
              </a:r>
            </a:p>
          </p:txBody>
        </p:sp>
      </p:grpSp>
      <p:pic>
        <p:nvPicPr>
          <p:cNvPr id="12" name="Рисунок 1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11858" y="871074"/>
            <a:ext cx="3587988" cy="2690991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  <p:pic>
        <p:nvPicPr>
          <p:cNvPr id="14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4301" y="2261700"/>
            <a:ext cx="3467641" cy="2600729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  <p:pic>
        <p:nvPicPr>
          <p:cNvPr id="15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7145" y="4102044"/>
            <a:ext cx="3472701" cy="2518066"/>
          </a:xfrm>
          <a:prstGeom prst="rect">
            <a:avLst/>
          </a:prstGeom>
          <a:noFill/>
          <a:ln w="88897" cap="sq">
            <a:solidFill>
              <a:schemeClr val="accent1">
                <a:lumMod val="50000"/>
              </a:schemeClr>
            </a:solidFill>
            <a:prstDash val="solid"/>
            <a:miter/>
          </a:ln>
        </p:spPr>
      </p:pic>
    </p:spTree>
    <p:extLst>
      <p:ext uri="{BB962C8B-B14F-4D97-AF65-F5344CB8AC3E}">
        <p14:creationId xmlns:p14="http://schemas.microsoft.com/office/powerpoint/2010/main" val="118858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1003" y="272956"/>
            <a:ext cx="10303609" cy="102358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/>
              </a:rPr>
              <a:t>ФОРМЫ И МЕТОДЫ ПСИХОЛОГО-ПЕДАГОГИЧЕСКОГО СОПРОВОЖДЕНИЯ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4" name="Схема 10"/>
          <p:cNvGrpSpPr/>
          <p:nvPr/>
        </p:nvGrpSpPr>
        <p:grpSpPr>
          <a:xfrm>
            <a:off x="753322" y="873458"/>
            <a:ext cx="10315011" cy="5595581"/>
            <a:chOff x="319217" y="1539694"/>
            <a:chExt cx="9387330" cy="5629201"/>
          </a:xfrm>
        </p:grpSpPr>
        <p:sp>
          <p:nvSpPr>
            <p:cNvPr id="5" name="Полилиния 4"/>
            <p:cNvSpPr/>
            <p:nvPr/>
          </p:nvSpPr>
          <p:spPr>
            <a:xfrm>
              <a:off x="2869323" y="1539694"/>
              <a:ext cx="6837224" cy="17591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37224"/>
                <a:gd name="f7" fmla="val 1759124"/>
                <a:gd name="f8" fmla="val 219891"/>
                <a:gd name="f9" fmla="val 5957662"/>
                <a:gd name="f10" fmla="val 879562"/>
                <a:gd name="f11" fmla="val 1539234"/>
                <a:gd name="f12" fmla="+- 0 0 -90"/>
                <a:gd name="f13" fmla="*/ f3 1 6837224"/>
                <a:gd name="f14" fmla="*/ f4 1 1759124"/>
                <a:gd name="f15" fmla="+- f7 0 f5"/>
                <a:gd name="f16" fmla="+- f6 0 f5"/>
                <a:gd name="f17" fmla="*/ f12 f0 1"/>
                <a:gd name="f18" fmla="*/ f16 1 6837224"/>
                <a:gd name="f19" fmla="*/ f15 1 1759124"/>
                <a:gd name="f20" fmla="*/ 0 f16 1"/>
                <a:gd name="f21" fmla="*/ 219891 f15 1"/>
                <a:gd name="f22" fmla="*/ 5957662 f16 1"/>
                <a:gd name="f23" fmla="*/ 0 f15 1"/>
                <a:gd name="f24" fmla="*/ 6837224 f16 1"/>
                <a:gd name="f25" fmla="*/ 879562 f15 1"/>
                <a:gd name="f26" fmla="*/ 1759124 f15 1"/>
                <a:gd name="f27" fmla="*/ 1539234 f15 1"/>
                <a:gd name="f28" fmla="*/ f17 1 f2"/>
                <a:gd name="f29" fmla="*/ f20 1 6837224"/>
                <a:gd name="f30" fmla="*/ f21 1 1759124"/>
                <a:gd name="f31" fmla="*/ f22 1 6837224"/>
                <a:gd name="f32" fmla="*/ f23 1 1759124"/>
                <a:gd name="f33" fmla="*/ f24 1 6837224"/>
                <a:gd name="f34" fmla="*/ f25 1 1759124"/>
                <a:gd name="f35" fmla="*/ f26 1 1759124"/>
                <a:gd name="f36" fmla="*/ f27 1 1759124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6837224" h="1759124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  <a:alpha val="90000"/>
              </a:schemeClr>
            </a:solidFill>
            <a:ln w="12701" cap="flat">
              <a:solidFill>
                <a:srgbClr val="D2DEEF">
                  <a:alpha val="90000"/>
                </a:srgbClr>
              </a:solidFill>
              <a:prstDash val="solid"/>
              <a:miter/>
            </a:ln>
          </p:spPr>
          <p:txBody>
            <a:bodyPr vert="horz" wrap="square" lIns="11430" tIns="231324" rIns="671096" bIns="231315" anchor="t" anchorCtr="0" compatLnSpc="1">
              <a:noAutofit/>
            </a:bodyPr>
            <a:lstStyle/>
            <a:p>
              <a:pPr marL="171450" marR="0" lvl="1" indent="-171450" algn="l" defTabSz="8001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SzPct val="100000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1" i="0" u="none" strike="noStrike" kern="1200" cap="none" spc="0" baseline="0" dirty="0">
                <a:solidFill>
                  <a:srgbClr val="002060"/>
                </a:solidFill>
                <a:uFillTx/>
                <a:latin typeface="Calibri"/>
              </a:endParaRPr>
            </a:p>
            <a:p>
              <a:pPr marL="171450" marR="0" lvl="1" indent="-171450" algn="l" defTabSz="8001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SzPct val="100000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1800" b="1" i="0" u="none" strike="noStrike" kern="1200" cap="none" spc="0" baseline="0" dirty="0">
                  <a:solidFill>
                    <a:schemeClr val="accent3">
                      <a:lumMod val="75000"/>
                    </a:schemeClr>
                  </a:solidFill>
                  <a:uFillTx/>
                  <a:latin typeface="Times New Roman" pitchFamily="18"/>
                </a:rPr>
                <a:t>игровые упражнения, игровые этюды, ИКТ-игры, подвижные и коммуникативные игры, элементы </a:t>
              </a:r>
              <a:r>
                <a:rPr lang="ru-RU" sz="1800" b="1" i="0" u="none" strike="noStrike" kern="1200" cap="none" spc="0" baseline="0" dirty="0" err="1">
                  <a:solidFill>
                    <a:schemeClr val="accent3">
                      <a:lumMod val="75000"/>
                    </a:schemeClr>
                  </a:solidFill>
                  <a:uFillTx/>
                  <a:latin typeface="Times New Roman" pitchFamily="18"/>
                </a:rPr>
                <a:t>психогимнастики</a:t>
              </a:r>
              <a:r>
                <a:rPr lang="ru-RU" sz="1800" b="1" i="0" u="none" strike="noStrike" kern="1200" cap="none" spc="0" baseline="0" dirty="0">
                  <a:solidFill>
                    <a:schemeClr val="accent3">
                      <a:lumMod val="75000"/>
                    </a:schemeClr>
                  </a:solidFill>
                  <a:uFillTx/>
                  <a:latin typeface="Times New Roman" pitchFamily="18"/>
                </a:rPr>
                <a:t>, пальчиковая гимнастика, экскурсии, тематические праздники  и др.</a:t>
              </a:r>
              <a:endParaRPr lang="ru-RU" sz="1800" b="1" i="0" u="none" strike="noStrike" kern="1200" cap="none" spc="0" baseline="0" dirty="0">
                <a:solidFill>
                  <a:schemeClr val="accent3">
                    <a:lumMod val="75000"/>
                  </a:schemeClr>
                </a:solidFill>
                <a:uFillTx/>
                <a:latin typeface="Calibri"/>
              </a:endParaRPr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319217" y="1539694"/>
              <a:ext cx="2540139" cy="17591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540140"/>
                <a:gd name="f7" fmla="val 1759124"/>
                <a:gd name="f8" fmla="val 293193"/>
                <a:gd name="f9" fmla="val 131267"/>
                <a:gd name="f10" fmla="val 2246947"/>
                <a:gd name="f11" fmla="val 2408873"/>
                <a:gd name="f12" fmla="val 1465931"/>
                <a:gd name="f13" fmla="val 1627857"/>
                <a:gd name="f14" fmla="+- 0 0 -90"/>
                <a:gd name="f15" fmla="*/ f3 1 2540140"/>
                <a:gd name="f16" fmla="*/ f4 1 1759124"/>
                <a:gd name="f17" fmla="+- f7 0 f5"/>
                <a:gd name="f18" fmla="+- f6 0 f5"/>
                <a:gd name="f19" fmla="*/ f14 f0 1"/>
                <a:gd name="f20" fmla="*/ f18 1 2540140"/>
                <a:gd name="f21" fmla="*/ f17 1 1759124"/>
                <a:gd name="f22" fmla="*/ 0 f18 1"/>
                <a:gd name="f23" fmla="*/ 293193 f17 1"/>
                <a:gd name="f24" fmla="*/ 293193 f18 1"/>
                <a:gd name="f25" fmla="*/ 0 f17 1"/>
                <a:gd name="f26" fmla="*/ 2246947 f18 1"/>
                <a:gd name="f27" fmla="*/ 2540140 f18 1"/>
                <a:gd name="f28" fmla="*/ 1465931 f17 1"/>
                <a:gd name="f29" fmla="*/ 1759124 f17 1"/>
                <a:gd name="f30" fmla="*/ f19 1 f2"/>
                <a:gd name="f31" fmla="*/ f22 1 2540140"/>
                <a:gd name="f32" fmla="*/ f23 1 1759124"/>
                <a:gd name="f33" fmla="*/ f24 1 2540140"/>
                <a:gd name="f34" fmla="*/ f25 1 1759124"/>
                <a:gd name="f35" fmla="*/ f26 1 2540140"/>
                <a:gd name="f36" fmla="*/ f27 1 2540140"/>
                <a:gd name="f37" fmla="*/ f28 1 1759124"/>
                <a:gd name="f38" fmla="*/ f29 1 1759124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2540140" h="1759124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223031" tIns="154451" rIns="223031" bIns="154451" anchor="ctr" anchorCtr="1" compatLnSpc="1">
              <a:noAutofit/>
            </a:bodyPr>
            <a:lstStyle/>
            <a:p>
              <a:pPr marL="0" marR="0" lvl="0" indent="0" algn="ctr" defTabSz="16002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3600" b="1" i="0" u="none" strike="noStrike" kern="1200" cap="none" spc="0" baseline="0" dirty="0">
                  <a:solidFill>
                    <a:schemeClr val="accent3">
                      <a:lumMod val="50000"/>
                    </a:schemeClr>
                  </a:solidFill>
                  <a:uFillTx/>
                  <a:latin typeface="Times New Roman" pitchFamily="18"/>
                  <a:cs typeface="Times New Roman" pitchFamily="18"/>
                </a:rPr>
                <a:t>Дети</a:t>
              </a:r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2869323" y="3474738"/>
              <a:ext cx="6837224" cy="17591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37224"/>
                <a:gd name="f7" fmla="val 1759124"/>
                <a:gd name="f8" fmla="val 219891"/>
                <a:gd name="f9" fmla="val 5957662"/>
                <a:gd name="f10" fmla="val 879562"/>
                <a:gd name="f11" fmla="val 1539234"/>
                <a:gd name="f12" fmla="+- 0 0 -90"/>
                <a:gd name="f13" fmla="*/ f3 1 6837224"/>
                <a:gd name="f14" fmla="*/ f4 1 1759124"/>
                <a:gd name="f15" fmla="+- f7 0 f5"/>
                <a:gd name="f16" fmla="+- f6 0 f5"/>
                <a:gd name="f17" fmla="*/ f12 f0 1"/>
                <a:gd name="f18" fmla="*/ f16 1 6837224"/>
                <a:gd name="f19" fmla="*/ f15 1 1759124"/>
                <a:gd name="f20" fmla="*/ 0 f16 1"/>
                <a:gd name="f21" fmla="*/ 219891 f15 1"/>
                <a:gd name="f22" fmla="*/ 5957662 f16 1"/>
                <a:gd name="f23" fmla="*/ 0 f15 1"/>
                <a:gd name="f24" fmla="*/ 6837224 f16 1"/>
                <a:gd name="f25" fmla="*/ 879562 f15 1"/>
                <a:gd name="f26" fmla="*/ 1759124 f15 1"/>
                <a:gd name="f27" fmla="*/ 1539234 f15 1"/>
                <a:gd name="f28" fmla="*/ f17 1 f2"/>
                <a:gd name="f29" fmla="*/ f20 1 6837224"/>
                <a:gd name="f30" fmla="*/ f21 1 1759124"/>
                <a:gd name="f31" fmla="*/ f22 1 6837224"/>
                <a:gd name="f32" fmla="*/ f23 1 1759124"/>
                <a:gd name="f33" fmla="*/ f24 1 6837224"/>
                <a:gd name="f34" fmla="*/ f25 1 1759124"/>
                <a:gd name="f35" fmla="*/ f26 1 1759124"/>
                <a:gd name="f36" fmla="*/ f27 1 1759124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6837224" h="1759124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  <a:alpha val="90000"/>
              </a:schemeClr>
            </a:solidFill>
            <a:ln w="12701" cap="flat">
              <a:solidFill>
                <a:srgbClr val="D2DEEF">
                  <a:alpha val="90000"/>
                </a:srgbClr>
              </a:solidFill>
              <a:prstDash val="solid"/>
              <a:miter/>
            </a:ln>
          </p:spPr>
          <p:txBody>
            <a:bodyPr vert="horz" wrap="square" lIns="11430" tIns="231324" rIns="671096" bIns="231315" anchor="t" anchorCtr="0" compatLnSpc="1">
              <a:noAutofit/>
            </a:bodyPr>
            <a:lstStyle/>
            <a:p>
              <a:pPr marL="171450" marR="0" lvl="1" indent="-171450" algn="l" defTabSz="8001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SzPct val="100000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1" i="0" u="none" strike="noStrike" kern="1200" cap="none" spc="0" baseline="0" dirty="0">
                <a:solidFill>
                  <a:srgbClr val="002060"/>
                </a:solidFill>
                <a:uFillTx/>
                <a:latin typeface="Calibri"/>
              </a:endParaRPr>
            </a:p>
            <a:p>
              <a:pPr marL="171450" marR="0" lvl="1" indent="-171450" algn="l" defTabSz="8001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SzPct val="100000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1800" b="1" i="0" u="none" strike="noStrike" kern="1200" cap="none" spc="0" baseline="0" dirty="0">
                  <a:solidFill>
                    <a:schemeClr val="accent3">
                      <a:lumMod val="75000"/>
                    </a:schemeClr>
                  </a:solidFill>
                  <a:uFillTx/>
                  <a:latin typeface="Times New Roman" pitchFamily="18"/>
                </a:rPr>
                <a:t>беседы, семинары, педсоветы, психологические буклеты, памятки, консультации, тренинги, круглые столы</a:t>
              </a:r>
              <a:endParaRPr lang="ru-RU" sz="1800" b="1" i="0" u="none" strike="noStrike" kern="1200" cap="none" spc="0" baseline="0" dirty="0">
                <a:solidFill>
                  <a:schemeClr val="accent3">
                    <a:lumMod val="75000"/>
                  </a:schemeClr>
                </a:solidFill>
                <a:uFillTx/>
                <a:latin typeface="Calibri"/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329184" y="3474738"/>
              <a:ext cx="2540139" cy="17591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540140"/>
                <a:gd name="f7" fmla="val 1759124"/>
                <a:gd name="f8" fmla="val 293193"/>
                <a:gd name="f9" fmla="val 131267"/>
                <a:gd name="f10" fmla="val 2246947"/>
                <a:gd name="f11" fmla="val 2408873"/>
                <a:gd name="f12" fmla="val 1465931"/>
                <a:gd name="f13" fmla="val 1627857"/>
                <a:gd name="f14" fmla="+- 0 0 -90"/>
                <a:gd name="f15" fmla="*/ f3 1 2540140"/>
                <a:gd name="f16" fmla="*/ f4 1 1759124"/>
                <a:gd name="f17" fmla="+- f7 0 f5"/>
                <a:gd name="f18" fmla="+- f6 0 f5"/>
                <a:gd name="f19" fmla="*/ f14 f0 1"/>
                <a:gd name="f20" fmla="*/ f18 1 2540140"/>
                <a:gd name="f21" fmla="*/ f17 1 1759124"/>
                <a:gd name="f22" fmla="*/ 0 f18 1"/>
                <a:gd name="f23" fmla="*/ 293193 f17 1"/>
                <a:gd name="f24" fmla="*/ 293193 f18 1"/>
                <a:gd name="f25" fmla="*/ 0 f17 1"/>
                <a:gd name="f26" fmla="*/ 2246947 f18 1"/>
                <a:gd name="f27" fmla="*/ 2540140 f18 1"/>
                <a:gd name="f28" fmla="*/ 1465931 f17 1"/>
                <a:gd name="f29" fmla="*/ 1759124 f17 1"/>
                <a:gd name="f30" fmla="*/ f19 1 f2"/>
                <a:gd name="f31" fmla="*/ f22 1 2540140"/>
                <a:gd name="f32" fmla="*/ f23 1 1759124"/>
                <a:gd name="f33" fmla="*/ f24 1 2540140"/>
                <a:gd name="f34" fmla="*/ f25 1 1759124"/>
                <a:gd name="f35" fmla="*/ f26 1 2540140"/>
                <a:gd name="f36" fmla="*/ f27 1 2540140"/>
                <a:gd name="f37" fmla="*/ f28 1 1759124"/>
                <a:gd name="f38" fmla="*/ f29 1 1759124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2540140" h="1759124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223031" tIns="154451" rIns="223031" bIns="154451" anchor="ctr" anchorCtr="1" compatLnSpc="1">
              <a:noAutofit/>
            </a:bodyPr>
            <a:lstStyle/>
            <a:p>
              <a:pPr marL="0" marR="0" lvl="0" indent="0" algn="ctr" defTabSz="16002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3600" b="1" i="0" u="none" strike="noStrike" kern="1200" cap="none" spc="0" baseline="0" dirty="0">
                  <a:solidFill>
                    <a:schemeClr val="accent3">
                      <a:lumMod val="50000"/>
                    </a:schemeClr>
                  </a:solidFill>
                  <a:uFillTx/>
                  <a:latin typeface="Times New Roman" pitchFamily="18"/>
                  <a:cs typeface="Times New Roman" pitchFamily="18"/>
                </a:rPr>
                <a:t>Педагоги</a:t>
              </a:r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2859356" y="5409773"/>
              <a:ext cx="6843076" cy="17591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43080"/>
                <a:gd name="f7" fmla="val 1759124"/>
                <a:gd name="f8" fmla="val 219891"/>
                <a:gd name="f9" fmla="val 5963518"/>
                <a:gd name="f10" fmla="val 879562"/>
                <a:gd name="f11" fmla="val 1539234"/>
                <a:gd name="f12" fmla="+- 0 0 -90"/>
                <a:gd name="f13" fmla="*/ f3 1 6843080"/>
                <a:gd name="f14" fmla="*/ f4 1 1759124"/>
                <a:gd name="f15" fmla="+- f7 0 f5"/>
                <a:gd name="f16" fmla="+- f6 0 f5"/>
                <a:gd name="f17" fmla="*/ f12 f0 1"/>
                <a:gd name="f18" fmla="*/ f16 1 6843080"/>
                <a:gd name="f19" fmla="*/ f15 1 1759124"/>
                <a:gd name="f20" fmla="*/ 0 f16 1"/>
                <a:gd name="f21" fmla="*/ 219891 f15 1"/>
                <a:gd name="f22" fmla="*/ 5963518 f16 1"/>
                <a:gd name="f23" fmla="*/ 0 f15 1"/>
                <a:gd name="f24" fmla="*/ 6843080 f16 1"/>
                <a:gd name="f25" fmla="*/ 879562 f15 1"/>
                <a:gd name="f26" fmla="*/ 1759124 f15 1"/>
                <a:gd name="f27" fmla="*/ 1539234 f15 1"/>
                <a:gd name="f28" fmla="*/ f17 1 f2"/>
                <a:gd name="f29" fmla="*/ f20 1 6843080"/>
                <a:gd name="f30" fmla="*/ f21 1 1759124"/>
                <a:gd name="f31" fmla="*/ f22 1 6843080"/>
                <a:gd name="f32" fmla="*/ f23 1 1759124"/>
                <a:gd name="f33" fmla="*/ f24 1 6843080"/>
                <a:gd name="f34" fmla="*/ f25 1 1759124"/>
                <a:gd name="f35" fmla="*/ f26 1 1759124"/>
                <a:gd name="f36" fmla="*/ f27 1 1759124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6843080" h="1759124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  <a:alpha val="90000"/>
              </a:schemeClr>
            </a:solidFill>
            <a:ln w="12701" cap="flat">
              <a:solidFill>
                <a:srgbClr val="D2DEEF">
                  <a:alpha val="90000"/>
                </a:srgbClr>
              </a:solidFill>
              <a:prstDash val="solid"/>
              <a:miter/>
            </a:ln>
          </p:spPr>
          <p:txBody>
            <a:bodyPr vert="horz" wrap="square" lIns="11430" tIns="231324" rIns="671096" bIns="231315" anchor="t" anchorCtr="0" compatLnSpc="1">
              <a:noAutofit/>
            </a:bodyPr>
            <a:lstStyle/>
            <a:p>
              <a:pPr marL="114300" marR="0" lvl="1" indent="-114300" algn="l" defTabSz="577845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200"/>
                </a:spcAft>
                <a:buSzPct val="100000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3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endParaRPr>
            </a:p>
            <a:p>
              <a:pPr marL="171450" marR="0" lvl="1" indent="-171450" algn="l" defTabSz="8001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SzPct val="100000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1800" b="1" i="0" u="none" strike="noStrike" kern="1200" cap="none" spc="0" baseline="0" dirty="0">
                  <a:solidFill>
                    <a:schemeClr val="accent3">
                      <a:lumMod val="75000"/>
                    </a:schemeClr>
                  </a:solidFill>
                  <a:uFillTx/>
                  <a:latin typeface="Times New Roman" pitchFamily="18"/>
                  <a:cs typeface="Times New Roman" pitchFamily="18"/>
                </a:rPr>
                <a:t>родительские собрания, тематические праздники, психологические буклеты, консультации, памятки, наглядно-текстовая информация.</a:t>
              </a:r>
            </a:p>
            <a:p>
              <a:pPr marL="171450" marR="0" lvl="1" indent="-171450" algn="l" defTabSz="8001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SzPct val="100000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 dirty="0">
                <a:solidFill>
                  <a:srgbClr val="002060"/>
                </a:solidFill>
                <a:uFillTx/>
                <a:latin typeface="Times New Roman" pitchFamily="18"/>
                <a:cs typeface="Times New Roman" pitchFamily="18"/>
              </a:endParaRPr>
            </a:p>
            <a:p>
              <a:pPr marL="114300" marR="0" lvl="1" indent="-114300" algn="l" defTabSz="577845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200"/>
                </a:spcAft>
                <a:buSzPct val="100000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3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333298" y="5409773"/>
              <a:ext cx="2526057" cy="17591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526059"/>
                <a:gd name="f7" fmla="val 1759124"/>
                <a:gd name="f8" fmla="val 293193"/>
                <a:gd name="f9" fmla="val 131267"/>
                <a:gd name="f10" fmla="val 2232866"/>
                <a:gd name="f11" fmla="val 2394792"/>
                <a:gd name="f12" fmla="val 1465931"/>
                <a:gd name="f13" fmla="val 1627857"/>
                <a:gd name="f14" fmla="+- 0 0 -90"/>
                <a:gd name="f15" fmla="*/ f3 1 2526059"/>
                <a:gd name="f16" fmla="*/ f4 1 1759124"/>
                <a:gd name="f17" fmla="+- f7 0 f5"/>
                <a:gd name="f18" fmla="+- f6 0 f5"/>
                <a:gd name="f19" fmla="*/ f14 f0 1"/>
                <a:gd name="f20" fmla="*/ f18 1 2526059"/>
                <a:gd name="f21" fmla="*/ f17 1 1759124"/>
                <a:gd name="f22" fmla="*/ 0 f18 1"/>
                <a:gd name="f23" fmla="*/ 293193 f17 1"/>
                <a:gd name="f24" fmla="*/ 293193 f18 1"/>
                <a:gd name="f25" fmla="*/ 0 f17 1"/>
                <a:gd name="f26" fmla="*/ 2232866 f18 1"/>
                <a:gd name="f27" fmla="*/ 2526059 f18 1"/>
                <a:gd name="f28" fmla="*/ 1465931 f17 1"/>
                <a:gd name="f29" fmla="*/ 1759124 f17 1"/>
                <a:gd name="f30" fmla="*/ f19 1 f2"/>
                <a:gd name="f31" fmla="*/ f22 1 2526059"/>
                <a:gd name="f32" fmla="*/ f23 1 1759124"/>
                <a:gd name="f33" fmla="*/ f24 1 2526059"/>
                <a:gd name="f34" fmla="*/ f25 1 1759124"/>
                <a:gd name="f35" fmla="*/ f26 1 2526059"/>
                <a:gd name="f36" fmla="*/ f27 1 2526059"/>
                <a:gd name="f37" fmla="*/ f28 1 1759124"/>
                <a:gd name="f38" fmla="*/ f29 1 1759124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2526059" h="1759124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223031" tIns="154451" rIns="223031" bIns="154451" anchor="ctr" anchorCtr="1" compatLnSpc="1">
              <a:noAutofit/>
            </a:bodyPr>
            <a:lstStyle/>
            <a:p>
              <a:pPr marL="0" marR="0" lvl="0" indent="0" algn="ctr" defTabSz="16002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3600" b="1" i="0" u="none" strike="noStrike" kern="1200" cap="none" spc="0" baseline="0" dirty="0">
                  <a:solidFill>
                    <a:schemeClr val="accent3">
                      <a:lumMod val="50000"/>
                    </a:schemeClr>
                  </a:solidFill>
                  <a:uFillTx/>
                  <a:latin typeface="Times New Roman" pitchFamily="18"/>
                  <a:cs typeface="Times New Roman" pitchFamily="18"/>
                </a:rPr>
                <a:t>Родители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549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3707" y="122830"/>
            <a:ext cx="10330905" cy="614149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/>
              </a:rPr>
              <a:t>ОСНОВНЫЕ НАПРАВЛЕНИЯ ДЕЯТЕЛЬНОСТИ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4" name="Схема 7"/>
          <p:cNvGrpSpPr/>
          <p:nvPr/>
        </p:nvGrpSpPr>
        <p:grpSpPr>
          <a:xfrm>
            <a:off x="791570" y="846161"/>
            <a:ext cx="9730854" cy="5650173"/>
            <a:chOff x="682755" y="1557378"/>
            <a:chExt cx="8741664" cy="5633280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5" name="Прямоугольник 4"/>
            <p:cNvSpPr/>
            <p:nvPr/>
          </p:nvSpPr>
          <p:spPr>
            <a:xfrm>
              <a:off x="682755" y="2029702"/>
              <a:ext cx="8741664" cy="806400"/>
            </a:xfrm>
            <a:prstGeom prst="rect">
              <a:avLst/>
            </a:prstGeom>
            <a:solidFill>
              <a:schemeClr val="bg1"/>
            </a:solidFill>
            <a:ln w="12701" cap="flat">
              <a:solidFill>
                <a:srgbClr val="5B9BD5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1098916" y="1557378"/>
              <a:ext cx="8323353" cy="94463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323353"/>
                <a:gd name="f7" fmla="val 944640"/>
                <a:gd name="f8" fmla="val 157443"/>
                <a:gd name="f9" fmla="val 70490"/>
                <a:gd name="f10" fmla="val 8165910"/>
                <a:gd name="f11" fmla="val 8252863"/>
                <a:gd name="f12" fmla="val 787197"/>
                <a:gd name="f13" fmla="val 874150"/>
                <a:gd name="f14" fmla="+- 0 0 -90"/>
                <a:gd name="f15" fmla="*/ f3 1 8323353"/>
                <a:gd name="f16" fmla="*/ f4 1 944640"/>
                <a:gd name="f17" fmla="+- f7 0 f5"/>
                <a:gd name="f18" fmla="+- f6 0 f5"/>
                <a:gd name="f19" fmla="*/ f14 f0 1"/>
                <a:gd name="f20" fmla="*/ f18 1 8323353"/>
                <a:gd name="f21" fmla="*/ f17 1 944640"/>
                <a:gd name="f22" fmla="*/ 0 f18 1"/>
                <a:gd name="f23" fmla="*/ 157443 f17 1"/>
                <a:gd name="f24" fmla="*/ 157443 f18 1"/>
                <a:gd name="f25" fmla="*/ 0 f17 1"/>
                <a:gd name="f26" fmla="*/ 8165910 f18 1"/>
                <a:gd name="f27" fmla="*/ 8323353 f18 1"/>
                <a:gd name="f28" fmla="*/ 787197 f17 1"/>
                <a:gd name="f29" fmla="*/ 944640 f17 1"/>
                <a:gd name="f30" fmla="*/ f19 1 f2"/>
                <a:gd name="f31" fmla="*/ f22 1 8323353"/>
                <a:gd name="f32" fmla="*/ f23 1 944640"/>
                <a:gd name="f33" fmla="*/ f24 1 8323353"/>
                <a:gd name="f34" fmla="*/ f25 1 944640"/>
                <a:gd name="f35" fmla="*/ f26 1 8323353"/>
                <a:gd name="f36" fmla="*/ f27 1 8323353"/>
                <a:gd name="f37" fmla="*/ f28 1 944640"/>
                <a:gd name="f38" fmla="*/ f29 1 944640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8323353" h="944640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grpFill/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277401" tIns="46113" rIns="277401" bIns="46113" anchor="ctr" anchorCtr="0" compatLnSpc="1">
              <a:noAutofit/>
            </a:bodyPr>
            <a:lstStyle/>
            <a:p>
              <a:pPr marL="0" marR="0" lvl="0" indent="0" algn="l" defTabSz="14224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3200" b="1" i="0" u="none" strike="noStrike" kern="1200" cap="none" spc="0" baseline="0" dirty="0">
                  <a:solidFill>
                    <a:schemeClr val="accent3">
                      <a:lumMod val="50000"/>
                    </a:schemeClr>
                  </a:solidFill>
                  <a:uFillTx/>
                  <a:latin typeface="Times New Roman" pitchFamily="18"/>
                  <a:cs typeface="Times New Roman" pitchFamily="18"/>
                </a:rPr>
                <a:t>Психологическая диагностика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82755" y="3481221"/>
              <a:ext cx="8741664" cy="806400"/>
            </a:xfrm>
            <a:prstGeom prst="rect">
              <a:avLst/>
            </a:prstGeom>
            <a:solidFill>
              <a:schemeClr val="bg1"/>
            </a:solidFill>
            <a:ln w="12701" cap="flat">
              <a:solidFill>
                <a:srgbClr val="5B9BD5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1101056" y="3008897"/>
              <a:ext cx="8316614" cy="94463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316610"/>
                <a:gd name="f7" fmla="val 944640"/>
                <a:gd name="f8" fmla="val 157443"/>
                <a:gd name="f9" fmla="val 70490"/>
                <a:gd name="f10" fmla="val 8159167"/>
                <a:gd name="f11" fmla="val 8246120"/>
                <a:gd name="f12" fmla="val 787197"/>
                <a:gd name="f13" fmla="val 874150"/>
                <a:gd name="f14" fmla="+- 0 0 -90"/>
                <a:gd name="f15" fmla="*/ f3 1 8316610"/>
                <a:gd name="f16" fmla="*/ f4 1 944640"/>
                <a:gd name="f17" fmla="+- f7 0 f5"/>
                <a:gd name="f18" fmla="+- f6 0 f5"/>
                <a:gd name="f19" fmla="*/ f14 f0 1"/>
                <a:gd name="f20" fmla="*/ f18 1 8316610"/>
                <a:gd name="f21" fmla="*/ f17 1 944640"/>
                <a:gd name="f22" fmla="*/ 0 f18 1"/>
                <a:gd name="f23" fmla="*/ 157443 f17 1"/>
                <a:gd name="f24" fmla="*/ 157443 f18 1"/>
                <a:gd name="f25" fmla="*/ 0 f17 1"/>
                <a:gd name="f26" fmla="*/ 8159167 f18 1"/>
                <a:gd name="f27" fmla="*/ 8316610 f18 1"/>
                <a:gd name="f28" fmla="*/ 787197 f17 1"/>
                <a:gd name="f29" fmla="*/ 944640 f17 1"/>
                <a:gd name="f30" fmla="*/ f19 1 f2"/>
                <a:gd name="f31" fmla="*/ f22 1 8316610"/>
                <a:gd name="f32" fmla="*/ f23 1 944640"/>
                <a:gd name="f33" fmla="*/ f24 1 8316610"/>
                <a:gd name="f34" fmla="*/ f25 1 944640"/>
                <a:gd name="f35" fmla="*/ f26 1 8316610"/>
                <a:gd name="f36" fmla="*/ f27 1 8316610"/>
                <a:gd name="f37" fmla="*/ f28 1 944640"/>
                <a:gd name="f38" fmla="*/ f29 1 944640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8316610" h="944640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grpFill/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277401" tIns="46113" rIns="277401" bIns="46113" anchor="ctr" anchorCtr="0" compatLnSpc="1">
              <a:noAutofit/>
            </a:bodyPr>
            <a:lstStyle/>
            <a:p>
              <a:pPr marL="0" marR="0" lvl="0" indent="0" algn="l" defTabSz="14224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3200" b="1" i="0" u="none" strike="noStrike" kern="1200" cap="none" spc="0" baseline="0" dirty="0">
                  <a:solidFill>
                    <a:schemeClr val="accent3">
                      <a:lumMod val="50000"/>
                    </a:schemeClr>
                  </a:solidFill>
                  <a:uFillTx/>
                  <a:latin typeface="Times New Roman" pitchFamily="18"/>
                  <a:cs typeface="Times New Roman" pitchFamily="18"/>
                </a:rPr>
                <a:t>Психологическая коррекция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82755" y="4932739"/>
              <a:ext cx="8741664" cy="806400"/>
            </a:xfrm>
            <a:prstGeom prst="rect">
              <a:avLst/>
            </a:prstGeom>
            <a:solidFill>
              <a:schemeClr val="bg1"/>
            </a:solidFill>
            <a:ln w="12701" cap="flat">
              <a:solidFill>
                <a:srgbClr val="5B9BD5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1098916" y="4460424"/>
              <a:ext cx="8323353" cy="94463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323353"/>
                <a:gd name="f7" fmla="val 944640"/>
                <a:gd name="f8" fmla="val 157443"/>
                <a:gd name="f9" fmla="val 70490"/>
                <a:gd name="f10" fmla="val 8165910"/>
                <a:gd name="f11" fmla="val 8252863"/>
                <a:gd name="f12" fmla="val 787197"/>
                <a:gd name="f13" fmla="val 874150"/>
                <a:gd name="f14" fmla="+- 0 0 -90"/>
                <a:gd name="f15" fmla="*/ f3 1 8323353"/>
                <a:gd name="f16" fmla="*/ f4 1 944640"/>
                <a:gd name="f17" fmla="+- f7 0 f5"/>
                <a:gd name="f18" fmla="+- f6 0 f5"/>
                <a:gd name="f19" fmla="*/ f14 f0 1"/>
                <a:gd name="f20" fmla="*/ f18 1 8323353"/>
                <a:gd name="f21" fmla="*/ f17 1 944640"/>
                <a:gd name="f22" fmla="*/ 0 f18 1"/>
                <a:gd name="f23" fmla="*/ 157443 f17 1"/>
                <a:gd name="f24" fmla="*/ 157443 f18 1"/>
                <a:gd name="f25" fmla="*/ 0 f17 1"/>
                <a:gd name="f26" fmla="*/ 8165910 f18 1"/>
                <a:gd name="f27" fmla="*/ 8323353 f18 1"/>
                <a:gd name="f28" fmla="*/ 787197 f17 1"/>
                <a:gd name="f29" fmla="*/ 944640 f17 1"/>
                <a:gd name="f30" fmla="*/ f19 1 f2"/>
                <a:gd name="f31" fmla="*/ f22 1 8323353"/>
                <a:gd name="f32" fmla="*/ f23 1 944640"/>
                <a:gd name="f33" fmla="*/ f24 1 8323353"/>
                <a:gd name="f34" fmla="*/ f25 1 944640"/>
                <a:gd name="f35" fmla="*/ f26 1 8323353"/>
                <a:gd name="f36" fmla="*/ f27 1 8323353"/>
                <a:gd name="f37" fmla="*/ f28 1 944640"/>
                <a:gd name="f38" fmla="*/ f29 1 944640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8323353" h="944640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grpFill/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277401" tIns="46113" rIns="277401" bIns="46113" anchor="ctr" anchorCtr="0" compatLnSpc="1">
              <a:noAutofit/>
            </a:bodyPr>
            <a:lstStyle/>
            <a:p>
              <a:pPr marL="0" marR="0" lvl="0" indent="0" algn="l" defTabSz="14224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3200" b="1" i="0" u="none" strike="noStrike" kern="1200" cap="none" spc="0" baseline="0" dirty="0">
                  <a:solidFill>
                    <a:schemeClr val="accent3">
                      <a:lumMod val="50000"/>
                    </a:schemeClr>
                  </a:solidFill>
                  <a:uFillTx/>
                  <a:latin typeface="Times New Roman" pitchFamily="18"/>
                  <a:cs typeface="Times New Roman" pitchFamily="18"/>
                </a:rPr>
                <a:t>Психологическое просвещение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682755" y="6384258"/>
              <a:ext cx="8741664" cy="806400"/>
            </a:xfrm>
            <a:prstGeom prst="rect">
              <a:avLst/>
            </a:prstGeom>
            <a:solidFill>
              <a:schemeClr val="bg1"/>
            </a:solidFill>
            <a:ln w="12701" cap="flat">
              <a:solidFill>
                <a:srgbClr val="5B9BD5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1098916" y="5911943"/>
              <a:ext cx="8323353" cy="94463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323353"/>
                <a:gd name="f7" fmla="val 944640"/>
                <a:gd name="f8" fmla="val 157443"/>
                <a:gd name="f9" fmla="val 70490"/>
                <a:gd name="f10" fmla="val 8165910"/>
                <a:gd name="f11" fmla="val 8252863"/>
                <a:gd name="f12" fmla="val 787197"/>
                <a:gd name="f13" fmla="val 874150"/>
                <a:gd name="f14" fmla="+- 0 0 -90"/>
                <a:gd name="f15" fmla="*/ f3 1 8323353"/>
                <a:gd name="f16" fmla="*/ f4 1 944640"/>
                <a:gd name="f17" fmla="+- f7 0 f5"/>
                <a:gd name="f18" fmla="+- f6 0 f5"/>
                <a:gd name="f19" fmla="*/ f14 f0 1"/>
                <a:gd name="f20" fmla="*/ f18 1 8323353"/>
                <a:gd name="f21" fmla="*/ f17 1 944640"/>
                <a:gd name="f22" fmla="*/ 0 f18 1"/>
                <a:gd name="f23" fmla="*/ 157443 f17 1"/>
                <a:gd name="f24" fmla="*/ 157443 f18 1"/>
                <a:gd name="f25" fmla="*/ 0 f17 1"/>
                <a:gd name="f26" fmla="*/ 8165910 f18 1"/>
                <a:gd name="f27" fmla="*/ 8323353 f18 1"/>
                <a:gd name="f28" fmla="*/ 787197 f17 1"/>
                <a:gd name="f29" fmla="*/ 944640 f17 1"/>
                <a:gd name="f30" fmla="*/ f19 1 f2"/>
                <a:gd name="f31" fmla="*/ f22 1 8323353"/>
                <a:gd name="f32" fmla="*/ f23 1 944640"/>
                <a:gd name="f33" fmla="*/ f24 1 8323353"/>
                <a:gd name="f34" fmla="*/ f25 1 944640"/>
                <a:gd name="f35" fmla="*/ f26 1 8323353"/>
                <a:gd name="f36" fmla="*/ f27 1 8323353"/>
                <a:gd name="f37" fmla="*/ f28 1 944640"/>
                <a:gd name="f38" fmla="*/ f29 1 944640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8323353" h="944640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grpFill/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277401" tIns="46113" rIns="277401" bIns="46113" anchor="ctr" anchorCtr="0" compatLnSpc="1">
              <a:noAutofit/>
            </a:bodyPr>
            <a:lstStyle/>
            <a:p>
              <a:pPr marL="0" marR="0" lvl="0" indent="0" algn="l" defTabSz="14224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3200" b="1" i="0" u="none" strike="noStrike" kern="1200" cap="none" spc="0" baseline="0" dirty="0">
                  <a:solidFill>
                    <a:schemeClr val="accent3">
                      <a:lumMod val="50000"/>
                    </a:schemeClr>
                  </a:solidFill>
                  <a:uFillTx/>
                  <a:latin typeface="Times New Roman" pitchFamily="18"/>
                  <a:cs typeface="Times New Roman" pitchFamily="18"/>
                </a:rPr>
                <a:t>Консультативное направление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751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154</TotalTime>
  <Words>617</Words>
  <Application>Microsoft Office PowerPoint</Application>
  <PresentationFormat>Широкоэкранный</PresentationFormat>
  <Paragraphs>104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Century Gothic</vt:lpstr>
      <vt:lpstr>StarSymbol</vt:lpstr>
      <vt:lpstr>Times New Roman</vt:lpstr>
      <vt:lpstr>Wingdings 3</vt:lpstr>
      <vt:lpstr>Легкий дым</vt:lpstr>
      <vt:lpstr>ВИЗИТНАЯ КАРТОЧКА  ПЕДАГОГ-ПСИХОЛОГ МБДОУ ДЕТСКОГО САДА № 15 «РУЧЕЕК» КАЛИНИНА ЕКАТЕРИНА ВАЛЕРЬЕВНА</vt:lpstr>
      <vt:lpstr>МУНИЦИПАЛЬНОЕ БЮДЖЕТННОЕ ДОШКОЛЬНОЕ ОБРАЗОВАТЕЛЬНОЕ УЧРЕЖДЕНИЕ ДЕТСКИЙ САД № 15 «Ручеек»</vt:lpstr>
      <vt:lpstr>КОНЦЕПТУАЛЬНЫЕ ОСНОВЫ</vt:lpstr>
      <vt:lpstr>АКТУАЛЬНОСТЬ</vt:lpstr>
      <vt:lpstr>Презентация PowerPoint</vt:lpstr>
      <vt:lpstr>ЦЕЛЬ И ЗАДАЧИ</vt:lpstr>
      <vt:lpstr>УЧАСТНИКИ ПСИХОЛОГО-ПЕДАГОГИЧЕСКОГО ПРОЦЕССА</vt:lpstr>
      <vt:lpstr>ФОРМЫ И МЕТОДЫ ПСИХОЛОГО-ПЕДАГОГИЧЕСКОГО СОПРОВОЖДЕНИЯ</vt:lpstr>
      <vt:lpstr>ОСНОВНЫЕ НАПРАВЛЕНИЯ ДЕЯТЕЛЬНОСТИ</vt:lpstr>
      <vt:lpstr>ОСНОВНЫЕ ЭТАПЫ ПРОЦЕССА ПСИХОЛОГИЧЕСКОГО СОПРОВОЖДЕНИЯ</vt:lpstr>
      <vt:lpstr>Презентация PowerPoint</vt:lpstr>
      <vt:lpstr>2 ЭТАП: РЕАЛИЗАЦИЯ (педагоги)</vt:lpstr>
      <vt:lpstr>2 ЭТАП: РЕАЛИЗАЦИЯ (воспитанники)</vt:lpstr>
      <vt:lpstr>2 ЭТАП: РЕАЛИЗАЦИЯ (родители)</vt:lpstr>
      <vt:lpstr>3 ЭТАП: ЗАКЛЮЧИТЕЛЬНЫЙ</vt:lpstr>
      <vt:lpstr>ТРАНСЛЯЦИЯ ПРАКТИЧЕСКИХ ДОСТИЖЕНИЙ</vt:lpstr>
      <vt:lpstr>ЛИТЕРАТУРА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ВИЗИТНАЯ КАРТОЧКА  ПЕДАГОГ-ПСИХОЛОГ МБДОУ ДЕТСКОГО САДА № 15 «РУЧЕЕК» КАЛИНИНА ЕКАТЕРИНА ВАЛЕРЬЕВНА</dc:title>
  <dc:creator>Пользователь</dc:creator>
  <cp:lastModifiedBy>Пользователь</cp:lastModifiedBy>
  <cp:revision>19</cp:revision>
  <dcterms:created xsi:type="dcterms:W3CDTF">2016-11-16T12:23:19Z</dcterms:created>
  <dcterms:modified xsi:type="dcterms:W3CDTF">2016-11-29T11:44:57Z</dcterms:modified>
</cp:coreProperties>
</file>