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8" r:id="rId4"/>
    <p:sldId id="257" r:id="rId5"/>
    <p:sldId id="260" r:id="rId6"/>
    <p:sldId id="259" r:id="rId7"/>
    <p:sldId id="273" r:id="rId8"/>
    <p:sldId id="261" r:id="rId9"/>
    <p:sldId id="262" r:id="rId10"/>
    <p:sldId id="263" r:id="rId11"/>
    <p:sldId id="264" r:id="rId12"/>
    <p:sldId id="267" r:id="rId13"/>
    <p:sldId id="268" r:id="rId14"/>
    <p:sldId id="265" r:id="rId15"/>
    <p:sldId id="269" r:id="rId16"/>
    <p:sldId id="270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320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4forma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3857652" cy="607223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50021"/>
                </a:solidFill>
                <a:latin typeface="Arial Black" pitchFamily="34" charset="0"/>
                <a:ea typeface="Batang" pitchFamily="18" charset="-127"/>
              </a:rPr>
              <a:t/>
            </a:r>
            <a:br>
              <a:rPr lang="ru-RU" b="1" dirty="0" smtClean="0">
                <a:solidFill>
                  <a:srgbClr val="A50021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b="1" dirty="0" smtClean="0">
                <a:solidFill>
                  <a:srgbClr val="A50021"/>
                </a:solidFill>
                <a:latin typeface="Arial Black" pitchFamily="34" charset="0"/>
                <a:ea typeface="Batang" pitchFamily="18" charset="-127"/>
              </a:rPr>
              <a:t>«Гонимый миром странник»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500042"/>
            <a:ext cx="3429024" cy="5857916"/>
          </a:xfrm>
        </p:spPr>
        <p:txBody>
          <a:bodyPr/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юбилею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Михаила Юрьевича Лермонтова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357166"/>
            <a:ext cx="4143372" cy="628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Но как бы ни был великолепен и могуч Кавказ,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поэт ни на секунду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не забывает о скромной, неброской природе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родного края. 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Люблю дымок спаленной жнивы,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 степи ночующий обоз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 на холме средь желтой нивы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Чету белеющих берез.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 отрадой, многим не знакомой,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Я вижу полное гумно,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Избу, покрытую соломой,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 резными ставнями окно…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М.Лермонтов Из ст. «Родина» </a:t>
            </a:r>
          </a:p>
          <a:p>
            <a:pPr marL="0" indent="0" algn="ctr">
              <a:buNone/>
            </a:pP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6" name="Picture 2" descr="М.Ю. Лермонтов. Пейзаж с мельницей и скачущей тройкой. Масло. 183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57166"/>
            <a:ext cx="3500462" cy="2482560"/>
          </a:xfrm>
          <a:prstGeom prst="rect">
            <a:avLst/>
          </a:prstGeom>
          <a:noFill/>
        </p:spPr>
      </p:pic>
      <p:pic>
        <p:nvPicPr>
          <p:cNvPr id="21508" name="Picture 4" descr="М.Ю. Лермонтов. Пейзаж с двумя березами. Акварель 1828–1832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285720" y="3500438"/>
            <a:ext cx="3929090" cy="253145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6000768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М.Ю. Лермонтов. Пейзаж с двумя березами. Акварель 1828–1832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786058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М.Ю. Лермонтов. Пейзаж с мельницей</a:t>
            </a:r>
          </a:p>
          <a:p>
            <a:pPr algn="r"/>
            <a:r>
              <a:rPr lang="ru-RU" dirty="0" smtClean="0"/>
              <a:t> и скачущей тройкой. Масло. 1835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74638"/>
            <a:ext cx="3714776" cy="636907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Парус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Белеет парус одинокой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В тумане моря голубом!..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Что ищет он в стране далекой?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Что кинул он в краю родном?..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Играют волны - ветер свищет,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И мачта гнется и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</a:rPr>
              <a:t>скрыпит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...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Увы! он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</a:rPr>
              <a:t>счастия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 не ищет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И не от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</a:rPr>
              <a:t>счастия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 бежит!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Под ним струя светлей лазури,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Над ним луч солнца золотой...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А он, мятежный, просит бури,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Как будто в бурях есть покой! 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                    М. Лермонтов 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286124"/>
            <a:ext cx="4071966" cy="8572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М.Ю. Лермонтов. Морской вид с парусной лодкой. Акварель. </a:t>
            </a:r>
          </a:p>
          <a:p>
            <a:pPr marL="0" indent="0">
              <a:buNone/>
            </a:pPr>
            <a:r>
              <a:rPr lang="ru-RU" dirty="0" smtClean="0"/>
              <a:t>1828–1831</a:t>
            </a:r>
            <a:endParaRPr lang="ru-RU" dirty="0"/>
          </a:p>
        </p:txBody>
      </p:sp>
      <p:pic>
        <p:nvPicPr>
          <p:cNvPr id="20482" name="Picture 2" descr="М.Ю. Лермонтов. Морской вид с парусной лодкой. Акварель. 1828–1831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285720" y="285728"/>
            <a:ext cx="4068396" cy="29289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357694"/>
            <a:ext cx="37862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Пейзажная лирика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у М.Лермонтова, как правило, философична, проникнута настроением одиночества, разобщенности с миром.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428604"/>
            <a:ext cx="3643338" cy="621510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Настроением одиночества наполнена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и любовная лирика             М. Лермонтова. 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*  *  *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Я не унижусь пред тобою: 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Ни твой привет, ни твой укор 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Не властны над моей душою, 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Знай, мы чужие с этих пор.</a:t>
            </a:r>
          </a:p>
          <a:p>
            <a:pPr marL="0" indent="0" algn="ctr">
              <a:buNone/>
            </a:pPr>
            <a:endParaRPr lang="ru-RU" sz="5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*  *  *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Нет, не тебя так пылко я люблю,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Не для меня красы твоей блистанье: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Люблю в тебе я прошлое страданье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 молодость погибшую мою</a:t>
            </a:r>
            <a:r>
              <a:rPr lang="ru-RU" sz="2000" dirty="0" smtClean="0"/>
              <a:t>.</a:t>
            </a:r>
          </a:p>
          <a:p>
            <a:pPr marL="0" indent="0" algn="ctr">
              <a:buNone/>
            </a:pPr>
            <a:endParaRPr lang="ru-RU" sz="1300" dirty="0" smtClean="0"/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                 М. Лермонтов </a:t>
            </a:r>
          </a:p>
          <a:p>
            <a:pPr marL="0" indent="0" algn="ctr">
              <a:buNone/>
            </a:pP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22" name="Picture 2" descr="М.Ю. Лермонтов. В.А. Лопухина (в замужестве Бахметева). Акварель 1835–18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14356"/>
            <a:ext cx="3929090" cy="35654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357694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М.Ю. Лермонтов. В.А. Лопухина</a:t>
            </a:r>
          </a:p>
          <a:p>
            <a:r>
              <a:rPr lang="ru-RU" dirty="0" smtClean="0"/>
              <a:t> (в замужестве </a:t>
            </a:r>
            <a:r>
              <a:rPr lang="ru-RU" dirty="0" err="1" smtClean="0"/>
              <a:t>Бахметева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Акварель 1835–1838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357166"/>
            <a:ext cx="4071966" cy="621510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*  *  *     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Прости! - мы не встретимся боле,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       Друг другу руки не пожмем;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Прости! - твое сердце на воле...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       Но счастья не сыщет в другом.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… Мгновение вместе мы были,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       Но вечность ничто перед ним: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Все чувства мы вдруг истощили,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       Сожгли поцелуем одним;</a:t>
            </a:r>
          </a:p>
          <a:p>
            <a:pPr marL="0" indent="0" algn="ctr" defTabSz="1633538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Прости! - не жалей безрассудно,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       О краткой любви не жалей: -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Расстаться казалось нам трудно;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   - Но встретиться было б трудней!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М. Лермонтов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В.А. Лопухина в образе испанской монахини. Акварель М.Ю. Лермонтова. 1830–18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3333740" cy="45005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286388"/>
            <a:ext cx="3929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В.А. Лопухина в образе испанской монахини. Акварель М.Ю. Лермонтова. 1830–1831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357166"/>
            <a:ext cx="3786214" cy="22145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Лермонтовская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поэзия вдохновляла многих художников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714348" y="5715016"/>
            <a:ext cx="3214710" cy="571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И. Шишкин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«На севере диком… 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Shishkin na severe dikom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00042"/>
            <a:ext cx="3429024" cy="4926364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143504" y="6143644"/>
            <a:ext cx="3500462" cy="357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М. Врубель «Демон сидящий»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Picture 4" descr="http://stat20.privet.ru/lr/0b31a7e20ed1d487ca306836225b0ea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4214818"/>
            <a:ext cx="3447399" cy="1919937"/>
          </a:xfrm>
          <a:prstGeom prst="rect">
            <a:avLst/>
          </a:prstGeom>
          <a:noFill/>
        </p:spPr>
      </p:pic>
      <p:pic>
        <p:nvPicPr>
          <p:cNvPr id="5126" name="Picture 6" descr="«Герой нашего времени». Печорин и княжна Мери. Художник В. Серов. 1890–189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1714488"/>
            <a:ext cx="2857520" cy="2033602"/>
          </a:xfrm>
          <a:prstGeom prst="rect">
            <a:avLst/>
          </a:prstGeom>
          <a:noFill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286380" y="3786190"/>
            <a:ext cx="3500462" cy="357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В. Серов  «Печорин и  Княжна Мери»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929330"/>
            <a:ext cx="3214742" cy="42862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800" dirty="0" smtClean="0"/>
              <a:t>Маликова О., МБОУСОШ №23 </a:t>
            </a:r>
          </a:p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4" name="Picture 6" descr="C:\Users\User\Desktop\Мцыри Маликова ольга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328677" y="285728"/>
            <a:ext cx="3996707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72066" y="357166"/>
            <a:ext cx="3714776" cy="23574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Поэзия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Михаила Юрьевича Лермонтова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заставила и нас взяться за кисти и краски.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143504" y="3214686"/>
            <a:ext cx="3714776" cy="242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714620"/>
            <a:ext cx="41433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Он завыл,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Рванулся из последних сил,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И мы, сплетясь, 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как пара змей,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Обнявшись 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крепче двух друзей,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Упали разом, и во мгле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Бой продолжался на земле.</a:t>
            </a:r>
          </a:p>
          <a:p>
            <a:r>
              <a:rPr lang="ru-RU" sz="2400" dirty="0" smtClean="0">
                <a:solidFill>
                  <a:srgbClr val="320800"/>
                </a:solidFill>
              </a:rPr>
              <a:t>        М. Лермонтов из поэмы</a:t>
            </a:r>
          </a:p>
          <a:p>
            <a:r>
              <a:rPr lang="ru-RU" sz="2400" dirty="0" smtClean="0">
                <a:solidFill>
                  <a:srgbClr val="320800"/>
                </a:solidFill>
              </a:rPr>
              <a:t>                              «Мцыри»  </a:t>
            </a:r>
            <a:endParaRPr lang="ru-RU" sz="2400" dirty="0">
              <a:solidFill>
                <a:srgbClr val="3208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072206"/>
            <a:ext cx="3186106" cy="500058"/>
          </a:xfrm>
        </p:spPr>
        <p:txBody>
          <a:bodyPr>
            <a:normAutofit/>
          </a:bodyPr>
          <a:lstStyle/>
          <a:p>
            <a:r>
              <a:rPr lang="ru-RU" sz="1800" smtClean="0"/>
              <a:t>Степанова Д., </a:t>
            </a:r>
            <a:r>
              <a:rPr lang="ru-RU" sz="1800" dirty="0" smtClean="0"/>
              <a:t>МБОУСОШ №23</a:t>
            </a:r>
            <a:endParaRPr lang="ru-RU" sz="1800" dirty="0"/>
          </a:p>
        </p:txBody>
      </p:sp>
      <p:pic>
        <p:nvPicPr>
          <p:cNvPr id="4" name="Picture 5" descr="C:\Users\User\Desktop\Степанова  Дарь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00052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500694" y="357166"/>
            <a:ext cx="318610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72066" y="285728"/>
            <a:ext cx="3857652" cy="550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Вот молча оба расходятся,-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Богатырский бой начинается.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Размахнулся тогда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Кирибеевич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 ударил в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первОй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купца Калашникова,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 ударил его посередь груди -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Затрещала грудь молодецкая,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Пошатнулся Степан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Парамонович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 груди его широкой висел медный крест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 святыми мощами из Киева, -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 погнулся крест и вдавился в грудь;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Как роса из-под него кровь закапала…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 smtClean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              М.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Лермонтов</a:t>
            </a:r>
          </a:p>
          <a:p>
            <a:pPr lvl="0">
              <a:spcBef>
                <a:spcPct val="0"/>
              </a:spcBef>
            </a:pP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«Песня про купца Калашникова»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214942" y="357166"/>
            <a:ext cx="3471858" cy="57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A50021"/>
                </a:solidFill>
              </a:rPr>
              <a:t>«Как и всякий настоящий, а тем более великий поэт, Лермонтов исповедовался в своей поэзии, и, перелистывая томики его сочинений, мы можем прочесть историю его души…»              </a:t>
            </a:r>
          </a:p>
          <a:p>
            <a:pPr indent="20638" eaLnBrk="1" hangingPunct="1"/>
            <a:endParaRPr lang="ru-RU" sz="2800" dirty="0" smtClean="0">
              <a:solidFill>
                <a:srgbClr val="A50021"/>
              </a:solidFill>
            </a:endParaRPr>
          </a:p>
          <a:p>
            <a:pPr indent="20638" algn="r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A50021"/>
                </a:solidFill>
              </a:rPr>
              <a:t>И. </a:t>
            </a:r>
            <a:r>
              <a:rPr lang="ru-RU" sz="2800" dirty="0" err="1" smtClean="0">
                <a:solidFill>
                  <a:srgbClr val="A50021"/>
                </a:solidFill>
              </a:rPr>
              <a:t>Андронников</a:t>
            </a:r>
            <a:endParaRPr lang="ru-RU" sz="2800" dirty="0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571480"/>
            <a:ext cx="3714776" cy="47149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В проекте использованы живописные работы М.Ю. Лермонтова, репродукции картин русских художников, а также рисунки учащихся МБОУСОШ №23 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 подготовке проекта использовались материалы сайта </a:t>
            </a:r>
            <a:r>
              <a:rPr lang="en-US" dirty="0" smtClean="0">
                <a:hlinkClick r:id="rId2"/>
              </a:rPr>
              <a:t>www.a4format.ru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2066" y="428604"/>
            <a:ext cx="4071934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М.Ю. Лермонтов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1357298"/>
            <a:ext cx="3929090" cy="242889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ОФИЦЕР.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ПОЭТ.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ПРОЗАИК…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214910" y="3929066"/>
            <a:ext cx="3929090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Х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УДОЖНИК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571480"/>
            <a:ext cx="3571932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ЖИЗНЬ </a:t>
            </a:r>
          </a:p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И ТВОРЧЕСТВО ПИСАТЕЛЯ</a:t>
            </a:r>
          </a:p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 СКОЗЬ ПРИЗМУ ЖИВОПИСИ 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М.Ю. Лермонтов. Автопортрет. 1837–183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57158" y="4000504"/>
            <a:ext cx="1991480" cy="2550751"/>
          </a:xfrm>
          <a:prstGeom prst="ellipse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57422" y="5857892"/>
            <a:ext cx="164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/>
              <a:t>Автопортрет</a:t>
            </a:r>
            <a:r>
              <a:rPr lang="ru-RU" sz="1600" b="1" dirty="0" smtClean="0"/>
              <a:t> </a:t>
            </a:r>
          </a:p>
          <a:p>
            <a:pPr algn="r"/>
            <a:r>
              <a:rPr lang="ru-RU" sz="1600" dirty="0" smtClean="0"/>
              <a:t>1837–1838</a:t>
            </a:r>
            <a:endParaRPr lang="ru-RU" sz="16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5643578"/>
            <a:ext cx="2828916" cy="571504"/>
          </a:xfrm>
        </p:spPr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sz="1900" dirty="0" smtClean="0"/>
              <a:t>Неизвестный художник</a:t>
            </a:r>
          </a:p>
          <a:p>
            <a:pPr algn="r">
              <a:buNone/>
            </a:pPr>
            <a:r>
              <a:rPr lang="ru-RU" sz="1900" dirty="0" smtClean="0"/>
              <a:t>1817–1818</a:t>
            </a:r>
            <a:endParaRPr lang="ru-RU" sz="1900" dirty="0"/>
          </a:p>
        </p:txBody>
      </p:sp>
      <p:pic>
        <p:nvPicPr>
          <p:cNvPr id="2050" name="Picture 2" descr="М.Ю. Лермонтов ребенком. Неизвестный художник. 1817–18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928670"/>
            <a:ext cx="3489890" cy="421484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628" y="285728"/>
            <a:ext cx="3929090" cy="58579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Детские годы Лермонтов провел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 имении бабушки -  селе Тарханы.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Он получил отличное домашнее образование: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свободно владел французским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и немецким языком, учился музыке,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rgbClr val="A50021"/>
                </a:solidFill>
              </a:rPr>
              <a:t>хорошо рисовал </a:t>
            </a:r>
            <a:endParaRPr lang="ru-RU" sz="28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43504" y="500042"/>
            <a:ext cx="3686172" cy="464347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1834 году Лермонтов стал корнетом Гусарского полка. 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Начинается офицерская страница его  жизни.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collection.edu.yar.ru/dlrstore/e71c1d95-a308-4296-b9bf-8eaf564aa7ca/%5bLI7RK_1-01%5d_%5bIL_01%5d-k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785794"/>
            <a:ext cx="3707367" cy="44291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715016"/>
            <a:ext cx="3214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/>
              <a:t>М.Ю. Лермонтов    Автопортрет </a:t>
            </a:r>
          </a:p>
          <a:p>
            <a:pPr algn="r"/>
            <a:r>
              <a:rPr lang="ru-RU" sz="1600" dirty="0" smtClean="0"/>
              <a:t>1837–1838</a:t>
            </a:r>
            <a:endParaRPr lang="ru-RU" sz="16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214290"/>
            <a:ext cx="3829048" cy="250033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Военная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служба Лермонтова протекала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на Кавказе </a:t>
            </a:r>
          </a:p>
          <a:p>
            <a:pPr marL="0" indent="0" algn="ctr">
              <a:buNone/>
            </a:pPr>
            <a:endParaRPr lang="ru-RU" sz="4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900" dirty="0" smtClean="0"/>
          </a:p>
          <a:p>
            <a:pPr marL="0" indent="0" algn="ctr">
              <a:buNone/>
            </a:pPr>
            <a:endParaRPr lang="ru-RU" sz="29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6388" name="Picture 4" descr="М.Ю. Лермонтов. Кавказский вид с Эльбрусом. Масло. 1837&#10;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357158" y="714356"/>
            <a:ext cx="3919036" cy="40005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5143512"/>
            <a:ext cx="35004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/>
              <a:t>М.Ю. Лермонтов</a:t>
            </a:r>
          </a:p>
          <a:p>
            <a:pPr algn="r"/>
            <a:r>
              <a:rPr lang="ru-RU" sz="2000" dirty="0" smtClean="0"/>
              <a:t>Кавказский вид с Эльбрусом </a:t>
            </a:r>
            <a:r>
              <a:rPr lang="ru-RU" sz="1600" dirty="0" smtClean="0"/>
              <a:t>Масло. 1837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2786058"/>
            <a:ext cx="37862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Хотя я судьбой на заре моих дней,</a:t>
            </a:r>
            <a:br>
              <a:rPr lang="ru-RU" sz="2400" b="1" dirty="0" smtClean="0">
                <a:solidFill>
                  <a:srgbClr val="320800"/>
                </a:solidFill>
              </a:rPr>
            </a:br>
            <a:r>
              <a:rPr lang="ru-RU" sz="2400" b="1" dirty="0" smtClean="0">
                <a:solidFill>
                  <a:srgbClr val="320800"/>
                </a:solidFill>
              </a:rPr>
              <a:t>О южные горы, </a:t>
            </a:r>
          </a:p>
          <a:p>
            <a:pPr algn="ctr"/>
            <a:r>
              <a:rPr lang="ru-RU" sz="2400" b="1" dirty="0" smtClean="0">
                <a:solidFill>
                  <a:srgbClr val="320800"/>
                </a:solidFill>
              </a:rPr>
              <a:t>отторгнут от вас,</a:t>
            </a:r>
            <a:br>
              <a:rPr lang="ru-RU" sz="2400" b="1" dirty="0" smtClean="0">
                <a:solidFill>
                  <a:srgbClr val="320800"/>
                </a:solidFill>
              </a:rPr>
            </a:br>
            <a:r>
              <a:rPr lang="ru-RU" sz="2400" b="1" dirty="0" smtClean="0">
                <a:solidFill>
                  <a:srgbClr val="320800"/>
                </a:solidFill>
              </a:rPr>
              <a:t>Чтоб вечно их помнить, там надо быть раз:</a:t>
            </a:r>
            <a:br>
              <a:rPr lang="ru-RU" sz="2400" b="1" dirty="0" smtClean="0">
                <a:solidFill>
                  <a:srgbClr val="320800"/>
                </a:solidFill>
              </a:rPr>
            </a:br>
            <a:r>
              <a:rPr lang="ru-RU" sz="2400" b="1" dirty="0" smtClean="0">
                <a:solidFill>
                  <a:srgbClr val="320800"/>
                </a:solidFill>
              </a:rPr>
              <a:t>Как сладкую песню отчизны моей,</a:t>
            </a:r>
            <a:br>
              <a:rPr lang="ru-RU" sz="2400" b="1" dirty="0" smtClean="0">
                <a:solidFill>
                  <a:srgbClr val="320800"/>
                </a:solidFill>
              </a:rPr>
            </a:br>
            <a:r>
              <a:rPr lang="ru-RU" sz="2400" b="1" dirty="0" smtClean="0">
                <a:solidFill>
                  <a:srgbClr val="320800"/>
                </a:solidFill>
              </a:rPr>
              <a:t>Люблю я Кавказ</a:t>
            </a:r>
          </a:p>
          <a:p>
            <a:pPr algn="ctr"/>
            <a:r>
              <a:rPr lang="ru-RU" sz="2400" dirty="0" smtClean="0">
                <a:solidFill>
                  <a:srgbClr val="320800"/>
                </a:solidFill>
              </a:rPr>
              <a:t>               М. Лермонтов </a:t>
            </a:r>
            <a:endParaRPr lang="ru-RU" sz="2400" dirty="0">
              <a:solidFill>
                <a:srgbClr val="3208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.Ю. Лермонтов. Тифлис. Масло. 18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4000528" cy="27793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000372"/>
            <a:ext cx="4071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М.Ю. Лермонтов. Тифлис. Масло. 1837</a:t>
            </a:r>
            <a:endParaRPr lang="ru-RU" dirty="0"/>
          </a:p>
        </p:txBody>
      </p:sp>
      <p:pic>
        <p:nvPicPr>
          <p:cNvPr id="17410" name="Picture 2" descr="М.Ю. Лермонтов. Военно-Грузинская дорога близ Мцхета. Масло. 183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286124"/>
            <a:ext cx="3686141" cy="26916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929330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М.Ю. Лермонтов. Военно-Грузинская</a:t>
            </a:r>
          </a:p>
          <a:p>
            <a:pPr algn="r"/>
            <a:r>
              <a:rPr lang="ru-RU" dirty="0" smtClean="0"/>
              <a:t> дорога близ Мцхета. Масло. 1837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642918"/>
            <a:ext cx="37862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над вершинами Кавказа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Изгнанник рая пролетал.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 ним Казбек, как грань алмаза,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Снегами вечными сиял,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И, глубоко внизу чернея,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 трещина, жилище змея,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Вился излучистый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Дарьял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Терек, прыгая, как львица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 косматой гривой на хребте,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Ревел, – и горный зверь и птица,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Кружась в лазурной высоте,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Глаголу вод его внимали;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золотые облака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Из южных стран, издалека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Его на север провожали…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М. Лермонтов Из поэмы «Демон» 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М.Ю. Лермонтов. Крестовый перевал. Масло. 1837–183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14290"/>
            <a:ext cx="3953222" cy="2786082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285720" y="2857496"/>
            <a:ext cx="4000528" cy="5715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М.Ю. Лермонтов. Крестовый перевал. Масло. 1837–1838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4" descr="М.Ю. Лермонтов. Вид Крестовой горы из ущелья близ Коби. Автолитография, раскрашенная акварелью. 1837–183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7" y="3429000"/>
            <a:ext cx="4002751" cy="257176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57158" y="5857892"/>
            <a:ext cx="392909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М.Ю. Лермонтов. Вид Крестовой горы </a:t>
            </a:r>
          </a:p>
          <a:p>
            <a:pPr algn="r"/>
            <a:r>
              <a:rPr lang="ru-RU" dirty="0" smtClean="0"/>
              <a:t>из ущелья близ </a:t>
            </a:r>
            <a:r>
              <a:rPr lang="ru-RU" dirty="0" err="1" smtClean="0"/>
              <a:t>Коби</a:t>
            </a:r>
            <a:r>
              <a:rPr lang="ru-RU" dirty="0" smtClean="0"/>
              <a:t>. 1837–1838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642918"/>
            <a:ext cx="3714776" cy="528643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Арагвы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светлой он счастливо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Достиг зеленых берегов.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 тяжкой ношею даров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Едва, едва переступая,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 ним верблюдов длинный ряд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Дорогой тянется, мелькая: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Их колокольчики звенят.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Он сам, властитель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Синодала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Ведет богатый караван.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 . 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Опасен, узок путь прибрежный!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Утесы с левой стороны,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Направо глубь реки мятежной.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Уж поздно. На вершине снежной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Румянец гаснет; встал туман…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Прибавил шагу караван. </a:t>
            </a:r>
            <a:r>
              <a:rPr lang="ru-RU" b="1" dirty="0" smtClean="0"/>
              <a:t> 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М.Лермонтов Из поэмы « Демон»          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 descr="М.Ю. Лермонтов. Окрестности селения Караагач (Кавказский вид с верблюдами). Масло. 1837–18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857232"/>
            <a:ext cx="4135725" cy="321471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4572008"/>
            <a:ext cx="3900518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М.Ю. Лермонтов Кавказский вид 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верблюдами Масло. 1837–1838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000108"/>
            <a:ext cx="3757610" cy="4286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 своих поэтических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 живописных работах Лермонтов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изображает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как мирные моменты жизни горцев,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так и военные события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8434" name="Picture 2" descr=" М.Ю. Лермонтов. Сцена из кавказской жизни. Масло. 18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57166"/>
            <a:ext cx="3714776" cy="26327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3000372"/>
            <a:ext cx="4071966" cy="64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М.Ю. Лермонтов. Сцена из кавказской</a:t>
            </a:r>
          </a:p>
          <a:p>
            <a:pPr algn="r"/>
            <a:r>
              <a:rPr lang="ru-RU" dirty="0" smtClean="0"/>
              <a:t> жизни. Масло. 1838</a:t>
            </a:r>
            <a:endParaRPr lang="ru-RU" dirty="0"/>
          </a:p>
        </p:txBody>
      </p:sp>
      <p:pic>
        <p:nvPicPr>
          <p:cNvPr id="7" name="Picture 4" descr="М.Ю. Лермонтов. Бивуак лейб-гвардейского Гусарского полка под Красным Селом. Акварель. 1835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714348" y="3571876"/>
            <a:ext cx="3433736" cy="211072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5715016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М.Ю. Лермонтов. Бивуак лейб-гвардейского Гусарского полка под Красным селом.  Акварель. 1835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.Ю. Лермонтов. Воспоминание о Кавказе. Масло. 18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85728"/>
            <a:ext cx="3633777" cy="2709942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143504" y="357166"/>
            <a:ext cx="3786214" cy="257176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Цветными вышито шелками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Его седло; узда с кистями;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Под ним весь в мыле конь лихой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Бесценной масти, золотой.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Питомец резвый Карабаха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Прядет </a:t>
            </a:r>
            <a:r>
              <a:rPr lang="ru-RU" sz="2300" b="1" dirty="0" err="1" smtClean="0">
                <a:solidFill>
                  <a:schemeClr val="accent2">
                    <a:lumMod val="50000"/>
                  </a:schemeClr>
                </a:solidFill>
              </a:rPr>
              <a:t>ушьми</a:t>
            </a: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 и, полный страха,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Храпя косится с крутизны</a:t>
            </a:r>
          </a:p>
          <a:p>
            <a:pPr algn="ctr">
              <a:buNone/>
            </a:pP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</a:rPr>
              <a:t>На пену скачущей волны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>
              <a:buNone/>
            </a:pP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М. Лермонтов Из поэмы «Демон»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000372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М.Ю. Лермонтов. Воспоминание о Кавказе. Масло. 1838</a:t>
            </a:r>
            <a:endParaRPr lang="ru-RU" dirty="0"/>
          </a:p>
        </p:txBody>
      </p:sp>
      <p:sp>
        <p:nvSpPr>
          <p:cNvPr id="11" name="Содержимое 7"/>
          <p:cNvSpPr txBox="1">
            <a:spLocks/>
          </p:cNvSpPr>
          <p:nvPr/>
        </p:nvSpPr>
        <p:spPr>
          <a:xfrm>
            <a:off x="4929190" y="3857628"/>
            <a:ext cx="4000528" cy="257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 algn="ctr">
              <a:lnSpc>
                <a:spcPct val="120000"/>
              </a:lnSpc>
              <a:spcBef>
                <a:spcPct val="20000"/>
              </a:spcBef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Дружнее! раздалось за нами.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Кровь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загорелася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в груди!...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Ура — и смолкло.— Вон кинжалы,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 приклады!— и пошла резня.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 два часа в струях потока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Бой длился. Резались жестоко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Как звери, молча, с грудью грудь…</a:t>
            </a:r>
          </a:p>
          <a:p>
            <a:pPr marL="342900" lvl="0" indent="-342900" algn="ctr">
              <a:lnSpc>
                <a:spcPct val="120000"/>
              </a:lnSpc>
              <a:spcBef>
                <a:spcPct val="20000"/>
              </a:spcBef>
            </a:pPr>
            <a:r>
              <a:rPr lang="ru-RU" sz="3200" noProof="0" dirty="0" smtClean="0">
                <a:solidFill>
                  <a:schemeClr val="accent2">
                    <a:lumMod val="50000"/>
                  </a:schemeClr>
                </a:solidFill>
              </a:rPr>
              <a:t>М.Лермонтов Из ст. «</a:t>
            </a:r>
            <a:r>
              <a:rPr lang="ru-RU" sz="3200" noProof="0" dirty="0" err="1" smtClean="0">
                <a:solidFill>
                  <a:schemeClr val="accent2">
                    <a:lumMod val="50000"/>
                  </a:schemeClr>
                </a:solidFill>
              </a:rPr>
              <a:t>Валерик</a:t>
            </a:r>
            <a:r>
              <a:rPr lang="ru-RU" sz="3200" noProof="0" dirty="0" smtClean="0">
                <a:solidFill>
                  <a:schemeClr val="accent2">
                    <a:lumMod val="50000"/>
                  </a:schemeClr>
                </a:solidFill>
              </a:rPr>
              <a:t>» 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 descr="М.Ю. Лермонтов. При Валерике. Похороны убитых. Акварель. 1840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571472" y="3643314"/>
            <a:ext cx="3500422" cy="218597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57158" y="5857892"/>
            <a:ext cx="3786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М.Ю. Лермонтов. При </a:t>
            </a:r>
            <a:r>
              <a:rPr lang="ru-RU" dirty="0" err="1" smtClean="0"/>
              <a:t>Валерике</a:t>
            </a:r>
            <a:r>
              <a:rPr lang="ru-RU" dirty="0" smtClean="0"/>
              <a:t>.</a:t>
            </a:r>
          </a:p>
          <a:p>
            <a:pPr algn="r"/>
            <a:r>
              <a:rPr lang="ru-RU" dirty="0" smtClean="0"/>
              <a:t> Похороны убитых. Акварель. 1840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723</Words>
  <Application>Microsoft Office PowerPoint</Application>
  <PresentationFormat>Экран (4:3)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«Гонимый миром странник»    </vt:lpstr>
      <vt:lpstr>М.Ю. Лермонтов </vt:lpstr>
      <vt:lpstr>Детские годы Лермонтов провел  в имении бабушки -  селе Тарханы.  Он получил отличное домашнее образование:  свободно владел французским  и немецким языком, учился музыке,  хорошо рисовал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Парус  Белеет парус одинокой В тумане моря голубом!.. Что ищет он в стране далекой? Что кинул он в краю родном?..  Играют волны - ветер свищет, И мачта гнется и скрыпит... Увы! он счастия не ищет И не от счастия бежит!  Под ним струя светлей лазури, Над ним луч солнца золотой... А он, мятежный, просит бури, Как будто в бурях есть покой!                        М. Лермонтов </vt:lpstr>
      <vt:lpstr>Слайд 12</vt:lpstr>
      <vt:lpstr>Слайд 13</vt:lpstr>
      <vt:lpstr>Слайд 14</vt:lpstr>
      <vt:lpstr>Слайд 15</vt:lpstr>
      <vt:lpstr>Степанова Д., МБОУСОШ №23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 Лермонтов </dc:title>
  <dc:creator>Татьяна</dc:creator>
  <cp:lastModifiedBy>Татьяна </cp:lastModifiedBy>
  <cp:revision>49</cp:revision>
  <dcterms:created xsi:type="dcterms:W3CDTF">2014-03-31T13:37:18Z</dcterms:created>
  <dcterms:modified xsi:type="dcterms:W3CDTF">2016-11-29T17:20:13Z</dcterms:modified>
</cp:coreProperties>
</file>