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115E21A-85C5-4069-A22A-93A4C80E4D8B}" type="datetime4">
              <a:rPr lang="en-US" smtClean="0"/>
              <a:pPr/>
              <a:t>May 14, 2013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84EEACF-799C-4159-AA75-A665F53779D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8766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115E21A-85C5-4069-A22A-93A4C80E4D8B}" type="datetime4">
              <a:rPr lang="en-US" smtClean="0"/>
              <a:pPr/>
              <a:t>May 14, 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7CC0096-1860-4642-9CD2-0079EA5E7CD1}" type="datetimeFigureOut">
              <a:rPr lang="ru-RU" smtClean="0"/>
              <a:t>14.05.2013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115E21A-85C5-4069-A22A-93A4C80E4D8B}" type="datetime4">
              <a:rPr lang="en-US" smtClean="0"/>
              <a:pPr/>
              <a:t>May 14, 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7CC0096-1860-4642-9CD2-0079EA5E7CD1}" type="datetimeFigureOut">
              <a:rPr lang="ru-RU" smtClean="0"/>
              <a:pPr/>
              <a:t>14.05.2013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/>
              <a:t>МОДЕЛИРОВАНИЕ КАК МЕТОД ПОЗНАНИЯ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5569703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выполнила:</a:t>
            </a:r>
          </a:p>
          <a:p>
            <a:r>
              <a:rPr lang="ru-RU" dirty="0" smtClean="0"/>
              <a:t>Ученица 9 Б класса</a:t>
            </a:r>
          </a:p>
          <a:p>
            <a:r>
              <a:rPr lang="ru-RU" dirty="0" smtClean="0"/>
              <a:t>Лузина Надежда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МОДЕЛЬ -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96975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/>
              <a:t>Упрощенное представление о реальном объекте, процессе или явлении, которое отображает его существенные свойства.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700">
                <a:solidFill>
                  <a:schemeClr val="tx2"/>
                </a:solidFill>
              </a:rPr>
              <a:t>МОДЕЛИРОВАНИЕ –</a:t>
            </a:r>
            <a:r>
              <a:rPr lang="ru-RU"/>
              <a:t>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/>
              <a:t>Процесс построения моделей для исследования и изучения объектов, процессов или явлений;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/>
              <a:t>Метод познания, состоящий в создании и исследовании моделей.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ПРИЗНАКИ </a:t>
            </a:r>
            <a:r>
              <a:rPr lang="ru-RU" dirty="0" smtClean="0"/>
              <a:t> КЛАССИФИКАЦИИ </a:t>
            </a:r>
            <a:r>
              <a:rPr lang="ru-RU" dirty="0"/>
              <a:t>МОДЕЛЕЙ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133600"/>
            <a:ext cx="8229600" cy="4525963"/>
          </a:xfrm>
        </p:spPr>
        <p:txBody>
          <a:bodyPr/>
          <a:lstStyle/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900"/>
              <a:t>По области использования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900"/>
              <a:t>С учетом временного фактора</a:t>
            </a:r>
          </a:p>
          <a:p>
            <a:pPr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900"/>
              <a:t>По способу представления моделей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 ОБЛАСТИ ИСПОЛЬЗОВАНИЯ</a:t>
            </a:r>
          </a:p>
        </p:txBody>
      </p:sp>
      <p:grpSp>
        <p:nvGrpSpPr>
          <p:cNvPr id="6160" name="Group 16"/>
          <p:cNvGrpSpPr>
            <a:grpSpLocks/>
          </p:cNvGrpSpPr>
          <p:nvPr/>
        </p:nvGrpSpPr>
        <p:grpSpPr bwMode="auto">
          <a:xfrm>
            <a:off x="684213" y="1989138"/>
            <a:ext cx="8459787" cy="4464050"/>
            <a:chOff x="431" y="1253"/>
            <a:chExt cx="5329" cy="2812"/>
          </a:xfrm>
        </p:grpSpPr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4331" y="2432"/>
              <a:ext cx="1429" cy="72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000" b="1"/>
                <a:t>Имитационные</a:t>
              </a:r>
            </a:p>
          </p:txBody>
        </p:sp>
        <p:sp>
          <p:nvSpPr>
            <p:cNvPr id="6148" name="Oval 4"/>
            <p:cNvSpPr>
              <a:spLocks noChangeArrowheads="1"/>
            </p:cNvSpPr>
            <p:nvPr/>
          </p:nvSpPr>
          <p:spPr bwMode="auto">
            <a:xfrm>
              <a:off x="2246" y="1253"/>
              <a:ext cx="1814" cy="7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3200" b="1"/>
                <a:t>МОДЕЛИ</a:t>
              </a:r>
            </a:p>
          </p:txBody>
        </p:sp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431" y="2432"/>
              <a:ext cx="1429" cy="72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Учебные</a:t>
              </a:r>
            </a:p>
          </p:txBody>
        </p:sp>
        <p:sp>
          <p:nvSpPr>
            <p:cNvPr id="6150" name="Oval 6"/>
            <p:cNvSpPr>
              <a:spLocks noChangeArrowheads="1"/>
            </p:cNvSpPr>
            <p:nvPr/>
          </p:nvSpPr>
          <p:spPr bwMode="auto">
            <a:xfrm>
              <a:off x="1157" y="3248"/>
              <a:ext cx="1429" cy="72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Опытные</a:t>
              </a:r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>
              <a:off x="2472" y="2432"/>
              <a:ext cx="1429" cy="72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Научно-</a:t>
              </a:r>
            </a:p>
            <a:p>
              <a:pPr algn="ctr"/>
              <a:r>
                <a:rPr lang="ru-RU" sz="2400"/>
                <a:t>технические</a:t>
              </a:r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3652" y="3339"/>
              <a:ext cx="1429" cy="72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000" b="1"/>
                <a:t>Игровые</a:t>
              </a:r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157" y="1752"/>
              <a:ext cx="1179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153" y="1978"/>
              <a:ext cx="0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969" y="1797"/>
              <a:ext cx="1043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 flipH="1">
              <a:off x="2064" y="1888"/>
              <a:ext cx="544" cy="1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742" y="1888"/>
              <a:ext cx="545" cy="14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 УЧЕТОМ ФАКТОРА ВРЕМЕНИ</a:t>
            </a:r>
          </a:p>
        </p:txBody>
      </p:sp>
      <p:grpSp>
        <p:nvGrpSpPr>
          <p:cNvPr id="7177" name="Group 9"/>
          <p:cNvGrpSpPr>
            <a:grpSpLocks/>
          </p:cNvGrpSpPr>
          <p:nvPr/>
        </p:nvGrpSpPr>
        <p:grpSpPr bwMode="auto">
          <a:xfrm>
            <a:off x="395288" y="1916113"/>
            <a:ext cx="8137525" cy="3817937"/>
            <a:chOff x="249" y="1207"/>
            <a:chExt cx="5126" cy="2405"/>
          </a:xfrm>
        </p:grpSpPr>
        <p:sp>
          <p:nvSpPr>
            <p:cNvPr id="7172" name="Oval 4"/>
            <p:cNvSpPr>
              <a:spLocks noChangeArrowheads="1"/>
            </p:cNvSpPr>
            <p:nvPr/>
          </p:nvSpPr>
          <p:spPr bwMode="auto">
            <a:xfrm>
              <a:off x="1791" y="1207"/>
              <a:ext cx="2450" cy="99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3600"/>
                <a:t>МОДЕЛИ</a:t>
              </a:r>
            </a:p>
          </p:txBody>
        </p:sp>
        <p:sp>
          <p:nvSpPr>
            <p:cNvPr id="7173" name="Oval 5"/>
            <p:cNvSpPr>
              <a:spLocks noChangeArrowheads="1"/>
            </p:cNvSpPr>
            <p:nvPr/>
          </p:nvSpPr>
          <p:spPr bwMode="auto">
            <a:xfrm>
              <a:off x="249" y="2614"/>
              <a:ext cx="2450" cy="99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800"/>
                <a:t>Статические</a:t>
              </a:r>
            </a:p>
          </p:txBody>
        </p:sp>
        <p:sp>
          <p:nvSpPr>
            <p:cNvPr id="7174" name="Oval 6"/>
            <p:cNvSpPr>
              <a:spLocks noChangeArrowheads="1"/>
            </p:cNvSpPr>
            <p:nvPr/>
          </p:nvSpPr>
          <p:spPr bwMode="auto">
            <a:xfrm>
              <a:off x="2925" y="2614"/>
              <a:ext cx="2450" cy="99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800" dirty="0"/>
                <a:t>Динамические</a:t>
              </a:r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 flipH="1">
              <a:off x="1565" y="2205"/>
              <a:ext cx="1224" cy="4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Line 8"/>
            <p:cNvSpPr>
              <a:spLocks noChangeShapeType="1"/>
            </p:cNvSpPr>
            <p:nvPr/>
          </p:nvSpPr>
          <p:spPr bwMode="auto">
            <a:xfrm>
              <a:off x="3197" y="2228"/>
              <a:ext cx="953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 СПОСОБУ ПРЕДСТАВЛЕНИЯ</a:t>
            </a:r>
          </a:p>
        </p:txBody>
      </p:sp>
      <p:grpSp>
        <p:nvGrpSpPr>
          <p:cNvPr id="8214" name="Group 22"/>
          <p:cNvGrpSpPr>
            <a:grpSpLocks/>
          </p:cNvGrpSpPr>
          <p:nvPr/>
        </p:nvGrpSpPr>
        <p:grpSpPr bwMode="auto">
          <a:xfrm>
            <a:off x="250825" y="1773238"/>
            <a:ext cx="8570913" cy="4897437"/>
            <a:chOff x="158" y="1117"/>
            <a:chExt cx="5399" cy="3085"/>
          </a:xfrm>
        </p:grpSpPr>
        <p:sp>
          <p:nvSpPr>
            <p:cNvPr id="8196" name="Oval 4"/>
            <p:cNvSpPr>
              <a:spLocks noChangeArrowheads="1"/>
            </p:cNvSpPr>
            <p:nvPr/>
          </p:nvSpPr>
          <p:spPr bwMode="auto">
            <a:xfrm>
              <a:off x="1746" y="1117"/>
              <a:ext cx="2404" cy="77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4000"/>
                <a:t>модели</a:t>
              </a:r>
            </a:p>
          </p:txBody>
        </p:sp>
        <p:sp>
          <p:nvSpPr>
            <p:cNvPr id="8197" name="Oval 5"/>
            <p:cNvSpPr>
              <a:spLocks noChangeArrowheads="1"/>
            </p:cNvSpPr>
            <p:nvPr/>
          </p:nvSpPr>
          <p:spPr bwMode="auto">
            <a:xfrm>
              <a:off x="158" y="1933"/>
              <a:ext cx="1951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Материальные</a:t>
              </a:r>
            </a:p>
          </p:txBody>
        </p:sp>
        <p:sp>
          <p:nvSpPr>
            <p:cNvPr id="8198" name="Oval 6"/>
            <p:cNvSpPr>
              <a:spLocks noChangeArrowheads="1"/>
            </p:cNvSpPr>
            <p:nvPr/>
          </p:nvSpPr>
          <p:spPr bwMode="auto">
            <a:xfrm>
              <a:off x="3061" y="1888"/>
              <a:ext cx="1951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Информационные</a:t>
              </a:r>
            </a:p>
          </p:txBody>
        </p:sp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793" y="2750"/>
              <a:ext cx="1498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Вербальные</a:t>
              </a:r>
            </a:p>
          </p:txBody>
        </p:sp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4059" y="2659"/>
              <a:ext cx="1498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Образные</a:t>
              </a:r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2472" y="2704"/>
              <a:ext cx="1498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800"/>
                <a:t>Знаковые</a:t>
              </a:r>
            </a:p>
          </p:txBody>
        </p:sp>
        <p:sp>
          <p:nvSpPr>
            <p:cNvPr id="8203" name="Oval 11"/>
            <p:cNvSpPr>
              <a:spLocks noChangeArrowheads="1"/>
            </p:cNvSpPr>
            <p:nvPr/>
          </p:nvSpPr>
          <p:spPr bwMode="auto">
            <a:xfrm>
              <a:off x="1519" y="3521"/>
              <a:ext cx="1951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Компьютерные</a:t>
              </a:r>
            </a:p>
          </p:txBody>
        </p:sp>
        <p:sp>
          <p:nvSpPr>
            <p:cNvPr id="8204" name="Oval 12"/>
            <p:cNvSpPr>
              <a:spLocks noChangeArrowheads="1"/>
            </p:cNvSpPr>
            <p:nvPr/>
          </p:nvSpPr>
          <p:spPr bwMode="auto">
            <a:xfrm>
              <a:off x="3606" y="3521"/>
              <a:ext cx="1951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2400"/>
                <a:t>Некомпьютерные</a:t>
              </a:r>
            </a:p>
          </p:txBody>
        </p:sp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 flipH="1">
              <a:off x="1247" y="1661"/>
              <a:ext cx="59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>
              <a:off x="3560" y="1842"/>
              <a:ext cx="545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Line 15"/>
            <p:cNvSpPr>
              <a:spLocks noChangeShapeType="1"/>
            </p:cNvSpPr>
            <p:nvPr/>
          </p:nvSpPr>
          <p:spPr bwMode="auto">
            <a:xfrm flipH="1">
              <a:off x="1837" y="2387"/>
              <a:ext cx="1315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 flipH="1">
              <a:off x="3424" y="2523"/>
              <a:ext cx="182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Line 17"/>
            <p:cNvSpPr>
              <a:spLocks noChangeShapeType="1"/>
            </p:cNvSpPr>
            <p:nvPr/>
          </p:nvSpPr>
          <p:spPr bwMode="auto">
            <a:xfrm>
              <a:off x="4468" y="2523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 flipH="1">
              <a:off x="2789" y="3385"/>
              <a:ext cx="318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Line 19"/>
            <p:cNvSpPr>
              <a:spLocks noChangeShapeType="1"/>
            </p:cNvSpPr>
            <p:nvPr/>
          </p:nvSpPr>
          <p:spPr bwMode="auto">
            <a:xfrm>
              <a:off x="3515" y="3339"/>
              <a:ext cx="635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ЭТАПЫ РАЗРАБОТКИ И ИССЛЕДОВАНИЯ МОДЕЛЕЙ</a:t>
            </a:r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647700" y="1556792"/>
            <a:ext cx="3816350" cy="12239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/>
              <a:t>модели</a:t>
            </a: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4753769" y="2429861"/>
            <a:ext cx="3097212" cy="10810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Информационные</a:t>
            </a: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1546225" y="4014099"/>
            <a:ext cx="2378075" cy="10810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Вербальные</a:t>
            </a: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319587" y="3964110"/>
            <a:ext cx="2378075" cy="10810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/>
              <a:t>Знаковые</a:t>
            </a:r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2230267" y="5254833"/>
            <a:ext cx="3097212" cy="10810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/>
              <a:t>Компьютерные</a:t>
            </a:r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5755628" y="5229225"/>
            <a:ext cx="3097213" cy="11890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/>
              <a:t>Некомпьютерные</a:t>
            </a: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4426744" y="2420888"/>
            <a:ext cx="86518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2880519" y="3330767"/>
            <a:ext cx="20875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H="1">
            <a:off x="5567707" y="3510949"/>
            <a:ext cx="2889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4017135" y="4523221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>
            <a:off x="4108589" y="4937248"/>
            <a:ext cx="5048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6588224" y="4865016"/>
            <a:ext cx="1008063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3" grpId="0" animBg="1"/>
      <p:bldP spid="9224" grpId="0" animBg="1"/>
      <p:bldP spid="9226" grpId="0" animBg="1"/>
      <p:bldP spid="9227" grpId="0" animBg="1"/>
      <p:bldP spid="9228" grpId="0" animBg="1"/>
      <p:bldP spid="9230" grpId="0" animBg="1"/>
      <p:bldP spid="9231" grpId="0" animBg="1"/>
      <p:bldP spid="9232" grpId="0" animBg="1"/>
      <p:bldP spid="9236" grpId="0" animBg="1"/>
      <p:bldP spid="9237" grpId="0" animBg="1"/>
      <p:bldP spid="92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82650"/>
          </a:xfrm>
        </p:spPr>
        <p:txBody>
          <a:bodyPr/>
          <a:lstStyle/>
          <a:p>
            <a:r>
              <a:rPr lang="ru-RU" sz="2600" b="0"/>
              <a:t>ОСНОВНЫЕ ЭТАПЫ МОДЕЛИРОВАНИЯ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341438"/>
            <a:ext cx="3106738" cy="4525962"/>
          </a:xfrm>
        </p:spPr>
        <p:txBody>
          <a:bodyPr/>
          <a:lstStyle/>
          <a:p>
            <a:r>
              <a:rPr lang="ru-RU" sz="1500"/>
              <a:t>Описание задачи</a:t>
            </a:r>
          </a:p>
          <a:p>
            <a:r>
              <a:rPr lang="ru-RU" sz="1500"/>
              <a:t>Цель исследования</a:t>
            </a:r>
          </a:p>
          <a:p>
            <a:r>
              <a:rPr lang="ru-RU" sz="1500"/>
              <a:t>Анализ объекта</a:t>
            </a:r>
          </a:p>
          <a:p>
            <a:endParaRPr lang="ru-RU" sz="1500"/>
          </a:p>
          <a:p>
            <a:r>
              <a:rPr lang="ru-RU" sz="1500"/>
              <a:t>Информационная модель</a:t>
            </a:r>
          </a:p>
          <a:p>
            <a:r>
              <a:rPr lang="ru-RU" sz="1500"/>
              <a:t>Формализация модели</a:t>
            </a:r>
          </a:p>
          <a:p>
            <a:r>
              <a:rPr lang="ru-RU" sz="1500"/>
              <a:t>Компьютерная модель</a:t>
            </a:r>
          </a:p>
          <a:p>
            <a:endParaRPr lang="ru-RU" sz="1500"/>
          </a:p>
          <a:p>
            <a:r>
              <a:rPr lang="ru-RU" sz="1500"/>
              <a:t>План моделирования</a:t>
            </a:r>
          </a:p>
          <a:p>
            <a:r>
              <a:rPr lang="ru-RU" sz="1500"/>
              <a:t>Выполнение эксперимента</a:t>
            </a:r>
          </a:p>
          <a:p>
            <a:endParaRPr lang="ru-RU" sz="1500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323850" y="1341438"/>
            <a:ext cx="3598863" cy="73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I</a:t>
            </a:r>
            <a:r>
              <a:rPr lang="ru-RU" sz="2400">
                <a:latin typeface="Times New Roman" pitchFamily="18" charset="0"/>
              </a:rPr>
              <a:t> этап</a:t>
            </a:r>
          </a:p>
          <a:p>
            <a:pPr algn="ctr"/>
            <a:r>
              <a:rPr lang="ru-RU" sz="2400"/>
              <a:t>Постановка задачи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23850" y="2324100"/>
            <a:ext cx="3598863" cy="73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II</a:t>
            </a:r>
            <a:r>
              <a:rPr lang="ru-RU" sz="2400">
                <a:latin typeface="Times New Roman" pitchFamily="18" charset="0"/>
              </a:rPr>
              <a:t> этап</a:t>
            </a:r>
          </a:p>
          <a:p>
            <a:pPr algn="ctr"/>
            <a:r>
              <a:rPr lang="ru-RU" sz="2400"/>
              <a:t>Разработка модели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23850" y="3368675"/>
            <a:ext cx="3598863" cy="73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III</a:t>
            </a:r>
            <a:r>
              <a:rPr lang="ru-RU" sz="2400">
                <a:latin typeface="Times New Roman" pitchFamily="18" charset="0"/>
              </a:rPr>
              <a:t> этап</a:t>
            </a:r>
          </a:p>
          <a:p>
            <a:pPr algn="ctr"/>
            <a:r>
              <a:rPr lang="ru-RU" sz="2000" b="1"/>
              <a:t>Компьютерный эксперимент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23850" y="4351338"/>
            <a:ext cx="3598863" cy="73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IV</a:t>
            </a:r>
            <a:r>
              <a:rPr lang="ru-RU" sz="2400">
                <a:latin typeface="Times New Roman" pitchFamily="18" charset="0"/>
              </a:rPr>
              <a:t> этап</a:t>
            </a:r>
          </a:p>
          <a:p>
            <a:pPr algn="ctr"/>
            <a:r>
              <a:rPr lang="ru-RU" sz="2400"/>
              <a:t>Анализ результатов</a:t>
            </a:r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1930400" y="2078038"/>
            <a:ext cx="320675" cy="2460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1930400" y="3060700"/>
            <a:ext cx="320675" cy="30797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1930400" y="4105275"/>
            <a:ext cx="320675" cy="2460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1030288" y="5087938"/>
            <a:ext cx="579437" cy="43021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AutoShape 17"/>
          <p:cNvSpPr>
            <a:spLocks noChangeArrowheads="1"/>
          </p:cNvSpPr>
          <p:nvPr/>
        </p:nvSpPr>
        <p:spPr bwMode="auto">
          <a:xfrm>
            <a:off x="2767013" y="5087938"/>
            <a:ext cx="579437" cy="43021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23850" y="5516563"/>
            <a:ext cx="16986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/>
              <a:t>Результат </a:t>
            </a:r>
          </a:p>
          <a:p>
            <a:pPr algn="ctr"/>
            <a:r>
              <a:rPr lang="ru-RU"/>
              <a:t>соответствует</a:t>
            </a:r>
          </a:p>
          <a:p>
            <a:pPr algn="ctr"/>
            <a:r>
              <a:rPr lang="ru-RU"/>
              <a:t> цели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2339975" y="5516563"/>
            <a:ext cx="20161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/>
              <a:t>Результат </a:t>
            </a:r>
          </a:p>
          <a:p>
            <a:pPr algn="ctr"/>
            <a:r>
              <a:rPr lang="ru-RU"/>
              <a:t>не соответствует</a:t>
            </a:r>
          </a:p>
          <a:p>
            <a:pPr algn="ctr"/>
            <a:r>
              <a:rPr lang="ru-RU"/>
              <a:t> цели</a:t>
            </a:r>
          </a:p>
        </p:txBody>
      </p:sp>
      <p:grpSp>
        <p:nvGrpSpPr>
          <p:cNvPr id="10270" name="Group 30"/>
          <p:cNvGrpSpPr>
            <a:grpSpLocks/>
          </p:cNvGrpSpPr>
          <p:nvPr/>
        </p:nvGrpSpPr>
        <p:grpSpPr bwMode="auto">
          <a:xfrm>
            <a:off x="3924300" y="3789363"/>
            <a:ext cx="503238" cy="1944687"/>
            <a:chOff x="2472" y="2387"/>
            <a:chExt cx="317" cy="1225"/>
          </a:xfrm>
        </p:grpSpPr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>
              <a:off x="2472" y="3612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 flipV="1">
              <a:off x="2789" y="2387"/>
              <a:ext cx="0" cy="1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 flipH="1">
              <a:off x="2472" y="2387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1" name="Group 31"/>
          <p:cNvGrpSpPr>
            <a:grpSpLocks/>
          </p:cNvGrpSpPr>
          <p:nvPr/>
        </p:nvGrpSpPr>
        <p:grpSpPr bwMode="auto">
          <a:xfrm>
            <a:off x="3924300" y="2708275"/>
            <a:ext cx="503238" cy="1081088"/>
            <a:chOff x="2472" y="1706"/>
            <a:chExt cx="317" cy="681"/>
          </a:xfrm>
        </p:grpSpPr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 flipV="1">
              <a:off x="2789" y="1706"/>
              <a:ext cx="0" cy="6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 flipH="1">
              <a:off x="2472" y="1706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102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2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2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2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102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9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5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6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7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5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6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7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0" grpId="0" animBg="1"/>
      <p:bldP spid="10251" grpId="0" animBg="1"/>
      <p:bldP spid="10252" grpId="0" animBg="1"/>
      <p:bldP spid="10252" grpId="1" animBg="1"/>
      <p:bldP spid="10253" grpId="0" animBg="1"/>
      <p:bldP spid="10253" grpId="1" animBg="1"/>
      <p:bldP spid="10254" grpId="0" animBg="1"/>
      <p:bldP spid="10254" grpId="1" animBg="1"/>
      <p:bldP spid="10256" grpId="0" animBg="1"/>
      <p:bldP spid="10256" grpId="1" animBg="1"/>
      <p:bldP spid="10257" grpId="0" animBg="1"/>
      <p:bldP spid="10257" grpId="1" animBg="1"/>
      <p:bldP spid="10258" grpId="0"/>
      <p:bldP spid="1026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153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Wingdings</vt:lpstr>
      <vt:lpstr>Яркая</vt:lpstr>
      <vt:lpstr>МОДЕЛИРОВАНИЕ КАК МЕТОД ПОЗНАНИЯ</vt:lpstr>
      <vt:lpstr>МОДЕЛЬ -</vt:lpstr>
      <vt:lpstr>ПРИЗНАКИ  КЛАССИФИКАЦИИ МОДЕЛЕЙ</vt:lpstr>
      <vt:lpstr>ПО ОБЛАСТИ ИСПОЛЬЗОВАНИЯ</vt:lpstr>
      <vt:lpstr>С УЧЕТОМ ФАКТОРА ВРЕМЕНИ</vt:lpstr>
      <vt:lpstr>ПО СПОСОБУ ПРЕДСТАВЛЕНИЯ</vt:lpstr>
      <vt:lpstr>ЭТАПЫ РАЗРАБОТКИ И ИССЛЕДОВАНИЯ МОДЕЛЕЙ</vt:lpstr>
      <vt:lpstr>ОСНОВНЫЕ ЭТАПЫ МОДЕЛИРОВАНИЯ</vt:lpstr>
    </vt:vector>
  </TitlesOfParts>
  <Company>Школа №7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КАК МЕТОД ПОЗНАНИЯ</dc:title>
  <dc:creator>Администрация</dc:creator>
  <cp:lastModifiedBy>Надя</cp:lastModifiedBy>
  <cp:revision>5</cp:revision>
  <dcterms:created xsi:type="dcterms:W3CDTF">2007-11-24T08:45:57Z</dcterms:created>
  <dcterms:modified xsi:type="dcterms:W3CDTF">2013-05-14T09:22:55Z</dcterms:modified>
</cp:coreProperties>
</file>