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7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0000FF"/>
    <a:srgbClr val="CC0000"/>
    <a:srgbClr val="006600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CDF6120-F1F0-4C60-9FE9-39AC71A9C79D}" type="datetimeFigureOut">
              <a:rPr lang="en-US" smtClean="0"/>
              <a:pPr/>
              <a:t>11/29/2016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l" eaLnBrk="1" latinLnBrk="0" hangingPunct="1"/>
            <a:fld id="{EA7C8D44-3667-46F6-9772-CC52308E2A7F}" type="slidenum">
              <a:rPr kumimoji="0" lang="en-US" smtClean="0"/>
              <a:pPr algn="l" eaLnBrk="1" latinLnBrk="0" hangingPunct="1"/>
              <a:t>‹#›</a:t>
            </a:fld>
            <a:endParaRPr kumimoji="0" lang="en-US" sz="1600" dirty="0">
              <a:solidFill>
                <a:schemeClr val="tx2"/>
              </a:solidFill>
            </a:endParaRPr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амка детская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59632" y="1916832"/>
            <a:ext cx="6840760" cy="3744416"/>
          </a:xfrm>
          <a:prstGeom prst="rect">
            <a:avLst/>
          </a:prstGeom>
          <a:solidFill>
            <a:srgbClr val="99FF33"/>
          </a:solidFill>
          <a:ln w="76200">
            <a:solidFill>
              <a:schemeClr val="accent4">
                <a:lumMod val="75000"/>
              </a:schemeClr>
            </a:solidFill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208982" y="2060848"/>
            <a:ext cx="6999288" cy="1938992"/>
          </a:xfrm>
          <a:prstGeom prst="rect">
            <a:avLst/>
          </a:prstGeom>
          <a:solidFill>
            <a:srgbClr val="99FF33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rgbClr val="FF33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НАРОДНАЯ КУКЛА</a:t>
            </a:r>
          </a:p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rgbClr val="FF33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В </a:t>
            </a:r>
          </a:p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rgbClr val="FF33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ВОСПИТАНИИ ДОШКОЛЬНИКА</a:t>
            </a:r>
            <a:endParaRPr lang="ru-RU" sz="4000" b="1" cap="all" spc="0" dirty="0">
              <a:ln w="9000" cmpd="sng">
                <a:solidFill>
                  <a:schemeClr val="accent4">
                    <a:lumMod val="75000"/>
                  </a:schemeClr>
                </a:solidFill>
                <a:prstDash val="solid"/>
              </a:ln>
              <a:solidFill>
                <a:srgbClr val="FF33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11760" y="4293096"/>
            <a:ext cx="48965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6600"/>
                </a:solidFill>
              </a:rPr>
              <a:t>МАСТЕР-КЛАСС</a:t>
            </a:r>
          </a:p>
          <a:p>
            <a:pPr algn="ctr"/>
            <a:r>
              <a:rPr lang="ru-RU" dirty="0" smtClean="0"/>
              <a:t>ПОДГОТОВИЛА ВОСПИТАТЕЛЬ МДОУ № 15 </a:t>
            </a:r>
            <a:r>
              <a:rPr lang="ru-RU" sz="2000" b="1" dirty="0" smtClean="0">
                <a:solidFill>
                  <a:srgbClr val="CC0000"/>
                </a:solidFill>
              </a:rPr>
              <a:t>КРАСАВИНА СВЕТЛАНА ЮРЬЕВНА</a:t>
            </a:r>
            <a:endParaRPr lang="ru-RU" sz="2000" b="1" dirty="0"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0ec06626fcfeb417635e16f13475f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941168"/>
            <a:ext cx="9144000" cy="1705570"/>
          </a:xfrm>
          <a:prstGeom prst="rect">
            <a:avLst/>
          </a:prstGeom>
        </p:spPr>
      </p:pic>
      <p:pic>
        <p:nvPicPr>
          <p:cNvPr id="9" name="Рисунок 8" descr="P_20161012_104417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3688" y="692696"/>
            <a:ext cx="6048672" cy="35685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0ec06626fcfeb417635e16f13475f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941168"/>
            <a:ext cx="9144000" cy="1705570"/>
          </a:xfrm>
          <a:prstGeom prst="rect">
            <a:avLst/>
          </a:prstGeom>
        </p:spPr>
      </p:pic>
      <p:pic>
        <p:nvPicPr>
          <p:cNvPr id="4" name="Рисунок 3" descr="1968680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8953"/>
            <a:ext cx="9144000" cy="6840093"/>
          </a:xfrm>
          <a:prstGeom prst="rect">
            <a:avLst/>
          </a:prstGeom>
        </p:spPr>
      </p:pic>
      <p:pic>
        <p:nvPicPr>
          <p:cNvPr id="5" name="Рисунок 4" descr="0_203b4_3ac1dcc2_L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09352" y="2492894"/>
            <a:ext cx="4608514" cy="23042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0ec06626fcfeb417635e16f13475f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941168"/>
            <a:ext cx="9144000" cy="170557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59632" y="1268760"/>
            <a:ext cx="691276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solidFill>
                  <a:srgbClr val="0000FF"/>
                </a:solidFill>
                <a:latin typeface="Georgia" pitchFamily="18" charset="0"/>
              </a:rPr>
              <a:t>Социально-коммуникативное развитие </a:t>
            </a:r>
            <a:r>
              <a:rPr lang="ru-RU" sz="1600" i="1" dirty="0" smtClean="0">
                <a:latin typeface="Georgia" pitchFamily="18" charset="0"/>
              </a:rPr>
              <a:t>направлено на </a:t>
            </a:r>
            <a:r>
              <a:rPr lang="ru-RU" sz="1600" b="1" i="1" dirty="0" smtClean="0">
                <a:latin typeface="Georgia" pitchFamily="18" charset="0"/>
              </a:rPr>
              <a:t>усвоение норм и ценностей, принятых в обществе</a:t>
            </a:r>
            <a:r>
              <a:rPr lang="ru-RU" sz="1600" i="1" dirty="0" smtClean="0">
                <a:latin typeface="Georgia" pitchFamily="18" charset="0"/>
              </a:rPr>
              <a:t>, включая моральные и нравственные ценности; развитие общения и взаимодействия ребенка со взрослыми и сверстниками; становление самостоятельности, целенаправленности и </a:t>
            </a:r>
            <a:r>
              <a:rPr lang="ru-RU" sz="1600" i="1" dirty="0" err="1" smtClean="0">
                <a:latin typeface="Georgia" pitchFamily="18" charset="0"/>
              </a:rPr>
              <a:t>саморегуляции</a:t>
            </a:r>
            <a:r>
              <a:rPr lang="ru-RU" sz="1600" i="1" dirty="0" smtClean="0">
                <a:latin typeface="Georgia" pitchFamily="18" charset="0"/>
              </a:rPr>
              <a:t> собственных действий</a:t>
            </a:r>
            <a:r>
              <a:rPr lang="ru-RU" sz="1600" b="1" i="1" dirty="0" smtClean="0">
                <a:latin typeface="Georgia" pitchFamily="18" charset="0"/>
              </a:rPr>
              <a:t>; развитие социального и эмоционального интеллект</a:t>
            </a:r>
            <a:r>
              <a:rPr lang="ru-RU" sz="1600" i="1" dirty="0" smtClean="0">
                <a:latin typeface="Georgia" pitchFamily="18" charset="0"/>
              </a:rPr>
              <a:t>а, эмоциональной отзывчивости, сопереживания, формирование готовности к совместной деятельности со сверстниками, </a:t>
            </a:r>
            <a:r>
              <a:rPr lang="ru-RU" sz="1600" b="1" i="1" dirty="0" smtClean="0">
                <a:latin typeface="Georgia" pitchFamily="18" charset="0"/>
              </a:rPr>
              <a:t>формирование уважительного отношения и чувства принадлежности к своей семье и к сообществу детей и взрослых в Организации</a:t>
            </a:r>
            <a:r>
              <a:rPr lang="ru-RU" sz="1600" i="1" dirty="0" smtClean="0">
                <a:latin typeface="Georgia" pitchFamily="18" charset="0"/>
              </a:rPr>
              <a:t>; формирование позитивных установок к различным видам труда и творчества; формирование основ безопасного поведения в быту, социуме, природе.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332656"/>
            <a:ext cx="70567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Georgia" pitchFamily="18" charset="0"/>
              </a:rPr>
              <a:t>ФЕДЕРАЛЬНЫЙ ГОСУДАРСТВЕННЫЙ ОБРАЗОВАТЕЛЬНЫЙ СТАНДАРТ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Georgia" pitchFamily="18" charset="0"/>
              </a:rPr>
              <a:t>ДОШКОЛЬНОГО ОБРАЗОВАНИЯ</a:t>
            </a:r>
            <a:endParaRPr lang="ru-RU" b="1" dirty="0">
              <a:solidFill>
                <a:srgbClr val="C0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0ec06626fcfeb417635e16f13475f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941168"/>
            <a:ext cx="9144000" cy="1705570"/>
          </a:xfrm>
          <a:prstGeom prst="rect">
            <a:avLst/>
          </a:prstGeom>
        </p:spPr>
      </p:pic>
      <p:pic>
        <p:nvPicPr>
          <p:cNvPr id="6" name="Рисунок 5" descr="0_d4f01_1c2dfdd8_ori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3688" y="332656"/>
            <a:ext cx="6279739" cy="45119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0ec06626fcfeb417635e16f13475f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941168"/>
            <a:ext cx="9144000" cy="1705570"/>
          </a:xfrm>
          <a:prstGeom prst="rect">
            <a:avLst/>
          </a:prstGeom>
        </p:spPr>
      </p:pic>
      <p:pic>
        <p:nvPicPr>
          <p:cNvPr id="5" name="Рисунок 4" descr="2.jpg"/>
          <p:cNvPicPr>
            <a:picLocks noChangeAspect="1"/>
          </p:cNvPicPr>
          <p:nvPr/>
        </p:nvPicPr>
        <p:blipFill>
          <a:blip r:embed="rId3" cstate="print"/>
          <a:srcRect r="5000"/>
          <a:stretch>
            <a:fillRect/>
          </a:stretch>
        </p:blipFill>
        <p:spPr>
          <a:xfrm>
            <a:off x="1907704" y="548680"/>
            <a:ext cx="5832648" cy="4320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0ec06626fcfeb417635e16f13475f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941168"/>
            <a:ext cx="9144000" cy="1705570"/>
          </a:xfrm>
          <a:prstGeom prst="rect">
            <a:avLst/>
          </a:prstGeom>
        </p:spPr>
      </p:pic>
      <p:pic>
        <p:nvPicPr>
          <p:cNvPr id="3" name="Рисунок 2" descr="3-67814_7_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43808" y="476672"/>
            <a:ext cx="4032448" cy="39897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0ec06626fcfeb417635e16f13475f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941168"/>
            <a:ext cx="9144000" cy="1705570"/>
          </a:xfrm>
          <a:prstGeom prst="rect">
            <a:avLst/>
          </a:prstGeom>
        </p:spPr>
      </p:pic>
      <p:pic>
        <p:nvPicPr>
          <p:cNvPr id="5" name="Рисунок 4" descr="002_7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47664" y="476672"/>
            <a:ext cx="6264696" cy="42484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0ec06626fcfeb417635e16f13475f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941168"/>
            <a:ext cx="9144000" cy="1705570"/>
          </a:xfrm>
          <a:prstGeom prst="rect">
            <a:avLst/>
          </a:prstGeom>
        </p:spPr>
      </p:pic>
      <p:pic>
        <p:nvPicPr>
          <p:cNvPr id="3" name="Рисунок 2" descr="560x292.jpg"/>
          <p:cNvPicPr>
            <a:picLocks noChangeAspect="1"/>
          </p:cNvPicPr>
          <p:nvPr/>
        </p:nvPicPr>
        <p:blipFill>
          <a:blip r:embed="rId3" cstate="print"/>
          <a:srcRect l="10666"/>
          <a:stretch>
            <a:fillRect/>
          </a:stretch>
        </p:blipFill>
        <p:spPr>
          <a:xfrm>
            <a:off x="1835695" y="548680"/>
            <a:ext cx="6045063" cy="35283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0ec06626fcfeb417635e16f13475f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941168"/>
            <a:ext cx="9144000" cy="1705570"/>
          </a:xfrm>
          <a:prstGeom prst="rect">
            <a:avLst/>
          </a:prstGeom>
        </p:spPr>
      </p:pic>
      <p:pic>
        <p:nvPicPr>
          <p:cNvPr id="5" name="Рисунок 4" descr="P_20161026_0935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404664"/>
            <a:ext cx="4662518" cy="2664296"/>
          </a:xfrm>
          <a:prstGeom prst="rect">
            <a:avLst/>
          </a:prstGeom>
        </p:spPr>
      </p:pic>
      <p:pic>
        <p:nvPicPr>
          <p:cNvPr id="8" name="Рисунок 7" descr="P_20161026_09370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67944" y="2420888"/>
            <a:ext cx="4586356" cy="2592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0ec06626fcfeb417635e16f13475f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941168"/>
            <a:ext cx="9144000" cy="1705570"/>
          </a:xfrm>
          <a:prstGeom prst="rect">
            <a:avLst/>
          </a:prstGeom>
        </p:spPr>
      </p:pic>
      <p:pic>
        <p:nvPicPr>
          <p:cNvPr id="11" name="Рисунок 10" descr="IMG_20161011_16554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11760" y="404664"/>
            <a:ext cx="5002020" cy="49685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909</TotalTime>
  <Words>116</Words>
  <Application>Microsoft Office PowerPoint</Application>
  <PresentationFormat>Экран (4:3)</PresentationFormat>
  <Paragraphs>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Начальная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ДОУ 15</dc:creator>
  <cp:lastModifiedBy>ДОУ 15</cp:lastModifiedBy>
  <cp:revision>96</cp:revision>
  <dcterms:created xsi:type="dcterms:W3CDTF">2016-10-10T05:02:17Z</dcterms:created>
  <dcterms:modified xsi:type="dcterms:W3CDTF">2016-11-29T11:43:56Z</dcterms:modified>
</cp:coreProperties>
</file>