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70" r:id="rId3"/>
    <p:sldId id="257" r:id="rId4"/>
    <p:sldId id="266" r:id="rId5"/>
    <p:sldId id="258" r:id="rId6"/>
    <p:sldId id="264" r:id="rId7"/>
    <p:sldId id="271" r:id="rId8"/>
    <p:sldId id="273" r:id="rId9"/>
    <p:sldId id="272" r:id="rId10"/>
    <p:sldId id="274" r:id="rId11"/>
    <p:sldId id="268" r:id="rId12"/>
    <p:sldId id="269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817112" y="1730403"/>
            <a:ext cx="5648623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2277" y="2470925"/>
            <a:ext cx="6511131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2F6E8A-1F20-44E5-B167-0A6E6D0C3BB2}" type="datetimeFigureOut">
              <a:rPr lang="ru-RU" smtClean="0"/>
              <a:t>29.11.2016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ABA3CE-B4FC-4FB6-BF6B-8BE8D7767F0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2F6E8A-1F20-44E5-B167-0A6E6D0C3BB2}" type="datetimeFigureOut">
              <a:rPr lang="ru-RU" smtClean="0"/>
              <a:t>29.11.2016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ABA3CE-B4FC-4FB6-BF6B-8BE8D7767F0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467836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467836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2F6E8A-1F20-44E5-B167-0A6E6D0C3BB2}" type="datetimeFigureOut">
              <a:rPr lang="ru-RU" smtClean="0"/>
              <a:t>29.11.2016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ABA3CE-B4FC-4FB6-BF6B-8BE8D7767F0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2F6E8A-1F20-44E5-B167-0A6E6D0C3BB2}" type="datetimeFigureOut">
              <a:rPr lang="ru-RU" smtClean="0"/>
              <a:t>29.11.2016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ABA3CE-B4FC-4FB6-BF6B-8BE8D7767F0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19399" y="1726737"/>
            <a:ext cx="5650992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216152" y="2468304"/>
            <a:ext cx="6510528" cy="329184"/>
          </a:xfrm>
        </p:spPr>
        <p:txBody>
          <a:bodyPr anchor="t"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2F6E8A-1F20-44E5-B167-0A6E6D0C3BB2}" type="datetimeFigureOut">
              <a:rPr lang="ru-RU" smtClean="0"/>
              <a:t>29.11.2016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ABA3CE-B4FC-4FB6-BF6B-8BE8D7767F0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2F6E8A-1F20-44E5-B167-0A6E6D0C3BB2}" type="datetimeFigureOut">
              <a:rPr lang="ru-RU" smtClean="0"/>
              <a:t>29.11.2016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ABA3CE-B4FC-4FB6-BF6B-8BE8D7767F0E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9150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016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2F6E8A-1F20-44E5-B167-0A6E6D0C3BB2}" type="datetimeFigureOut">
              <a:rPr lang="ru-RU" smtClean="0"/>
              <a:t>29.11.2016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ABA3CE-B4FC-4FB6-BF6B-8BE8D7767F0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2F6E8A-1F20-44E5-B167-0A6E6D0C3BB2}" type="datetimeFigureOut">
              <a:rPr lang="ru-RU" smtClean="0"/>
              <a:t>29.11.2016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ABA3CE-B4FC-4FB6-BF6B-8BE8D7767F0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2F6E8A-1F20-44E5-B167-0A6E6D0C3BB2}" type="datetimeFigureOut">
              <a:rPr lang="ru-RU" smtClean="0"/>
              <a:t>29.11.2016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ABA3CE-B4FC-4FB6-BF6B-8BE8D7767F0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ight Triangle 1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Triangle 17"/>
          <p:cNvSpPr/>
          <p:nvPr/>
        </p:nvSpPr>
        <p:spPr>
          <a:xfrm rot="5400000">
            <a:off x="433389" y="-433387"/>
            <a:ext cx="6858000" cy="7724778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784930" y="1576103"/>
            <a:ext cx="521208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9552" y="2618912"/>
            <a:ext cx="380777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297954" y="2253385"/>
            <a:ext cx="5794760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2F6E8A-1F20-44E5-B167-0A6E6D0C3BB2}" type="datetimeFigureOut">
              <a:rPr lang="ru-RU" smtClean="0"/>
              <a:t>29.11.2016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6ABA3CE-B4FC-4FB6-BF6B-8BE8D7767F0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028825" y="0"/>
            <a:ext cx="7115175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anchor="ctr"/>
          <a:lstStyle>
            <a:lvl1pPr algn="r">
              <a:defRPr/>
            </a:lvl1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9" name="Right Triangle 8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0" y="5048250"/>
            <a:ext cx="3571875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71197" y="1717501"/>
            <a:ext cx="54864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143479" y="2180529"/>
            <a:ext cx="6096545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2F6E8A-1F20-44E5-B167-0A6E6D0C3BB2}" type="datetimeFigureOut">
              <a:rPr lang="ru-RU" smtClean="0"/>
              <a:t>29.11.2016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ABA3CE-B4FC-4FB6-BF6B-8BE8D7767F0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2382" y="5050633"/>
            <a:ext cx="3574257" cy="1807368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5051292"/>
            <a:ext cx="9146380" cy="1806709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100628"/>
            <a:ext cx="7520940" cy="3579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01168" y="5870448"/>
            <a:ext cx="2176272" cy="2011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542F6E8A-1F20-44E5-B167-0A6E6D0C3BB2}" type="datetimeFigureOut">
              <a:rPr lang="ru-RU" smtClean="0"/>
              <a:t>29.11.2016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7514" y="6285122"/>
            <a:ext cx="47244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spc="200" baseline="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1038" y="6170822"/>
            <a:ext cx="502920" cy="502920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4" tIns="9144" rIns="9144" bIns="9144" rtlCol="0" anchor="ctr">
            <a:normAutofit/>
          </a:bodyPr>
          <a:lstStyle>
            <a:lvl1pPr algn="ctr">
              <a:defRPr sz="1650">
                <a:solidFill>
                  <a:srgbClr val="FFFFFF"/>
                </a:solidFill>
              </a:defRPr>
            </a:lvl1pPr>
          </a:lstStyle>
          <a:p>
            <a:fld id="{86ABA3CE-B4FC-4FB6-BF6B-8BE8D7767F0E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2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800"/>
        </a:spcBef>
        <a:buFont typeface="Arial" pitchFamily="34" charset="0"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7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23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9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95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31640" y="548680"/>
            <a:ext cx="7016775" cy="1204306"/>
          </a:xfrm>
        </p:spPr>
        <p:txBody>
          <a:bodyPr/>
          <a:lstStyle/>
          <a:p>
            <a:pPr algn="ctr">
              <a:spcAft>
                <a:spcPts val="0"/>
              </a:spcAft>
              <a:tabLst>
                <a:tab pos="2409825" algn="l"/>
              </a:tabLst>
            </a:pPr>
            <a:r>
              <a:rPr lang="ru-RU" sz="1400" b="1" dirty="0">
                <a:latin typeface="Times New Roman"/>
                <a:ea typeface="Times New Roman"/>
              </a:rPr>
              <a:t>Муниципальное бюджетное дошкольное образовательного учреждение Светлолобовский детский сад «Сказка» № 7</a:t>
            </a:r>
            <a:r>
              <a:rPr lang="ru-RU" sz="1400" dirty="0">
                <a:latin typeface="Times New Roman"/>
                <a:ea typeface="Times New Roman"/>
              </a:rPr>
              <a:t/>
            </a:r>
            <a:br>
              <a:rPr lang="ru-RU" sz="1400" dirty="0">
                <a:latin typeface="Times New Roman"/>
                <a:ea typeface="Times New Roman"/>
              </a:rPr>
            </a:br>
            <a:r>
              <a:rPr lang="ru-RU" sz="1400" b="1" dirty="0">
                <a:latin typeface="Times New Roman"/>
                <a:ea typeface="Times New Roman"/>
              </a:rPr>
              <a:t>общеразвивающего вида с приоритетным осуществлением познавательно-речевого направления развития воспитанников</a:t>
            </a:r>
            <a:r>
              <a:rPr lang="ru-RU" dirty="0">
                <a:latin typeface="Times New Roman"/>
                <a:ea typeface="Times New Roman"/>
              </a:rPr>
              <a:t/>
            </a:r>
            <a:br>
              <a:rPr lang="ru-RU" dirty="0">
                <a:latin typeface="Times New Roman"/>
                <a:ea typeface="Times New Roman"/>
              </a:rPr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1700808"/>
            <a:ext cx="7920880" cy="3168352"/>
          </a:xfrm>
          <a:prstGeom prst="round2Diag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40000" lnSpcReduction="20000"/>
          </a:bodyPr>
          <a:lstStyle/>
          <a:p>
            <a:pPr algn="ctr">
              <a:spcAft>
                <a:spcPts val="0"/>
              </a:spcAft>
              <a:tabLst>
                <a:tab pos="2457450" algn="l"/>
              </a:tabLst>
            </a:pPr>
            <a:endParaRPr lang="ru-RU" sz="6000" dirty="0" smtClean="0">
              <a:latin typeface="Times New Roman"/>
              <a:ea typeface="Times New Roman"/>
            </a:endParaRPr>
          </a:p>
          <a:p>
            <a:pPr algn="ctr">
              <a:lnSpc>
                <a:spcPct val="170000"/>
              </a:lnSpc>
              <a:spcAft>
                <a:spcPts val="0"/>
              </a:spcAft>
              <a:tabLst>
                <a:tab pos="2457450" algn="l"/>
              </a:tabLst>
            </a:pPr>
            <a:r>
              <a:rPr lang="ru-RU" sz="6000" b="1" dirty="0" smtClean="0">
                <a:latin typeface="Times New Roman"/>
                <a:ea typeface="Times New Roman"/>
              </a:rPr>
              <a:t>«</a:t>
            </a:r>
            <a:r>
              <a:rPr lang="ru-RU" sz="6000" b="1" dirty="0">
                <a:latin typeface="Times New Roman"/>
                <a:ea typeface="Times New Roman"/>
              </a:rPr>
              <a:t>Краеведческая деятельность, как средство приобщения детей к традициям семьи, общества и государства»</a:t>
            </a:r>
            <a:endParaRPr lang="ru-RU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183919" y="5229200"/>
            <a:ext cx="6263574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none" spc="50" dirty="0" smtClean="0">
                <a:ln w="12700" cmpd="sng">
                  <a:solidFill>
                    <a:srgbClr val="C00000"/>
                  </a:solidFill>
                  <a:prstDash val="solid"/>
                </a:ln>
                <a:solidFill>
                  <a:schemeClr val="bg1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Старший воспитатель:</a:t>
            </a:r>
          </a:p>
          <a:p>
            <a:pPr algn="ctr"/>
            <a:r>
              <a:rPr lang="ru-RU" sz="3600" b="1" spc="50" dirty="0" smtClean="0">
                <a:ln w="12700" cmpd="sng">
                  <a:solidFill>
                    <a:srgbClr val="C00000"/>
                  </a:solidFill>
                  <a:prstDash val="solid"/>
                </a:ln>
                <a:solidFill>
                  <a:schemeClr val="bg1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Новикова Ольга Михайловна</a:t>
            </a:r>
            <a:r>
              <a:rPr lang="ru-RU" sz="3600" b="1" cap="none" spc="50" dirty="0" smtClean="0">
                <a:ln w="12700" cmpd="sng">
                  <a:solidFill>
                    <a:srgbClr val="C00000"/>
                  </a:solidFill>
                  <a:prstDash val="solid"/>
                </a:ln>
                <a:solidFill>
                  <a:schemeClr val="bg1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 </a:t>
            </a:r>
            <a:endParaRPr lang="ru-RU" sz="3600" b="1" cap="none" spc="50" dirty="0">
              <a:ln w="12700" cmpd="sng">
                <a:solidFill>
                  <a:srgbClr val="C00000"/>
                </a:solidFill>
                <a:prstDash val="solid"/>
              </a:ln>
              <a:solidFill>
                <a:schemeClr val="bg1"/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615317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b="1" i="1" dirty="0">
                <a:solidFill>
                  <a:srgbClr val="C00000"/>
                </a:solidFill>
                <a:latin typeface="Times New Roman"/>
                <a:ea typeface="Times New Roman"/>
                <a:cs typeface="Times New Roman"/>
              </a:rPr>
              <a:t>Система  работы  </a:t>
            </a:r>
            <a:r>
              <a:rPr lang="ru-RU" sz="2400" b="1" i="1" dirty="0" smtClean="0">
                <a:solidFill>
                  <a:srgbClr val="C00000"/>
                </a:solidFill>
                <a:latin typeface="Times New Roman"/>
                <a:ea typeface="Times New Roman"/>
                <a:cs typeface="Times New Roman"/>
              </a:rPr>
              <a:t>представлена: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196752"/>
            <a:ext cx="7488832" cy="5352708"/>
          </a:xfrm>
          <a:solidFill>
            <a:schemeClr val="bg1"/>
          </a:solidFill>
        </p:spPr>
        <p:txBody>
          <a:bodyPr>
            <a:normAutofit fontScale="92500" lnSpcReduction="20000"/>
          </a:bodyPr>
          <a:lstStyle/>
          <a:p>
            <a:pPr marL="228600" lvl="0" algn="just">
              <a:lnSpc>
                <a:spcPct val="115000"/>
              </a:lnSpc>
              <a:spcAft>
                <a:spcPts val="1000"/>
              </a:spcAft>
            </a:pPr>
            <a:r>
              <a:rPr lang="ru-RU" sz="2400" dirty="0" smtClean="0">
                <a:solidFill>
                  <a:srgbClr val="0070C0"/>
                </a:solidFill>
                <a:latin typeface="Times New Roman"/>
                <a:ea typeface="Times New Roman"/>
                <a:cs typeface="Times New Roman"/>
              </a:rPr>
              <a:t>Дополнительными образовательными </a:t>
            </a:r>
            <a:r>
              <a:rPr lang="ru-RU" sz="2400" dirty="0">
                <a:solidFill>
                  <a:srgbClr val="0070C0"/>
                </a:solidFill>
                <a:latin typeface="Times New Roman"/>
                <a:ea typeface="Times New Roman"/>
                <a:cs typeface="Times New Roman"/>
              </a:rPr>
              <a:t>программами; </a:t>
            </a:r>
            <a:r>
              <a:rPr lang="ru-RU" sz="2400" i="1" dirty="0">
                <a:solidFill>
                  <a:srgbClr val="0070C0"/>
                </a:solidFill>
                <a:latin typeface="Times New Roman"/>
                <a:ea typeface="Times New Roman"/>
                <a:cs typeface="Times New Roman"/>
              </a:rPr>
              <a:t>(</a:t>
            </a:r>
            <a:r>
              <a:rPr lang="ru-RU" sz="2400" i="1" u="sng" dirty="0">
                <a:solidFill>
                  <a:srgbClr val="0070C0"/>
                </a:solidFill>
                <a:latin typeface="Times New Roman"/>
                <a:ea typeface="Times New Roman"/>
                <a:cs typeface="Times New Roman"/>
              </a:rPr>
              <a:t>старшая, подготовительная группы</a:t>
            </a:r>
            <a:r>
              <a:rPr lang="ru-RU" sz="2400" i="1" u="sng" dirty="0" smtClean="0">
                <a:solidFill>
                  <a:srgbClr val="0070C0"/>
                </a:solidFill>
                <a:latin typeface="Times New Roman"/>
                <a:ea typeface="Times New Roman"/>
                <a:cs typeface="Times New Roman"/>
              </a:rPr>
              <a:t>)</a:t>
            </a:r>
            <a:endParaRPr lang="ru-RU" i="1" dirty="0">
              <a:solidFill>
                <a:srgbClr val="000000"/>
              </a:solidFill>
            </a:endParaRPr>
          </a:p>
          <a:p>
            <a:pPr lvl="0"/>
            <a:endParaRPr lang="ru-RU" i="1" dirty="0">
              <a:solidFill>
                <a:srgbClr val="000000"/>
              </a:solidFill>
            </a:endParaRPr>
          </a:p>
          <a:p>
            <a:pPr marL="228600" lvl="0" algn="just">
              <a:lnSpc>
                <a:spcPct val="115000"/>
              </a:lnSpc>
              <a:spcAft>
                <a:spcPts val="1000"/>
              </a:spcAft>
            </a:pPr>
            <a:r>
              <a:rPr lang="ru-RU" sz="2800" dirty="0">
                <a:solidFill>
                  <a:srgbClr val="0070C0"/>
                </a:solidFill>
                <a:latin typeface="Times New Roman"/>
                <a:ea typeface="Times New Roman"/>
                <a:cs typeface="Times New Roman"/>
              </a:rPr>
              <a:t>Детский сад работает над познавательно - речевым развитием детей + приоритет краеведение.</a:t>
            </a:r>
            <a:endParaRPr lang="ru-RU" sz="2800" dirty="0">
              <a:solidFill>
                <a:srgbClr val="0070C0"/>
              </a:solidFill>
              <a:latin typeface="Calibri"/>
              <a:ea typeface="Calibri"/>
              <a:cs typeface="Times New Roman"/>
            </a:endParaRPr>
          </a:p>
          <a:p>
            <a:pPr marL="228600" lvl="0" algn="just">
              <a:lnSpc>
                <a:spcPct val="115000"/>
              </a:lnSpc>
              <a:spcAft>
                <a:spcPts val="1000"/>
              </a:spcAft>
            </a:pPr>
            <a:r>
              <a:rPr lang="ru-RU" sz="2800" dirty="0">
                <a:solidFill>
                  <a:srgbClr val="0070C0"/>
                </a:solidFill>
                <a:latin typeface="Times New Roman"/>
                <a:ea typeface="Times New Roman"/>
                <a:cs typeface="Times New Roman"/>
              </a:rPr>
              <a:t>		Вариативная часть ОП для старшей и подготовительной групп представлена программами дополнительного образования </a:t>
            </a:r>
            <a:r>
              <a:rPr lang="ru-RU" sz="2800" u="sng" dirty="0">
                <a:solidFill>
                  <a:srgbClr val="C00000"/>
                </a:solidFill>
                <a:latin typeface="Times New Roman"/>
                <a:ea typeface="Times New Roman"/>
                <a:cs typeface="Times New Roman"/>
              </a:rPr>
              <a:t>краеведческой направленности </a:t>
            </a:r>
            <a:r>
              <a:rPr lang="ru-RU" sz="2800" dirty="0">
                <a:solidFill>
                  <a:srgbClr val="0070C0"/>
                </a:solidFill>
                <a:latin typeface="Times New Roman"/>
                <a:ea typeface="Times New Roman"/>
                <a:cs typeface="Times New Roman"/>
              </a:rPr>
              <a:t>с учетом </a:t>
            </a:r>
            <a:r>
              <a:rPr lang="ru-RU" sz="2800" u="sng" dirty="0">
                <a:solidFill>
                  <a:srgbClr val="C00000"/>
                </a:solidFill>
                <a:latin typeface="Times New Roman"/>
                <a:ea typeface="Times New Roman"/>
                <a:cs typeface="Times New Roman"/>
              </a:rPr>
              <a:t>познавательно - речевого развития </a:t>
            </a:r>
            <a:r>
              <a:rPr lang="ru-RU" sz="2800" u="sng" dirty="0" smtClean="0">
                <a:solidFill>
                  <a:srgbClr val="C00000"/>
                </a:solidFill>
                <a:latin typeface="Times New Roman"/>
                <a:ea typeface="Times New Roman"/>
                <a:cs typeface="Times New Roman"/>
              </a:rPr>
              <a:t>детей</a:t>
            </a:r>
          </a:p>
          <a:p>
            <a:pPr marL="228600" lvl="0" algn="just">
              <a:lnSpc>
                <a:spcPct val="115000"/>
              </a:lnSpc>
              <a:spcAft>
                <a:spcPts val="1000"/>
              </a:spcAft>
            </a:pPr>
            <a:r>
              <a:rPr lang="ru-RU" sz="2800" u="sng" dirty="0" smtClean="0">
                <a:solidFill>
                  <a:srgbClr val="C00000"/>
                </a:solidFill>
                <a:latin typeface="Times New Roman"/>
                <a:ea typeface="Times New Roman"/>
                <a:cs typeface="Times New Roman"/>
              </a:rPr>
              <a:t>   </a:t>
            </a:r>
            <a:r>
              <a:rPr lang="ru-RU" sz="2800" u="sng" dirty="0" smtClean="0">
                <a:solidFill>
                  <a:srgbClr val="F96A1B"/>
                </a:solidFill>
                <a:latin typeface="Times New Roman"/>
                <a:ea typeface="Times New Roman"/>
                <a:cs typeface="Times New Roman"/>
              </a:rPr>
              <a:t>(</a:t>
            </a:r>
            <a:r>
              <a:rPr lang="ru-RU" sz="2800" u="sng" dirty="0">
                <a:solidFill>
                  <a:srgbClr val="F96A1B"/>
                </a:solidFill>
                <a:latin typeface="Times New Roman"/>
                <a:ea typeface="Times New Roman"/>
                <a:cs typeface="Times New Roman"/>
              </a:rPr>
              <a:t>во 2 половину дня)</a:t>
            </a:r>
            <a:endParaRPr lang="ru-RU" sz="2800" u="sng" dirty="0">
              <a:solidFill>
                <a:srgbClr val="F96A1B"/>
              </a:solidFill>
              <a:latin typeface="Calibri"/>
              <a:ea typeface="Calibri"/>
              <a:cs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74502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ru-RU" b="1" dirty="0">
                <a:solidFill>
                  <a:srgbClr val="C00000"/>
                </a:solidFill>
                <a:latin typeface="Times New Roman"/>
                <a:ea typeface="Times New Roman"/>
                <a:cs typeface="Times New Roman"/>
              </a:rPr>
              <a:t>Программы:</a:t>
            </a:r>
            <a:r>
              <a:rPr lang="ru-RU" b="1" dirty="0">
                <a:solidFill>
                  <a:srgbClr val="C00000"/>
                </a:solidFill>
                <a:latin typeface="Calibri"/>
                <a:ea typeface="Calibri"/>
                <a:cs typeface="Times New Roman"/>
              </a:rPr>
              <a:t/>
            </a:r>
            <a:br>
              <a:rPr lang="ru-RU" b="1" dirty="0">
                <a:solidFill>
                  <a:srgbClr val="C00000"/>
                </a:solidFill>
                <a:latin typeface="Calibri"/>
                <a:ea typeface="Calibri"/>
                <a:cs typeface="Times New Roman"/>
              </a:rPr>
            </a:b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855" y="4869160"/>
            <a:ext cx="8302561" cy="1368152"/>
          </a:xfrm>
        </p:spPr>
        <p:txBody>
          <a:bodyPr>
            <a:noAutofit/>
          </a:bodyPr>
          <a:lstStyle/>
          <a:p>
            <a:pPr marL="457200" lvl="0" algn="just">
              <a:lnSpc>
                <a:spcPct val="115000"/>
              </a:lnSpc>
            </a:pPr>
            <a:r>
              <a:rPr lang="ru-RU" sz="2000" dirty="0">
                <a:solidFill>
                  <a:srgbClr val="0070C0"/>
                </a:solidFill>
                <a:latin typeface="Times New Roman"/>
                <a:ea typeface="Times New Roman"/>
                <a:cs typeface="Times New Roman"/>
              </a:rPr>
              <a:t> </a:t>
            </a:r>
            <a:endParaRPr lang="ru-RU" sz="2000" dirty="0">
              <a:solidFill>
                <a:srgbClr val="0070C0"/>
              </a:solidFill>
              <a:latin typeface="Calibri"/>
              <a:ea typeface="Calibri"/>
              <a:cs typeface="Times New Roman"/>
            </a:endParaRPr>
          </a:p>
          <a:p>
            <a:pPr lvl="0" algn="just">
              <a:lnSpc>
                <a:spcPct val="115000"/>
              </a:lnSpc>
              <a:spcAft>
                <a:spcPts val="1000"/>
              </a:spcAft>
              <a:buFont typeface="Symbol"/>
              <a:buChar char=""/>
            </a:pPr>
            <a:r>
              <a:rPr lang="ru-RU" sz="2800" dirty="0">
                <a:solidFill>
                  <a:schemeClr val="bg1"/>
                </a:solidFill>
                <a:latin typeface="Times New Roman"/>
                <a:ea typeface="Times New Roman"/>
                <a:cs typeface="Times New Roman"/>
              </a:rPr>
              <a:t>Занятия проводятся по выбору родителей в одном из предложенных кружков 2 раза в неделю.</a:t>
            </a:r>
            <a:endParaRPr lang="ru-RU" sz="2800" dirty="0">
              <a:solidFill>
                <a:schemeClr val="bg1"/>
              </a:solidFill>
              <a:latin typeface="Calibri"/>
              <a:ea typeface="Times New Roman"/>
              <a:cs typeface="Times New Roman"/>
            </a:endParaRPr>
          </a:p>
          <a:p>
            <a:endParaRPr lang="ru-RU" sz="2000" dirty="0">
              <a:solidFill>
                <a:srgbClr val="0070C0"/>
              </a:solidFill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85404246"/>
              </p:ext>
            </p:extLst>
          </p:nvPr>
        </p:nvGraphicFramePr>
        <p:xfrm>
          <a:off x="683568" y="620688"/>
          <a:ext cx="7128792" cy="4416552"/>
        </p:xfrm>
        <a:graphic>
          <a:graphicData uri="http://schemas.openxmlformats.org/drawingml/2006/table">
            <a:tbl>
              <a:tblPr firstRow="1" firstCol="1" bandRow="1" bandCol="1"/>
              <a:tblGrid>
                <a:gridCol w="3715103"/>
                <a:gridCol w="3413689"/>
              </a:tblGrid>
              <a:tr h="21181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0070C0"/>
                          </a:solidFill>
                          <a:effectLst/>
                          <a:latin typeface="Times New Roman"/>
                          <a:ea typeface="Times New Roman"/>
                        </a:rPr>
                        <a:t>Название кружка</a:t>
                      </a:r>
                      <a:endParaRPr lang="ru-RU" sz="1800" dirty="0">
                        <a:solidFill>
                          <a:srgbClr val="0070C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rgbClr val="0070C0"/>
                          </a:solidFill>
                          <a:effectLst/>
                          <a:latin typeface="Times New Roman"/>
                          <a:ea typeface="Times New Roman"/>
                        </a:rPr>
                        <a:t>Педагог </a:t>
                      </a:r>
                      <a:endParaRPr lang="ru-RU" sz="1800">
                        <a:solidFill>
                          <a:srgbClr val="0070C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5653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«Игры народов России»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«Юные волшебники»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(Лепка)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«Театр Добра»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(Театральный)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«Народные танцы»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(танцевальный)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«Весёлые нотки» - (вокальный)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Ткаченко</a:t>
                      </a:r>
                      <a:r>
                        <a:rPr lang="ru-RU" sz="1800" b="1" baseline="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 А.Ю.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Довыденко М.А.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Литовка С.К.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Назаренко Л.А.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Назаренко Л.А.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54009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587246" y="620688"/>
            <a:ext cx="7272808" cy="548640"/>
          </a:xfrm>
        </p:spPr>
        <p:txBody>
          <a:bodyPr/>
          <a:lstStyle/>
          <a:p>
            <a:pPr algn="ctr"/>
            <a:r>
              <a:rPr lang="ru-RU" sz="3200" dirty="0" smtClean="0">
                <a:solidFill>
                  <a:srgbClr val="C00000"/>
                </a:solidFill>
              </a:rPr>
              <a:t>Итогом  работы ежегодно становится</a:t>
            </a:r>
            <a:endParaRPr lang="ru-RU" sz="3200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-900608" y="980728"/>
            <a:ext cx="7416824" cy="3579849"/>
          </a:xfrm>
        </p:spPr>
        <p:txBody>
          <a:bodyPr/>
          <a:lstStyle/>
          <a:p>
            <a:endParaRPr lang="ru-RU" dirty="0" smtClean="0"/>
          </a:p>
          <a:p>
            <a:pPr algn="ctr"/>
            <a:r>
              <a:rPr lang="ru-RU" sz="4800" dirty="0" smtClean="0">
                <a:solidFill>
                  <a:srgbClr val="0070C0"/>
                </a:solidFill>
              </a:rPr>
              <a:t>ФЕСТИВАЛЬ </a:t>
            </a:r>
            <a:endParaRPr lang="ru-RU" sz="4800" dirty="0">
              <a:solidFill>
                <a:srgbClr val="0070C0"/>
              </a:solidFill>
            </a:endParaRPr>
          </a:p>
          <a:p>
            <a:pPr algn="ctr"/>
            <a:r>
              <a:rPr lang="ru-RU" sz="4800" dirty="0" smtClean="0">
                <a:solidFill>
                  <a:srgbClr val="0070C0"/>
                </a:solidFill>
              </a:rPr>
              <a:t> «Живой  </a:t>
            </a:r>
          </a:p>
          <a:p>
            <a:pPr algn="ctr"/>
            <a:r>
              <a:rPr lang="ru-RU" sz="4800" dirty="0" smtClean="0">
                <a:solidFill>
                  <a:srgbClr val="0070C0"/>
                </a:solidFill>
              </a:rPr>
              <a:t>родник традиций»</a:t>
            </a:r>
            <a:endParaRPr lang="ru-RU" sz="4800" dirty="0">
              <a:solidFill>
                <a:srgbClr val="0070C0"/>
              </a:solidFill>
            </a:endParaRPr>
          </a:p>
        </p:txBody>
      </p:sp>
      <p:pic>
        <p:nvPicPr>
          <p:cNvPr id="1026" name="Picture 2" descr="F:\IMG_20160527_11354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43554" y="0"/>
            <a:ext cx="222527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F:\IMG_20160527_115106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96552" y="3773692"/>
            <a:ext cx="6424942" cy="27488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93319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457200" algn="just">
              <a:lnSpc>
                <a:spcPct val="115000"/>
              </a:lnSpc>
              <a:spcAft>
                <a:spcPts val="0"/>
              </a:spcAft>
            </a:pPr>
            <a:r>
              <a:rPr lang="ru-RU" i="1" u="sng" dirty="0">
                <a:latin typeface="Times New Roman"/>
                <a:ea typeface="Calibri"/>
                <a:cs typeface="Times New Roman"/>
              </a:rPr>
              <a:t>Структура и количество групп.</a:t>
            </a:r>
            <a:r>
              <a:rPr lang="ru-RU" sz="2400" dirty="0">
                <a:latin typeface="Calibri"/>
                <a:ea typeface="Calibri"/>
                <a:cs typeface="Times New Roman"/>
              </a:rPr>
              <a:t/>
            </a:r>
            <a:br>
              <a:rPr lang="ru-RU" sz="2400" dirty="0">
                <a:latin typeface="Calibri"/>
                <a:ea typeface="Calibri"/>
                <a:cs typeface="Times New Roman"/>
              </a:rPr>
            </a:br>
            <a:endParaRPr lang="ru-RU" dirty="0"/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14997158"/>
              </p:ext>
            </p:extLst>
          </p:nvPr>
        </p:nvGraphicFramePr>
        <p:xfrm>
          <a:off x="755576" y="1052736"/>
          <a:ext cx="7056784" cy="5454108"/>
        </p:xfrm>
        <a:graphic>
          <a:graphicData uri="http://schemas.openxmlformats.org/drawingml/2006/table">
            <a:tbl>
              <a:tblPr firstRow="1" firstCol="1" bandRow="1"/>
              <a:tblGrid>
                <a:gridCol w="2736304"/>
                <a:gridCol w="2160240"/>
                <a:gridCol w="1008112"/>
                <a:gridCol w="1152128"/>
              </a:tblGrid>
              <a:tr h="395700">
                <a:tc>
                  <a:txBody>
                    <a:bodyPr/>
                    <a:lstStyle/>
                    <a:p>
                      <a:pPr algn="just"/>
                      <a:r>
                        <a:rPr lang="ru-RU" sz="2400" b="1" dirty="0" smtClean="0">
                          <a:effectLst/>
                          <a:latin typeface="Times New Roman"/>
                          <a:ea typeface="Calibri"/>
                        </a:rPr>
                        <a:t>Группа </a:t>
                      </a:r>
                      <a:endParaRPr lang="ru-RU" sz="2400" dirty="0">
                        <a:effectLst/>
                        <a:latin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2400" b="1" dirty="0" smtClean="0">
                          <a:effectLst/>
                          <a:latin typeface="Times New Roman"/>
                          <a:ea typeface="Calibri"/>
                        </a:rPr>
                        <a:t>Название    </a:t>
                      </a:r>
                      <a:endParaRPr lang="ru-RU" sz="2400" dirty="0">
                        <a:effectLst/>
                        <a:latin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2400" b="1" dirty="0" smtClean="0">
                          <a:effectLst/>
                          <a:latin typeface="Times New Roman"/>
                          <a:ea typeface="Calibri"/>
                        </a:rPr>
                        <a:t>Возраст  </a:t>
                      </a:r>
                      <a:r>
                        <a:rPr lang="ru-RU" sz="2400" b="1" dirty="0">
                          <a:effectLst/>
                          <a:latin typeface="Times New Roman"/>
                          <a:ea typeface="Calibri"/>
                        </a:rPr>
                        <a:t>(лет)</a:t>
                      </a:r>
                      <a:endParaRPr lang="ru-RU" sz="2400" dirty="0">
                        <a:effectLst/>
                        <a:latin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2400" b="1" dirty="0" smtClean="0">
                          <a:effectLst/>
                          <a:latin typeface="Times New Roman"/>
                          <a:ea typeface="Calibri"/>
                        </a:rPr>
                        <a:t>Количество  </a:t>
                      </a:r>
                      <a:r>
                        <a:rPr lang="ru-RU" sz="2400" b="1" dirty="0">
                          <a:effectLst/>
                          <a:latin typeface="Times New Roman"/>
                          <a:ea typeface="Calibri"/>
                        </a:rPr>
                        <a:t>детей</a:t>
                      </a:r>
                      <a:endParaRPr lang="ru-RU" sz="2400" dirty="0">
                        <a:effectLst/>
                        <a:latin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187102">
                <a:tc>
                  <a:txBody>
                    <a:bodyPr/>
                    <a:lstStyle/>
                    <a:p>
                      <a:pPr algn="l"/>
                      <a:r>
                        <a:rPr lang="ru-RU" sz="2400" dirty="0" smtClean="0">
                          <a:effectLst/>
                          <a:latin typeface="Times New Roman"/>
                          <a:ea typeface="Calibri"/>
                        </a:rPr>
                        <a:t>Группа</a:t>
                      </a:r>
                      <a:r>
                        <a:rPr lang="ru-RU" sz="2400" baseline="0" dirty="0" smtClean="0">
                          <a:effectLst/>
                          <a:latin typeface="Times New Roman"/>
                          <a:ea typeface="Calibri"/>
                        </a:rPr>
                        <a:t> </a:t>
                      </a:r>
                      <a:r>
                        <a:rPr lang="ru-RU" sz="2400" dirty="0" smtClean="0">
                          <a:effectLst/>
                          <a:latin typeface="Times New Roman"/>
                          <a:ea typeface="Calibri"/>
                        </a:rPr>
                        <a:t>раннего </a:t>
                      </a:r>
                      <a:r>
                        <a:rPr lang="ru-RU" sz="2400" dirty="0">
                          <a:effectLst/>
                          <a:latin typeface="Times New Roman"/>
                          <a:ea typeface="Calibri"/>
                        </a:rPr>
                        <a:t>возраста</a:t>
                      </a:r>
                      <a:endParaRPr lang="ru-RU" sz="2400" dirty="0">
                        <a:effectLst/>
                        <a:latin typeface="Times New Roman"/>
                      </a:endParaRPr>
                    </a:p>
                    <a:p>
                      <a:pPr algn="just"/>
                      <a:r>
                        <a:rPr lang="ru-RU" sz="2400" dirty="0">
                          <a:effectLst/>
                          <a:latin typeface="Times New Roman"/>
                          <a:ea typeface="Calibri"/>
                        </a:rPr>
                        <a:t> </a:t>
                      </a:r>
                      <a:endParaRPr lang="ru-RU" sz="2400" dirty="0">
                        <a:effectLst/>
                        <a:latin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2400" dirty="0" err="1">
                          <a:effectLst/>
                          <a:latin typeface="Times New Roman"/>
                          <a:ea typeface="Calibri"/>
                        </a:rPr>
                        <a:t>Смешарики</a:t>
                      </a:r>
                      <a:endParaRPr lang="ru-RU" sz="2400" dirty="0">
                        <a:effectLst/>
                        <a:latin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2400" dirty="0">
                          <a:effectLst/>
                          <a:latin typeface="Times New Roman"/>
                          <a:ea typeface="Calibri"/>
                        </a:rPr>
                        <a:t>2-3  </a:t>
                      </a:r>
                      <a:endParaRPr lang="ru-RU" sz="2400" dirty="0">
                        <a:effectLst/>
                        <a:latin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24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17</a:t>
                      </a:r>
                      <a:endParaRPr lang="ru-RU" sz="2400">
                        <a:effectLst/>
                        <a:latin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795523">
                <a:tc>
                  <a:txBody>
                    <a:bodyPr/>
                    <a:lstStyle/>
                    <a:p>
                      <a:pPr algn="just"/>
                      <a:r>
                        <a:rPr lang="ru-RU" sz="2400">
                          <a:effectLst/>
                          <a:latin typeface="Times New Roman"/>
                          <a:ea typeface="Calibri"/>
                        </a:rPr>
                        <a:t>Вторая младшая</a:t>
                      </a:r>
                      <a:endParaRPr lang="ru-RU" sz="2400">
                        <a:effectLst/>
                        <a:latin typeface="Times New Roman"/>
                      </a:endParaRPr>
                    </a:p>
                    <a:p>
                      <a:pPr algn="just"/>
                      <a:r>
                        <a:rPr lang="ru-RU" sz="2400">
                          <a:effectLst/>
                          <a:latin typeface="Times New Roman"/>
                          <a:ea typeface="Calibri"/>
                        </a:rPr>
                        <a:t> </a:t>
                      </a:r>
                      <a:endParaRPr lang="ru-RU" sz="2400">
                        <a:effectLst/>
                        <a:latin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2400" dirty="0">
                          <a:effectLst/>
                          <a:latin typeface="Times New Roman"/>
                          <a:ea typeface="Calibri"/>
                        </a:rPr>
                        <a:t>Теремок</a:t>
                      </a:r>
                      <a:endParaRPr lang="ru-RU" sz="2400" dirty="0">
                        <a:effectLst/>
                        <a:latin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2400" dirty="0">
                          <a:effectLst/>
                          <a:latin typeface="Times New Roman"/>
                          <a:ea typeface="Calibri"/>
                        </a:rPr>
                        <a:t>3-4  </a:t>
                      </a:r>
                      <a:endParaRPr lang="ru-RU" sz="2400" dirty="0">
                        <a:effectLst/>
                        <a:latin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24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15</a:t>
                      </a:r>
                      <a:endParaRPr lang="ru-RU" sz="2400">
                        <a:effectLst/>
                        <a:latin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791401">
                <a:tc>
                  <a:txBody>
                    <a:bodyPr/>
                    <a:lstStyle/>
                    <a:p>
                      <a:pPr algn="just"/>
                      <a:r>
                        <a:rPr lang="ru-RU" sz="2400">
                          <a:effectLst/>
                          <a:latin typeface="Times New Roman"/>
                          <a:ea typeface="Calibri"/>
                        </a:rPr>
                        <a:t>Средняя</a:t>
                      </a:r>
                      <a:endParaRPr lang="ru-RU" sz="2400">
                        <a:effectLst/>
                        <a:latin typeface="Times New Roman"/>
                      </a:endParaRPr>
                    </a:p>
                    <a:p>
                      <a:pPr algn="just"/>
                      <a:r>
                        <a:rPr lang="ru-RU" sz="2400">
                          <a:effectLst/>
                          <a:latin typeface="Times New Roman"/>
                          <a:ea typeface="Calibri"/>
                        </a:rPr>
                        <a:t> </a:t>
                      </a:r>
                      <a:endParaRPr lang="ru-RU" sz="2400">
                        <a:effectLst/>
                        <a:latin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2400">
                          <a:effectLst/>
                          <a:latin typeface="Times New Roman"/>
                          <a:ea typeface="Calibri"/>
                        </a:rPr>
                        <a:t>Колобки </a:t>
                      </a:r>
                      <a:endParaRPr lang="ru-RU" sz="2400">
                        <a:effectLst/>
                        <a:latin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2400" dirty="0">
                          <a:effectLst/>
                          <a:latin typeface="Times New Roman"/>
                          <a:ea typeface="Calibri"/>
                        </a:rPr>
                        <a:t>4-5</a:t>
                      </a:r>
                      <a:endParaRPr lang="ru-RU" sz="2400" dirty="0">
                        <a:effectLst/>
                        <a:latin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24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15</a:t>
                      </a:r>
                      <a:endParaRPr lang="ru-RU" sz="2400">
                        <a:effectLst/>
                        <a:latin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791401">
                <a:tc>
                  <a:txBody>
                    <a:bodyPr/>
                    <a:lstStyle/>
                    <a:p>
                      <a:pPr algn="just"/>
                      <a:r>
                        <a:rPr lang="ru-RU" sz="2400">
                          <a:effectLst/>
                          <a:latin typeface="Times New Roman"/>
                          <a:ea typeface="Calibri"/>
                        </a:rPr>
                        <a:t>Старшая</a:t>
                      </a:r>
                      <a:endParaRPr lang="ru-RU" sz="2400">
                        <a:effectLst/>
                        <a:latin typeface="Times New Roman"/>
                      </a:endParaRPr>
                    </a:p>
                    <a:p>
                      <a:pPr algn="just"/>
                      <a:r>
                        <a:rPr lang="ru-RU" sz="2400">
                          <a:effectLst/>
                          <a:latin typeface="Times New Roman"/>
                          <a:ea typeface="Calibri"/>
                        </a:rPr>
                        <a:t> </a:t>
                      </a:r>
                      <a:endParaRPr lang="ru-RU" sz="2400">
                        <a:effectLst/>
                        <a:latin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2400">
                          <a:effectLst/>
                          <a:latin typeface="Times New Roman"/>
                          <a:ea typeface="Calibri"/>
                        </a:rPr>
                        <a:t>Золотая рыбка</a:t>
                      </a:r>
                      <a:endParaRPr lang="ru-RU" sz="2400">
                        <a:effectLst/>
                        <a:latin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2400" dirty="0">
                          <a:effectLst/>
                          <a:latin typeface="Times New Roman"/>
                          <a:ea typeface="Calibri"/>
                        </a:rPr>
                        <a:t>5-6</a:t>
                      </a:r>
                      <a:endParaRPr lang="ru-RU" sz="2400" dirty="0">
                        <a:effectLst/>
                        <a:latin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24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14</a:t>
                      </a:r>
                      <a:endParaRPr lang="ru-RU" sz="2400" dirty="0">
                        <a:effectLst/>
                        <a:latin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791401">
                <a:tc>
                  <a:txBody>
                    <a:bodyPr/>
                    <a:lstStyle/>
                    <a:p>
                      <a:pPr algn="just"/>
                      <a:r>
                        <a:rPr lang="ru-RU" sz="2400">
                          <a:effectLst/>
                          <a:latin typeface="Times New Roman"/>
                          <a:ea typeface="Calibri"/>
                        </a:rPr>
                        <a:t>Подготовительная</a:t>
                      </a:r>
                      <a:endParaRPr lang="ru-RU" sz="2400">
                        <a:effectLst/>
                        <a:latin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2400">
                          <a:effectLst/>
                          <a:latin typeface="Times New Roman"/>
                          <a:ea typeface="Calibri"/>
                        </a:rPr>
                        <a:t>Цветик-симецветик</a:t>
                      </a:r>
                      <a:endParaRPr lang="ru-RU" sz="2400">
                        <a:effectLst/>
                        <a:latin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2400">
                          <a:effectLst/>
                          <a:latin typeface="Times New Roman"/>
                          <a:ea typeface="Calibri"/>
                        </a:rPr>
                        <a:t>6-7 </a:t>
                      </a:r>
                      <a:endParaRPr lang="ru-RU" sz="2400">
                        <a:effectLst/>
                        <a:latin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2400" dirty="0">
                          <a:effectLst/>
                          <a:latin typeface="Times New Roman"/>
                          <a:ea typeface="Calibri"/>
                        </a:rPr>
                        <a:t>14</a:t>
                      </a:r>
                      <a:endParaRPr lang="ru-RU" sz="2400" dirty="0">
                        <a:effectLst/>
                        <a:latin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97474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sz="half" idx="1"/>
          </p:nvPr>
        </p:nvSpPr>
        <p:spPr>
          <a:xfrm>
            <a:off x="179512" y="404664"/>
            <a:ext cx="4464496" cy="4563968"/>
          </a:xfrm>
        </p:spPr>
        <p:txBody>
          <a:bodyPr>
            <a:noAutofit/>
          </a:bodyPr>
          <a:lstStyle/>
          <a:p>
            <a:pPr indent="228600">
              <a:lnSpc>
                <a:spcPct val="115000"/>
              </a:lnSpc>
              <a:spcAft>
                <a:spcPts val="1000"/>
              </a:spcAft>
            </a:pPr>
            <a:r>
              <a:rPr lang="ru-RU" b="0" dirty="0">
                <a:solidFill>
                  <a:srgbClr val="C00000"/>
                </a:solidFill>
                <a:latin typeface="Times New Roman"/>
                <a:ea typeface="Calibri"/>
                <a:cs typeface="Times New Roman"/>
              </a:rPr>
              <a:t>Программа ДОУ разработана на основе Федерального государственного образовательного стандарта дошкольного образования.</a:t>
            </a:r>
            <a:endParaRPr lang="ru-RU" b="0" dirty="0">
              <a:solidFill>
                <a:srgbClr val="C00000"/>
              </a:solidFill>
              <a:latin typeface="Calibri"/>
              <a:ea typeface="Calibri"/>
              <a:cs typeface="Times New Roman"/>
            </a:endParaRPr>
          </a:p>
          <a:p>
            <a:endParaRPr lang="ru-RU" sz="2400" dirty="0"/>
          </a:p>
        </p:txBody>
      </p:sp>
      <p:sp>
        <p:nvSpPr>
          <p:cNvPr id="3" name="Объект 2"/>
          <p:cNvSpPr>
            <a:spLocks noGrp="1"/>
          </p:cNvSpPr>
          <p:nvPr>
            <p:ph sz="half" idx="2"/>
          </p:nvPr>
        </p:nvSpPr>
        <p:spPr>
          <a:xfrm>
            <a:off x="3995936" y="332656"/>
            <a:ext cx="4464496" cy="4924008"/>
          </a:xfrm>
        </p:spPr>
        <p:txBody>
          <a:bodyPr>
            <a:normAutofit fontScale="92500" lnSpcReduction="20000"/>
          </a:bodyPr>
          <a:lstStyle/>
          <a:p>
            <a:pPr indent="449580">
              <a:lnSpc>
                <a:spcPct val="115000"/>
              </a:lnSpc>
              <a:spcAft>
                <a:spcPts val="1000"/>
              </a:spcAft>
            </a:pPr>
            <a:r>
              <a:rPr lang="ru-RU" b="0" dirty="0">
                <a:latin typeface="Times New Roman"/>
                <a:ea typeface="Calibri"/>
                <a:cs typeface="Times New Roman"/>
              </a:rPr>
              <a:t> </a:t>
            </a:r>
            <a:r>
              <a:rPr lang="ru-RU" b="0" dirty="0">
                <a:solidFill>
                  <a:srgbClr val="0070C0"/>
                </a:solidFill>
                <a:latin typeface="Times New Roman"/>
                <a:ea typeface="Calibri"/>
                <a:cs typeface="Times New Roman"/>
              </a:rPr>
              <a:t>Содержание образования ОП ДОУ выстроено в соответствии с Примерной основной общеобразовательной программой дошкольного образования «От рождения до школы», под редакцией Н.Е. </a:t>
            </a:r>
            <a:r>
              <a:rPr lang="ru-RU" b="0" dirty="0" err="1">
                <a:solidFill>
                  <a:srgbClr val="0070C0"/>
                </a:solidFill>
                <a:latin typeface="Times New Roman"/>
                <a:ea typeface="Calibri"/>
                <a:cs typeface="Times New Roman"/>
              </a:rPr>
              <a:t>Вераксы</a:t>
            </a:r>
            <a:r>
              <a:rPr lang="ru-RU" b="0" dirty="0">
                <a:solidFill>
                  <a:srgbClr val="0070C0"/>
                </a:solidFill>
                <a:latin typeface="Times New Roman"/>
                <a:ea typeface="Calibri"/>
                <a:cs typeface="Times New Roman"/>
              </a:rPr>
              <a:t>, Т.С. Комаровой, М.А. Васильевой, - Москва: Мозаика – Синтез, 2015 г</a:t>
            </a:r>
            <a:r>
              <a:rPr lang="ru-RU" b="0" dirty="0" smtClean="0">
                <a:solidFill>
                  <a:srgbClr val="0070C0"/>
                </a:solidFill>
                <a:latin typeface="Times New Roman"/>
                <a:ea typeface="Calibri"/>
                <a:cs typeface="Times New Roman"/>
              </a:rPr>
              <a:t>.</a:t>
            </a:r>
            <a:endParaRPr lang="ru-RU" b="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0007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980728"/>
            <a:ext cx="7776864" cy="548640"/>
          </a:xfrm>
        </p:spPr>
        <p:txBody>
          <a:bodyPr/>
          <a:lstStyle/>
          <a:p>
            <a:r>
              <a:rPr lang="ru-RU" sz="24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Содержание вариативной части программы </a:t>
            </a:r>
            <a:br>
              <a:rPr lang="ru-RU" sz="24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определяется приоритетным направлением </a:t>
            </a:r>
            <a:endParaRPr lang="ru-RU" sz="24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23810" y="2318436"/>
            <a:ext cx="8236622" cy="3579849"/>
          </a:xfrm>
        </p:spPr>
        <p:txBody>
          <a:bodyPr>
            <a:normAutofit/>
          </a:bodyPr>
          <a:lstStyle/>
          <a:p>
            <a:pPr marL="228600">
              <a:lnSpc>
                <a:spcPct val="115000"/>
              </a:lnSpc>
              <a:spcAft>
                <a:spcPts val="1000"/>
              </a:spcAft>
            </a:pPr>
            <a:r>
              <a:rPr lang="ru-RU" sz="360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 </a:t>
            </a:r>
            <a:r>
              <a:rPr lang="ru-RU" sz="3600" dirty="0" smtClean="0">
                <a:solidFill>
                  <a:srgbClr val="0070C0"/>
                </a:solidFill>
                <a:latin typeface="Times New Roman"/>
                <a:ea typeface="Times New Roman"/>
                <a:cs typeface="Times New Roman"/>
              </a:rPr>
              <a:t>В </a:t>
            </a:r>
            <a:r>
              <a:rPr lang="ru-RU" sz="3600" dirty="0">
                <a:solidFill>
                  <a:srgbClr val="0070C0"/>
                </a:solidFill>
                <a:latin typeface="Times New Roman"/>
                <a:ea typeface="Times New Roman"/>
                <a:cs typeface="Times New Roman"/>
              </a:rPr>
              <a:t>рамках преемственности детский сад – школа, приоритетным направлением Программы является </a:t>
            </a:r>
            <a:r>
              <a:rPr lang="ru-RU" sz="4800" i="1" dirty="0">
                <a:solidFill>
                  <a:srgbClr val="C00000"/>
                </a:solidFill>
                <a:latin typeface="Times New Roman"/>
                <a:ea typeface="Times New Roman"/>
                <a:cs typeface="Times New Roman"/>
              </a:rPr>
              <a:t>краеведение.</a:t>
            </a:r>
            <a:endParaRPr lang="ru-RU" sz="4800" dirty="0">
              <a:solidFill>
                <a:srgbClr val="C00000"/>
              </a:solidFill>
              <a:latin typeface="Calibri"/>
              <a:ea typeface="Calibri"/>
              <a:cs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80413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sz="half" idx="1"/>
          </p:nvPr>
        </p:nvSpPr>
        <p:spPr>
          <a:xfrm>
            <a:off x="323529" y="2564904"/>
            <a:ext cx="7848872" cy="4032448"/>
          </a:xfrm>
        </p:spPr>
        <p:txBody>
          <a:bodyPr>
            <a:noAutofit/>
          </a:bodyPr>
          <a:lstStyle/>
          <a:p>
            <a:pPr algn="ctr">
              <a:spcAft>
                <a:spcPts val="0"/>
              </a:spcAft>
            </a:pPr>
            <a:r>
              <a:rPr lang="ru-RU" sz="4400" dirty="0">
                <a:latin typeface="Times New Roman"/>
                <a:ea typeface="Times New Roman"/>
              </a:rPr>
              <a:t>	</a:t>
            </a:r>
            <a:r>
              <a:rPr lang="ru-RU" sz="3600" dirty="0" smtClean="0">
                <a:latin typeface="Times New Roman"/>
                <a:ea typeface="Times New Roman"/>
              </a:rPr>
              <a:t>ПРИОБЩЕНИЕ ДЕТЕЙ </a:t>
            </a:r>
            <a:r>
              <a:rPr lang="ru-RU" sz="3600" dirty="0">
                <a:latin typeface="Times New Roman"/>
                <a:ea typeface="Times New Roman"/>
              </a:rPr>
              <a:t>К ТРАДИЦИЯМ ОБЩЕСТВА И </a:t>
            </a:r>
            <a:r>
              <a:rPr lang="ru-RU" sz="3600" dirty="0" smtClean="0">
                <a:latin typeface="Times New Roman"/>
                <a:ea typeface="Times New Roman"/>
              </a:rPr>
              <a:t>ГОСУДАРСТВА</a:t>
            </a:r>
            <a:endParaRPr lang="ru-RU" sz="3600" dirty="0">
              <a:latin typeface="Times New Roman"/>
              <a:ea typeface="Times New Roman"/>
            </a:endParaRPr>
          </a:p>
          <a:p>
            <a:pPr marL="228600">
              <a:lnSpc>
                <a:spcPct val="115000"/>
              </a:lnSpc>
              <a:spcAft>
                <a:spcPts val="1000"/>
              </a:spcAft>
            </a:pPr>
            <a:endParaRPr lang="ru-RU" sz="4400" dirty="0">
              <a:solidFill>
                <a:srgbClr val="0070C0"/>
              </a:solidFill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-180528" y="908720"/>
            <a:ext cx="8568952" cy="1512168"/>
          </a:xfrm>
        </p:spPr>
        <p:txBody>
          <a:bodyPr/>
          <a:lstStyle/>
          <a:p>
            <a:pPr marL="228600" algn="ctr">
              <a:lnSpc>
                <a:spcPct val="115000"/>
              </a:lnSpc>
              <a:spcAft>
                <a:spcPts val="1000"/>
              </a:spcAft>
            </a:pPr>
            <a:r>
              <a:rPr lang="ru-RU" dirty="0" smtClean="0">
                <a:latin typeface="Times New Roman"/>
                <a:ea typeface="Times New Roman"/>
              </a:rPr>
              <a:t>Одним из  принципов  дошкольного образования,  прописанных  в  ФГОС ДО является </a:t>
            </a:r>
            <a:r>
              <a:rPr lang="ru-RU" b="1" dirty="0" smtClean="0">
                <a:solidFill>
                  <a:srgbClr val="C00000"/>
                </a:solidFill>
                <a:latin typeface="Calibri"/>
                <a:ea typeface="Calibri"/>
                <a:cs typeface="Times New Roman"/>
              </a:rPr>
              <a:t/>
            </a:r>
            <a:br>
              <a:rPr lang="ru-RU" b="1" dirty="0" smtClean="0">
                <a:solidFill>
                  <a:srgbClr val="C00000"/>
                </a:solidFill>
                <a:latin typeface="Calibri"/>
                <a:ea typeface="Calibri"/>
                <a:cs typeface="Times New Roman"/>
              </a:rPr>
            </a:br>
            <a:endParaRPr lang="ru-RU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7714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980728"/>
            <a:ext cx="9396536" cy="548640"/>
          </a:xfrm>
        </p:spPr>
        <p:txBody>
          <a:bodyPr/>
          <a:lstStyle/>
          <a:p>
            <a:r>
              <a:rPr lang="ru-RU" sz="2400" b="1" i="1" dirty="0" smtClean="0">
                <a:solidFill>
                  <a:srgbClr val="C00000"/>
                </a:solidFill>
                <a:latin typeface="Times New Roman"/>
                <a:ea typeface="Times New Roman"/>
                <a:cs typeface="Times New Roman"/>
              </a:rPr>
              <a:t>Система  работы  </a:t>
            </a:r>
            <a:r>
              <a:rPr lang="ru-RU" sz="2400" b="1" i="1" dirty="0" smtClean="0">
                <a:solidFill>
                  <a:srgbClr val="C00000"/>
                </a:solidFill>
                <a:latin typeface="Times New Roman"/>
                <a:ea typeface="Times New Roman"/>
                <a:cs typeface="Times New Roman"/>
              </a:rPr>
              <a:t>по краеведению в ДОУ  представлена </a:t>
            </a:r>
            <a:r>
              <a:rPr lang="ru-RU" sz="2400" b="1" i="1" dirty="0" smtClean="0">
                <a:solidFill>
                  <a:srgbClr val="C00000"/>
                </a:solidFill>
                <a:latin typeface="Times New Roman"/>
                <a:ea typeface="Times New Roman"/>
                <a:cs typeface="Times New Roman"/>
              </a:rPr>
              <a:t>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2081356"/>
            <a:ext cx="7344816" cy="4776644"/>
          </a:xfrm>
        </p:spPr>
        <p:txBody>
          <a:bodyPr/>
          <a:lstStyle/>
          <a:p>
            <a:pPr marL="228600">
              <a:lnSpc>
                <a:spcPct val="115000"/>
              </a:lnSpc>
              <a:spcAft>
                <a:spcPts val="1000"/>
              </a:spcAft>
            </a:pPr>
            <a:r>
              <a:rPr lang="ru-RU" sz="2400" dirty="0" smtClean="0">
                <a:solidFill>
                  <a:srgbClr val="0070C0"/>
                </a:solidFill>
                <a:latin typeface="Times New Roman"/>
                <a:ea typeface="Times New Roman"/>
                <a:cs typeface="Times New Roman"/>
              </a:rPr>
              <a:t>- </a:t>
            </a:r>
            <a:r>
              <a:rPr lang="ru-RU" sz="3200" dirty="0">
                <a:solidFill>
                  <a:srgbClr val="0070C0"/>
                </a:solidFill>
                <a:latin typeface="Times New Roman"/>
                <a:ea typeface="Times New Roman"/>
                <a:cs typeface="Times New Roman"/>
              </a:rPr>
              <a:t>региональным компонентом во всех видах деятельности </a:t>
            </a:r>
            <a:r>
              <a:rPr lang="ru-RU" sz="3200" dirty="0" smtClean="0">
                <a:solidFill>
                  <a:srgbClr val="0070C0"/>
                </a:solidFill>
                <a:latin typeface="Times New Roman"/>
                <a:ea typeface="Times New Roman"/>
                <a:cs typeface="Times New Roman"/>
              </a:rPr>
              <a:t>детей</a:t>
            </a:r>
            <a:r>
              <a:rPr lang="ru-RU" sz="3200" i="1" u="sng" dirty="0" smtClean="0">
                <a:solidFill>
                  <a:srgbClr val="0070C0"/>
                </a:solidFill>
                <a:latin typeface="Times New Roman"/>
                <a:ea typeface="Times New Roman"/>
                <a:cs typeface="Times New Roman"/>
              </a:rPr>
              <a:t>; (во </a:t>
            </a:r>
            <a:r>
              <a:rPr lang="ru-RU" sz="3200" i="1" u="sng" dirty="0">
                <a:solidFill>
                  <a:srgbClr val="0070C0"/>
                </a:solidFill>
                <a:latin typeface="Times New Roman"/>
                <a:ea typeface="Times New Roman"/>
                <a:cs typeface="Times New Roman"/>
              </a:rPr>
              <a:t>всех </a:t>
            </a:r>
            <a:r>
              <a:rPr lang="ru-RU" sz="3200" i="1" u="sng" dirty="0" smtClean="0">
                <a:solidFill>
                  <a:srgbClr val="0070C0"/>
                </a:solidFill>
                <a:latin typeface="Times New Roman"/>
                <a:ea typeface="Times New Roman"/>
                <a:cs typeface="Times New Roman"/>
              </a:rPr>
              <a:t>группах)</a:t>
            </a:r>
            <a:endParaRPr lang="ru-RU" sz="3200" dirty="0">
              <a:solidFill>
                <a:srgbClr val="0070C0"/>
              </a:solidFill>
              <a:latin typeface="Calibri"/>
              <a:ea typeface="Calibri"/>
              <a:cs typeface="Times New Roman"/>
            </a:endParaRPr>
          </a:p>
          <a:p>
            <a:pPr marL="228600">
              <a:lnSpc>
                <a:spcPct val="115000"/>
              </a:lnSpc>
              <a:spcAft>
                <a:spcPts val="1000"/>
              </a:spcAft>
            </a:pPr>
            <a:endParaRPr lang="ru-RU" sz="3200" i="1" dirty="0"/>
          </a:p>
        </p:txBody>
      </p:sp>
    </p:spTree>
    <p:extLst>
      <p:ext uri="{BB962C8B-B14F-4D97-AF65-F5344CB8AC3E}">
        <p14:creationId xmlns:p14="http://schemas.microsoft.com/office/powerpoint/2010/main" val="4191586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C:\Users\Чебурашка\Desktop\фото краеведение\P105030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0699" y="3831671"/>
            <a:ext cx="2438400" cy="32512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Объект 1"/>
          <p:cNvSpPr>
            <a:spLocks noGrp="1"/>
          </p:cNvSpPr>
          <p:nvPr>
            <p:ph sz="half" idx="1"/>
          </p:nvPr>
        </p:nvSpPr>
        <p:spPr>
          <a:xfrm>
            <a:off x="-252536" y="896797"/>
            <a:ext cx="7056784" cy="1035576"/>
          </a:xfrm>
        </p:spPr>
        <p:txBody>
          <a:bodyPr/>
          <a:lstStyle/>
          <a:p>
            <a:pPr marL="228600" lvl="0" algn="just">
              <a:lnSpc>
                <a:spcPct val="115000"/>
              </a:lnSpc>
              <a:spcAft>
                <a:spcPts val="1000"/>
              </a:spcAft>
            </a:pPr>
            <a:r>
              <a:rPr lang="ru-RU" sz="2400" dirty="0" smtClean="0">
                <a:solidFill>
                  <a:srgbClr val="0070C0"/>
                </a:solidFill>
                <a:latin typeface="Times New Roman"/>
                <a:ea typeface="Times New Roman"/>
                <a:cs typeface="Times New Roman"/>
              </a:rPr>
              <a:t>- Центрами </a:t>
            </a:r>
            <a:r>
              <a:rPr lang="ru-RU" sz="2400" dirty="0">
                <a:solidFill>
                  <a:srgbClr val="0070C0"/>
                </a:solidFill>
                <a:latin typeface="Times New Roman"/>
                <a:ea typeface="Times New Roman"/>
                <a:cs typeface="Times New Roman"/>
              </a:rPr>
              <a:t>краеведения </a:t>
            </a:r>
            <a:r>
              <a:rPr lang="ru-RU" sz="2400" dirty="0" smtClean="0">
                <a:solidFill>
                  <a:srgbClr val="0070C0"/>
                </a:solidFill>
                <a:latin typeface="Times New Roman"/>
                <a:ea typeface="Times New Roman"/>
                <a:cs typeface="Times New Roman"/>
              </a:rPr>
              <a:t>во всех группах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2"/>
          </p:nvPr>
        </p:nvSpPr>
        <p:spPr>
          <a:xfrm>
            <a:off x="467544" y="2204864"/>
            <a:ext cx="3200400" cy="3712464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-74060" y="260648"/>
            <a:ext cx="7520940" cy="548640"/>
          </a:xfrm>
        </p:spPr>
        <p:txBody>
          <a:bodyPr/>
          <a:lstStyle/>
          <a:p>
            <a:r>
              <a:rPr lang="ru-RU" sz="2400" b="1" i="1" dirty="0">
                <a:solidFill>
                  <a:srgbClr val="C00000"/>
                </a:solidFill>
                <a:latin typeface="Times New Roman"/>
                <a:ea typeface="Times New Roman"/>
                <a:cs typeface="Times New Roman"/>
              </a:rPr>
              <a:t>Система  работы  представлена </a:t>
            </a:r>
            <a:r>
              <a:rPr lang="ru-RU" sz="2400" b="1" i="1" dirty="0" smtClean="0">
                <a:solidFill>
                  <a:srgbClr val="C00000"/>
                </a:solidFill>
                <a:latin typeface="Times New Roman"/>
                <a:ea typeface="Times New Roman"/>
                <a:cs typeface="Times New Roman"/>
              </a:rPr>
              <a:t>:</a:t>
            </a:r>
            <a:endParaRPr lang="ru-RU" dirty="0"/>
          </a:p>
        </p:txBody>
      </p:sp>
      <p:pic>
        <p:nvPicPr>
          <p:cNvPr id="2050" name="Picture 2" descr="C:\Users\Чебурашка\Desktop\фото краеведение\P105028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0"/>
            <a:ext cx="2632720" cy="392092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Чебурашка\Desktop\фото краеведение\P1050289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4757" y="1494625"/>
            <a:ext cx="2617638" cy="396264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C:\Users\Чебурашка\Desktop\фото краеведение\P1050295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59165" y="1484784"/>
            <a:ext cx="3120947" cy="259737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C:\Users\Чебурашка\Desktop\фото краеведение\P1050296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4205069"/>
            <a:ext cx="3235003" cy="250440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27081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b="1" i="1" dirty="0">
                <a:solidFill>
                  <a:srgbClr val="C00000"/>
                </a:solidFill>
                <a:latin typeface="Times New Roman"/>
                <a:ea typeface="Times New Roman"/>
                <a:cs typeface="Times New Roman"/>
              </a:rPr>
              <a:t>Система  работы  </a:t>
            </a:r>
            <a:r>
              <a:rPr lang="ru-RU" sz="2400" b="1" i="1" dirty="0" smtClean="0">
                <a:solidFill>
                  <a:srgbClr val="C00000"/>
                </a:solidFill>
                <a:latin typeface="Times New Roman"/>
                <a:ea typeface="Times New Roman"/>
                <a:cs typeface="Times New Roman"/>
              </a:rPr>
              <a:t>представлена: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400" dirty="0" smtClean="0">
                <a:solidFill>
                  <a:srgbClr val="0070C0"/>
                </a:solidFill>
                <a:latin typeface="Times New Roman"/>
                <a:ea typeface="Times New Roman"/>
                <a:cs typeface="Times New Roman"/>
              </a:rPr>
              <a:t>Центром </a:t>
            </a:r>
            <a:r>
              <a:rPr lang="ru-RU" sz="2400" dirty="0">
                <a:solidFill>
                  <a:srgbClr val="0070C0"/>
                </a:solidFill>
                <a:latin typeface="Times New Roman"/>
                <a:ea typeface="Times New Roman"/>
                <a:cs typeface="Times New Roman"/>
              </a:rPr>
              <a:t>детского сада – мини </a:t>
            </a:r>
            <a:r>
              <a:rPr lang="ru-RU" sz="2400" dirty="0" smtClean="0">
                <a:solidFill>
                  <a:srgbClr val="0070C0"/>
                </a:solidFill>
                <a:latin typeface="Times New Roman"/>
                <a:ea typeface="Times New Roman"/>
                <a:cs typeface="Times New Roman"/>
              </a:rPr>
              <a:t>музей</a:t>
            </a:r>
            <a:endParaRPr lang="ru-RU" dirty="0"/>
          </a:p>
        </p:txBody>
      </p:sp>
      <p:pic>
        <p:nvPicPr>
          <p:cNvPr id="1027" name="Picture 3" descr="C:\Users\Чебурашка\Desktop\P105030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37867" y="2060848"/>
            <a:ext cx="5054613" cy="379096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Чебурашка\Desktop\P1050305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3344" y="1772817"/>
            <a:ext cx="3554523" cy="473936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68447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b="1" i="1" dirty="0">
                <a:solidFill>
                  <a:srgbClr val="C00000"/>
                </a:solidFill>
                <a:latin typeface="Times New Roman"/>
                <a:ea typeface="Times New Roman"/>
                <a:cs typeface="Times New Roman"/>
              </a:rPr>
              <a:t>Система  работы  </a:t>
            </a:r>
            <a:r>
              <a:rPr lang="ru-RU" sz="2400" b="1" i="1" dirty="0" smtClean="0">
                <a:solidFill>
                  <a:srgbClr val="C00000"/>
                </a:solidFill>
                <a:latin typeface="Times New Roman"/>
                <a:ea typeface="Times New Roman"/>
                <a:cs typeface="Times New Roman"/>
              </a:rPr>
              <a:t>представлена: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400" dirty="0" smtClean="0">
                <a:solidFill>
                  <a:srgbClr val="0070C0"/>
                </a:solidFill>
                <a:latin typeface="Times New Roman"/>
                <a:ea typeface="Times New Roman"/>
                <a:cs typeface="Times New Roman"/>
              </a:rPr>
              <a:t>Краеведческим центром на </a:t>
            </a:r>
            <a:r>
              <a:rPr lang="ru-RU" sz="2400" dirty="0">
                <a:solidFill>
                  <a:srgbClr val="0070C0"/>
                </a:solidFill>
                <a:latin typeface="Times New Roman"/>
                <a:ea typeface="Times New Roman"/>
                <a:cs typeface="Times New Roman"/>
              </a:rPr>
              <a:t>прогулочной </a:t>
            </a:r>
            <a:r>
              <a:rPr lang="ru-RU" sz="2400" dirty="0" smtClean="0">
                <a:solidFill>
                  <a:srgbClr val="0070C0"/>
                </a:solidFill>
                <a:latin typeface="Times New Roman"/>
                <a:ea typeface="Times New Roman"/>
                <a:cs typeface="Times New Roman"/>
              </a:rPr>
              <a:t>территории</a:t>
            </a:r>
            <a:endParaRPr lang="ru-RU" dirty="0"/>
          </a:p>
        </p:txBody>
      </p:sp>
      <p:pic>
        <p:nvPicPr>
          <p:cNvPr id="4098" name="Picture 2" descr="C:\Users\Чебурашка\Desktop\фото краеведение\P105030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155" y="1988840"/>
            <a:ext cx="8311269" cy="453079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32116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Углы">
  <a:themeElements>
    <a:clrScheme name="Углы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Углы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Углы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Angles</Template>
  <TotalTime>271</TotalTime>
  <Words>264</Words>
  <Application>Microsoft Office PowerPoint</Application>
  <PresentationFormat>Экран (4:3)</PresentationFormat>
  <Paragraphs>88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Углы</vt:lpstr>
      <vt:lpstr>Муниципальное бюджетное дошкольное образовательного учреждение Светлолобовский детский сад «Сказка» № 7 общеразвивающего вида с приоритетным осуществлением познавательно-речевого направления развития воспитанников </vt:lpstr>
      <vt:lpstr>Структура и количество групп. </vt:lpstr>
      <vt:lpstr>Презентация PowerPoint</vt:lpstr>
      <vt:lpstr>Содержание вариативной части программы   определяется приоритетным направлением </vt:lpstr>
      <vt:lpstr>Одним из  принципов  дошкольного образования,  прописанных  в  ФГОС ДО является  </vt:lpstr>
      <vt:lpstr>Система  работы  по краеведению в ДОУ  представлена :</vt:lpstr>
      <vt:lpstr>Система  работы  представлена :</vt:lpstr>
      <vt:lpstr>Система  работы  представлена:</vt:lpstr>
      <vt:lpstr>Система  работы  представлена: </vt:lpstr>
      <vt:lpstr>Система  работы  представлена: </vt:lpstr>
      <vt:lpstr>Программы: </vt:lpstr>
      <vt:lpstr>Итогом  работы ежегодно становится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бюджетное дошкольное образовательного учреждение Светлолобовский детский сад «Сказка» № 7 общеразвивающего вида с приоритетным осуществлением познавательно-речевого направления развития воспитанников </dc:title>
  <dc:creator>Чебурашка</dc:creator>
  <cp:lastModifiedBy>Чебурашка</cp:lastModifiedBy>
  <cp:revision>58</cp:revision>
  <dcterms:created xsi:type="dcterms:W3CDTF">2016-03-09T06:54:17Z</dcterms:created>
  <dcterms:modified xsi:type="dcterms:W3CDTF">2016-11-29T07:48:13Z</dcterms:modified>
</cp:coreProperties>
</file>