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7" r:id="rId2"/>
    <p:sldId id="256" r:id="rId3"/>
    <p:sldId id="257" r:id="rId4"/>
    <p:sldId id="258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8" r:id="rId13"/>
    <p:sldId id="269" r:id="rId14"/>
    <p:sldId id="273" r:id="rId15"/>
    <p:sldId id="274" r:id="rId16"/>
    <p:sldId id="271" r:id="rId17"/>
    <p:sldId id="272" r:id="rId18"/>
    <p:sldId id="270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AEB6E1-F8F1-4042-95DC-4206241A19C1}" type="doc">
      <dgm:prSet loTypeId="urn:microsoft.com/office/officeart/2005/8/layout/vList2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26F26005-362A-41AE-91B5-525ED5752573}">
      <dgm:prSet phldrT="[Текст]"/>
      <dgm:spPr/>
      <dgm:t>
        <a:bodyPr/>
        <a:lstStyle/>
        <a:p>
          <a:r>
            <a:rPr lang="ru-RU" dirty="0" smtClean="0"/>
            <a:t>            </a:t>
          </a:r>
          <a:r>
            <a:rPr lang="ru-RU" b="1" dirty="0" smtClean="0">
              <a:solidFill>
                <a:schemeClr val="bg2">
                  <a:lumMod val="75000"/>
                </a:schemeClr>
              </a:solidFill>
            </a:rPr>
            <a:t>Игра-драматизация</a:t>
          </a:r>
          <a:endParaRPr lang="ru-RU" b="1" dirty="0">
            <a:solidFill>
              <a:schemeClr val="bg2">
                <a:lumMod val="75000"/>
              </a:schemeClr>
            </a:solidFill>
          </a:endParaRPr>
        </a:p>
      </dgm:t>
    </dgm:pt>
    <dgm:pt modelId="{F829E346-F8B4-407E-9463-D5F6873059ED}" type="parTrans" cxnId="{E80B0C7E-E347-4E94-8267-47EF5FDD3ED6}">
      <dgm:prSet/>
      <dgm:spPr/>
      <dgm:t>
        <a:bodyPr/>
        <a:lstStyle/>
        <a:p>
          <a:endParaRPr lang="ru-RU"/>
        </a:p>
      </dgm:t>
    </dgm:pt>
    <dgm:pt modelId="{A8C9601E-F7DA-4D74-8989-69165C622B7E}" type="sibTrans" cxnId="{E80B0C7E-E347-4E94-8267-47EF5FDD3ED6}">
      <dgm:prSet/>
      <dgm:spPr/>
      <dgm:t>
        <a:bodyPr/>
        <a:lstStyle/>
        <a:p>
          <a:endParaRPr lang="ru-RU"/>
        </a:p>
      </dgm:t>
    </dgm:pt>
    <dgm:pt modelId="{2B87AA6D-5903-447D-8E43-4B5BDAFA6823}">
      <dgm:prSet phldrT="[Текст]"/>
      <dgm:spPr/>
      <dgm:t>
        <a:bodyPr/>
        <a:lstStyle/>
        <a:p>
          <a:endParaRPr lang="ru-RU" dirty="0"/>
        </a:p>
      </dgm:t>
    </dgm:pt>
    <dgm:pt modelId="{A1AC854D-B63D-496D-A079-DA52BE72CF2C}" type="parTrans" cxnId="{9755AB58-41DD-40B2-A73A-C44307017800}">
      <dgm:prSet/>
      <dgm:spPr/>
      <dgm:t>
        <a:bodyPr/>
        <a:lstStyle/>
        <a:p>
          <a:endParaRPr lang="ru-RU"/>
        </a:p>
      </dgm:t>
    </dgm:pt>
    <dgm:pt modelId="{4ECD06BA-6163-4EB3-93E1-CBDFBD6EFD08}" type="sibTrans" cxnId="{9755AB58-41DD-40B2-A73A-C44307017800}">
      <dgm:prSet/>
      <dgm:spPr/>
      <dgm:t>
        <a:bodyPr/>
        <a:lstStyle/>
        <a:p>
          <a:endParaRPr lang="ru-RU"/>
        </a:p>
      </dgm:t>
    </dgm:pt>
    <dgm:pt modelId="{7BDB0878-8D7D-413E-A1DF-81B08564DD2B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75000"/>
                </a:schemeClr>
              </a:solidFill>
            </a:rPr>
            <a:t>Школа актёрского мастерства</a:t>
          </a:r>
          <a:endParaRPr lang="ru-RU" b="1" dirty="0">
            <a:solidFill>
              <a:schemeClr val="bg2">
                <a:lumMod val="75000"/>
              </a:schemeClr>
            </a:solidFill>
          </a:endParaRPr>
        </a:p>
      </dgm:t>
    </dgm:pt>
    <dgm:pt modelId="{AC0FFFCE-66B8-4A05-89D3-BA82EACFEE2B}" type="parTrans" cxnId="{28D39AB3-D18C-433C-8F7B-E30784070690}">
      <dgm:prSet/>
      <dgm:spPr/>
      <dgm:t>
        <a:bodyPr/>
        <a:lstStyle/>
        <a:p>
          <a:endParaRPr lang="ru-RU"/>
        </a:p>
      </dgm:t>
    </dgm:pt>
    <dgm:pt modelId="{DDA9D199-24BA-41D5-A9DC-FA369813BD63}" type="sibTrans" cxnId="{28D39AB3-D18C-433C-8F7B-E30784070690}">
      <dgm:prSet/>
      <dgm:spPr/>
      <dgm:t>
        <a:bodyPr/>
        <a:lstStyle/>
        <a:p>
          <a:endParaRPr lang="ru-RU"/>
        </a:p>
      </dgm:t>
    </dgm:pt>
    <dgm:pt modelId="{29807163-BE91-495D-87E1-7F19FB0B4B65}">
      <dgm:prSet phldrT="[Текст]"/>
      <dgm:spPr/>
      <dgm:t>
        <a:bodyPr/>
        <a:lstStyle/>
        <a:p>
          <a:endParaRPr lang="ru-RU" dirty="0"/>
        </a:p>
      </dgm:t>
    </dgm:pt>
    <dgm:pt modelId="{F27851F3-6742-46A2-85D1-5174AF1A74F0}" type="parTrans" cxnId="{06591246-C143-429B-A4C6-EFA33DF6B0D4}">
      <dgm:prSet/>
      <dgm:spPr/>
      <dgm:t>
        <a:bodyPr/>
        <a:lstStyle/>
        <a:p>
          <a:endParaRPr lang="ru-RU"/>
        </a:p>
      </dgm:t>
    </dgm:pt>
    <dgm:pt modelId="{64C148E2-E2C5-4B59-829E-E7E723624AF6}" type="sibTrans" cxnId="{06591246-C143-429B-A4C6-EFA33DF6B0D4}">
      <dgm:prSet/>
      <dgm:spPr/>
      <dgm:t>
        <a:bodyPr/>
        <a:lstStyle/>
        <a:p>
          <a:endParaRPr lang="ru-RU"/>
        </a:p>
      </dgm:t>
    </dgm:pt>
    <dgm:pt modelId="{8B3B3B12-A44C-4299-A00F-E330ED7471F9}" type="pres">
      <dgm:prSet presAssocID="{88AEB6E1-F8F1-4042-95DC-4206241A19C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A917FE-4E51-4372-9B4E-1237D61A5BA6}" type="pres">
      <dgm:prSet presAssocID="{26F26005-362A-41AE-91B5-525ED575257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89C4B-4CD2-4CEF-8D8E-168A5FDCB435}" type="pres">
      <dgm:prSet presAssocID="{26F26005-362A-41AE-91B5-525ED575257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A62BB5-E89F-429B-986F-D0C1989BCD9A}" type="pres">
      <dgm:prSet presAssocID="{7BDB0878-8D7D-413E-A1DF-81B08564DD2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76C1E-92C5-4852-B445-1798A47B6943}" type="pres">
      <dgm:prSet presAssocID="{7BDB0878-8D7D-413E-A1DF-81B08564DD2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4616AC-CCF2-492E-BDAB-8B97D50E601A}" type="presOf" srcId="{29807163-BE91-495D-87E1-7F19FB0B4B65}" destId="{DCB76C1E-92C5-4852-B445-1798A47B6943}" srcOrd="0" destOrd="0" presId="urn:microsoft.com/office/officeart/2005/8/layout/vList2"/>
    <dgm:cxn modelId="{28D39AB3-D18C-433C-8F7B-E30784070690}" srcId="{88AEB6E1-F8F1-4042-95DC-4206241A19C1}" destId="{7BDB0878-8D7D-413E-A1DF-81B08564DD2B}" srcOrd="1" destOrd="0" parTransId="{AC0FFFCE-66B8-4A05-89D3-BA82EACFEE2B}" sibTransId="{DDA9D199-24BA-41D5-A9DC-FA369813BD63}"/>
    <dgm:cxn modelId="{06591246-C143-429B-A4C6-EFA33DF6B0D4}" srcId="{7BDB0878-8D7D-413E-A1DF-81B08564DD2B}" destId="{29807163-BE91-495D-87E1-7F19FB0B4B65}" srcOrd="0" destOrd="0" parTransId="{F27851F3-6742-46A2-85D1-5174AF1A74F0}" sibTransId="{64C148E2-E2C5-4B59-829E-E7E723624AF6}"/>
    <dgm:cxn modelId="{9F19B1BF-8F27-4D51-AABF-84C3C46B9328}" type="presOf" srcId="{88AEB6E1-F8F1-4042-95DC-4206241A19C1}" destId="{8B3B3B12-A44C-4299-A00F-E330ED7471F9}" srcOrd="0" destOrd="0" presId="urn:microsoft.com/office/officeart/2005/8/layout/vList2"/>
    <dgm:cxn modelId="{88B75C6A-E502-4060-AB4F-97ED2A211A47}" type="presOf" srcId="{7BDB0878-8D7D-413E-A1DF-81B08564DD2B}" destId="{89A62BB5-E89F-429B-986F-D0C1989BCD9A}" srcOrd="0" destOrd="0" presId="urn:microsoft.com/office/officeart/2005/8/layout/vList2"/>
    <dgm:cxn modelId="{27A6F518-87C3-4085-9F4E-38F2C55B4808}" type="presOf" srcId="{26F26005-362A-41AE-91B5-525ED5752573}" destId="{B2A917FE-4E51-4372-9B4E-1237D61A5BA6}" srcOrd="0" destOrd="0" presId="urn:microsoft.com/office/officeart/2005/8/layout/vList2"/>
    <dgm:cxn modelId="{7DA6C28A-2FF5-4FB3-9BFE-9135C372E03E}" type="presOf" srcId="{2B87AA6D-5903-447D-8E43-4B5BDAFA6823}" destId="{CE689C4B-4CD2-4CEF-8D8E-168A5FDCB435}" srcOrd="0" destOrd="0" presId="urn:microsoft.com/office/officeart/2005/8/layout/vList2"/>
    <dgm:cxn modelId="{E80B0C7E-E347-4E94-8267-47EF5FDD3ED6}" srcId="{88AEB6E1-F8F1-4042-95DC-4206241A19C1}" destId="{26F26005-362A-41AE-91B5-525ED5752573}" srcOrd="0" destOrd="0" parTransId="{F829E346-F8B4-407E-9463-D5F6873059ED}" sibTransId="{A8C9601E-F7DA-4D74-8989-69165C622B7E}"/>
    <dgm:cxn modelId="{9755AB58-41DD-40B2-A73A-C44307017800}" srcId="{26F26005-362A-41AE-91B5-525ED5752573}" destId="{2B87AA6D-5903-447D-8E43-4B5BDAFA6823}" srcOrd="0" destOrd="0" parTransId="{A1AC854D-B63D-496D-A079-DA52BE72CF2C}" sibTransId="{4ECD06BA-6163-4EB3-93E1-CBDFBD6EFD08}"/>
    <dgm:cxn modelId="{484DB7CB-3871-44E8-B013-1F42F2029A85}" type="presParOf" srcId="{8B3B3B12-A44C-4299-A00F-E330ED7471F9}" destId="{B2A917FE-4E51-4372-9B4E-1237D61A5BA6}" srcOrd="0" destOrd="0" presId="urn:microsoft.com/office/officeart/2005/8/layout/vList2"/>
    <dgm:cxn modelId="{41A66DB0-3084-485A-98F8-84D7906BE514}" type="presParOf" srcId="{8B3B3B12-A44C-4299-A00F-E330ED7471F9}" destId="{CE689C4B-4CD2-4CEF-8D8E-168A5FDCB435}" srcOrd="1" destOrd="0" presId="urn:microsoft.com/office/officeart/2005/8/layout/vList2"/>
    <dgm:cxn modelId="{21BFBD2B-9EA6-4EDE-B746-855195275A32}" type="presParOf" srcId="{8B3B3B12-A44C-4299-A00F-E330ED7471F9}" destId="{89A62BB5-E89F-429B-986F-D0C1989BCD9A}" srcOrd="2" destOrd="0" presId="urn:microsoft.com/office/officeart/2005/8/layout/vList2"/>
    <dgm:cxn modelId="{FF40B0FD-625C-409D-B539-8D2D275B42B2}" type="presParOf" srcId="{8B3B3B12-A44C-4299-A00F-E330ED7471F9}" destId="{DCB76C1E-92C5-4852-B445-1798A47B694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D3B518-1BB6-47BD-8CC7-2B2D7B240AB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</dgm:pt>
    <dgm:pt modelId="{D160CE34-B567-4FD6-B2FD-E173FC7841B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accent5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algn="ctr"/>
          <a:r>
            <a:rPr lang="ru-RU" sz="3200" dirty="0" smtClean="0">
              <a:solidFill>
                <a:schemeClr val="bg2">
                  <a:lumMod val="75000"/>
                </a:schemeClr>
              </a:solidFill>
            </a:rPr>
            <a:t>Разминка и упражнения</a:t>
          </a:r>
          <a:endParaRPr lang="ru-RU" sz="3200" dirty="0">
            <a:solidFill>
              <a:schemeClr val="bg2">
                <a:lumMod val="75000"/>
              </a:schemeClr>
            </a:solidFill>
          </a:endParaRPr>
        </a:p>
      </dgm:t>
    </dgm:pt>
    <dgm:pt modelId="{B8CB7C77-88E8-42CA-89ED-788DF165C33F}" type="parTrans" cxnId="{6595664C-FFD8-47B3-B448-83517A0E60C9}">
      <dgm:prSet/>
      <dgm:spPr/>
      <dgm:t>
        <a:bodyPr/>
        <a:lstStyle/>
        <a:p>
          <a:endParaRPr lang="ru-RU"/>
        </a:p>
      </dgm:t>
    </dgm:pt>
    <dgm:pt modelId="{2C8B96C1-DA6B-4C4E-89C6-03DABC4794D4}" type="sibTrans" cxnId="{6595664C-FFD8-47B3-B448-83517A0E60C9}">
      <dgm:prSet/>
      <dgm:spPr/>
      <dgm:t>
        <a:bodyPr/>
        <a:lstStyle/>
        <a:p>
          <a:endParaRPr lang="ru-RU"/>
        </a:p>
      </dgm:t>
    </dgm:pt>
    <dgm:pt modelId="{03F067DB-2704-4AB4-8E09-8AF3F16656D1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accent5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algn="ctr"/>
          <a:r>
            <a:rPr lang="ru-RU" sz="3600" dirty="0" smtClean="0">
              <a:solidFill>
                <a:schemeClr val="bg2">
                  <a:lumMod val="75000"/>
                </a:schemeClr>
              </a:solidFill>
            </a:rPr>
            <a:t>Работа над постановкой</a:t>
          </a:r>
          <a:endParaRPr lang="ru-RU" sz="3600" dirty="0">
            <a:solidFill>
              <a:schemeClr val="bg2">
                <a:lumMod val="75000"/>
              </a:schemeClr>
            </a:solidFill>
          </a:endParaRPr>
        </a:p>
      </dgm:t>
    </dgm:pt>
    <dgm:pt modelId="{DD316B37-62B9-40F2-ACE1-4A5BF52B1944}" type="parTrans" cxnId="{AB05B5E5-00D3-4460-8B3B-AF68F4C69741}">
      <dgm:prSet/>
      <dgm:spPr/>
      <dgm:t>
        <a:bodyPr/>
        <a:lstStyle/>
        <a:p>
          <a:endParaRPr lang="ru-RU"/>
        </a:p>
      </dgm:t>
    </dgm:pt>
    <dgm:pt modelId="{9A10F237-0B9D-4F4C-B910-784D6DA48A0B}" type="sibTrans" cxnId="{AB05B5E5-00D3-4460-8B3B-AF68F4C69741}">
      <dgm:prSet/>
      <dgm:spPr/>
      <dgm:t>
        <a:bodyPr/>
        <a:lstStyle/>
        <a:p>
          <a:endParaRPr lang="ru-RU"/>
        </a:p>
      </dgm:t>
    </dgm:pt>
    <dgm:pt modelId="{02539D28-358C-4489-962A-20FAE6E06762}" type="pres">
      <dgm:prSet presAssocID="{48D3B518-1BB6-47BD-8CC7-2B2D7B240AB3}" presName="linear" presStyleCnt="0">
        <dgm:presLayoutVars>
          <dgm:animLvl val="lvl"/>
          <dgm:resizeHandles val="exact"/>
        </dgm:presLayoutVars>
      </dgm:prSet>
      <dgm:spPr/>
    </dgm:pt>
    <dgm:pt modelId="{59B6A1F7-6CA6-4A4F-94A3-E2ED2CB1AF98}" type="pres">
      <dgm:prSet presAssocID="{D160CE34-B567-4FD6-B2FD-E173FC7841B3}" presName="parentText" presStyleLbl="node1" presStyleIdx="0" presStyleCnt="2" custScaleX="82142" custScaleY="68286" custLinFactY="32698" custLinFactNeighborX="-1071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BDD161-EAF0-4746-A119-B3F00E7D077F}" type="pres">
      <dgm:prSet presAssocID="{2C8B96C1-DA6B-4C4E-89C6-03DABC4794D4}" presName="spacer" presStyleCnt="0"/>
      <dgm:spPr/>
    </dgm:pt>
    <dgm:pt modelId="{BF9680D5-5BE4-4C1A-A9AC-E6AA1FEEB098}" type="pres">
      <dgm:prSet presAssocID="{03F067DB-2704-4AB4-8E09-8AF3F16656D1}" presName="parentText" presStyleLbl="node1" presStyleIdx="1" presStyleCnt="2" custScaleX="82144" custScaleY="70933" custLinFactY="68070" custLinFactNeighborX="-892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05B5E5-00D3-4460-8B3B-AF68F4C69741}" srcId="{48D3B518-1BB6-47BD-8CC7-2B2D7B240AB3}" destId="{03F067DB-2704-4AB4-8E09-8AF3F16656D1}" srcOrd="1" destOrd="0" parTransId="{DD316B37-62B9-40F2-ACE1-4A5BF52B1944}" sibTransId="{9A10F237-0B9D-4F4C-B910-784D6DA48A0B}"/>
    <dgm:cxn modelId="{9698A227-BF17-4190-9EA1-1C06C5C5D306}" type="presOf" srcId="{48D3B518-1BB6-47BD-8CC7-2B2D7B240AB3}" destId="{02539D28-358C-4489-962A-20FAE6E06762}" srcOrd="0" destOrd="0" presId="urn:microsoft.com/office/officeart/2005/8/layout/vList2"/>
    <dgm:cxn modelId="{6595664C-FFD8-47B3-B448-83517A0E60C9}" srcId="{48D3B518-1BB6-47BD-8CC7-2B2D7B240AB3}" destId="{D160CE34-B567-4FD6-B2FD-E173FC7841B3}" srcOrd="0" destOrd="0" parTransId="{B8CB7C77-88E8-42CA-89ED-788DF165C33F}" sibTransId="{2C8B96C1-DA6B-4C4E-89C6-03DABC4794D4}"/>
    <dgm:cxn modelId="{EB1CD97C-2EB8-4C33-AF94-24AB96D86E27}" type="presOf" srcId="{03F067DB-2704-4AB4-8E09-8AF3F16656D1}" destId="{BF9680D5-5BE4-4C1A-A9AC-E6AA1FEEB098}" srcOrd="0" destOrd="0" presId="urn:microsoft.com/office/officeart/2005/8/layout/vList2"/>
    <dgm:cxn modelId="{329C232B-78FD-403A-A698-21A5EA54B722}" type="presOf" srcId="{D160CE34-B567-4FD6-B2FD-E173FC7841B3}" destId="{59B6A1F7-6CA6-4A4F-94A3-E2ED2CB1AF98}" srcOrd="0" destOrd="0" presId="urn:microsoft.com/office/officeart/2005/8/layout/vList2"/>
    <dgm:cxn modelId="{8C7B9AE8-B59F-4D22-807C-8763C8B49B99}" type="presParOf" srcId="{02539D28-358C-4489-962A-20FAE6E06762}" destId="{59B6A1F7-6CA6-4A4F-94A3-E2ED2CB1AF98}" srcOrd="0" destOrd="0" presId="urn:microsoft.com/office/officeart/2005/8/layout/vList2"/>
    <dgm:cxn modelId="{9DA1B9FB-C723-4B34-8401-439D8901E9AD}" type="presParOf" srcId="{02539D28-358C-4489-962A-20FAE6E06762}" destId="{20BDD161-EAF0-4746-A119-B3F00E7D077F}" srcOrd="1" destOrd="0" presId="urn:microsoft.com/office/officeart/2005/8/layout/vList2"/>
    <dgm:cxn modelId="{5D836E63-FEE0-47EA-B496-4899452CECD4}" type="presParOf" srcId="{02539D28-358C-4489-962A-20FAE6E06762}" destId="{BF9680D5-5BE4-4C1A-A9AC-E6AA1FEEB09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A917FE-4E51-4372-9B4E-1237D61A5BA6}">
      <dsp:nvSpPr>
        <dsp:cNvPr id="0" name=""/>
        <dsp:cNvSpPr/>
      </dsp:nvSpPr>
      <dsp:spPr>
        <a:xfrm>
          <a:off x="0" y="489387"/>
          <a:ext cx="5962873" cy="74646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5">
                <a:alpha val="90000"/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           </a:t>
          </a:r>
          <a:r>
            <a:rPr lang="ru-RU" sz="2900" b="1" kern="1200" dirty="0" smtClean="0">
              <a:solidFill>
                <a:schemeClr val="bg2">
                  <a:lumMod val="75000"/>
                </a:schemeClr>
              </a:solidFill>
            </a:rPr>
            <a:t>Игра-драматизация</a:t>
          </a:r>
          <a:endParaRPr lang="ru-RU" sz="2900" b="1" kern="1200" dirty="0">
            <a:solidFill>
              <a:schemeClr val="bg2">
                <a:lumMod val="75000"/>
              </a:schemeClr>
            </a:solidFill>
          </a:endParaRPr>
        </a:p>
      </dsp:txBody>
      <dsp:txXfrm>
        <a:off x="36439" y="525826"/>
        <a:ext cx="5889995" cy="673582"/>
      </dsp:txXfrm>
    </dsp:sp>
    <dsp:sp modelId="{CE689C4B-4CD2-4CEF-8D8E-168A5FDCB435}">
      <dsp:nvSpPr>
        <dsp:cNvPr id="0" name=""/>
        <dsp:cNvSpPr/>
      </dsp:nvSpPr>
      <dsp:spPr>
        <a:xfrm>
          <a:off x="0" y="1235847"/>
          <a:ext cx="5962873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9321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300" kern="1200" dirty="0"/>
        </a:p>
      </dsp:txBody>
      <dsp:txXfrm>
        <a:off x="0" y="1235847"/>
        <a:ext cx="5962873" cy="480240"/>
      </dsp:txXfrm>
    </dsp:sp>
    <dsp:sp modelId="{89A62BB5-E89F-429B-986F-D0C1989BCD9A}">
      <dsp:nvSpPr>
        <dsp:cNvPr id="0" name=""/>
        <dsp:cNvSpPr/>
      </dsp:nvSpPr>
      <dsp:spPr>
        <a:xfrm>
          <a:off x="0" y="1716087"/>
          <a:ext cx="5962873" cy="74646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tint val="0"/>
              </a:schemeClr>
            </a:gs>
            <a:gs pos="44000">
              <a:schemeClr val="accent5">
                <a:alpha val="90000"/>
                <a:hueOff val="0"/>
                <a:satOff val="0"/>
                <a:lumOff val="0"/>
                <a:alphaOff val="-40000"/>
                <a:tint val="60000"/>
                <a:satMod val="12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chemeClr val="bg2">
                  <a:lumMod val="75000"/>
                </a:schemeClr>
              </a:solidFill>
            </a:rPr>
            <a:t>Школа актёрского мастерства</a:t>
          </a:r>
          <a:endParaRPr lang="ru-RU" sz="2900" b="1" kern="1200" dirty="0">
            <a:solidFill>
              <a:schemeClr val="bg2">
                <a:lumMod val="75000"/>
              </a:schemeClr>
            </a:solidFill>
          </a:endParaRPr>
        </a:p>
      </dsp:txBody>
      <dsp:txXfrm>
        <a:off x="36439" y="1752526"/>
        <a:ext cx="5889995" cy="673582"/>
      </dsp:txXfrm>
    </dsp:sp>
    <dsp:sp modelId="{DCB76C1E-92C5-4852-B445-1798A47B6943}">
      <dsp:nvSpPr>
        <dsp:cNvPr id="0" name=""/>
        <dsp:cNvSpPr/>
      </dsp:nvSpPr>
      <dsp:spPr>
        <a:xfrm>
          <a:off x="0" y="2462547"/>
          <a:ext cx="5962873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9321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300" kern="1200" dirty="0"/>
        </a:p>
      </dsp:txBody>
      <dsp:txXfrm>
        <a:off x="0" y="2462547"/>
        <a:ext cx="5962873" cy="4802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B7C24-A844-4F13-BC46-28BD243F5741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6224C-3A35-467D-A610-1CD9CF14AF5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B7C24-A844-4F13-BC46-28BD243F5741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224C-3A35-467D-A610-1CD9CF14A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B7C24-A844-4F13-BC46-28BD243F5741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6224C-3A35-467D-A610-1CD9CF14A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B7C24-A844-4F13-BC46-28BD243F5741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6224C-3A35-467D-A610-1CD9CF14AF5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B7C24-A844-4F13-BC46-28BD243F5741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6224C-3A35-467D-A610-1CD9CF14AF5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B7C24-A844-4F13-BC46-28BD243F5741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6224C-3A35-467D-A610-1CD9CF14AF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B7C24-A844-4F13-BC46-28BD243F5741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6224C-3A35-467D-A610-1CD9CF14AF5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B7C24-A844-4F13-BC46-28BD243F5741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6224C-3A35-467D-A610-1CD9CF14AF5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B7C24-A844-4F13-BC46-28BD243F5741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6224C-3A35-467D-A610-1CD9CF14AF5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B7C24-A844-4F13-BC46-28BD243F5741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6224C-3A35-467D-A610-1CD9CF14AF5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B7C24-A844-4F13-BC46-28BD243F5741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76224C-3A35-467D-A610-1CD9CF14AF5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F9B7C24-A844-4F13-BC46-28BD243F5741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F76224C-3A35-467D-A610-1CD9CF14AF5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sychology_pedagogy.academic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9740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708920"/>
            <a:ext cx="7896200" cy="3096344"/>
          </a:xfrm>
        </p:spPr>
        <p:txBody>
          <a:bodyPr/>
          <a:lstStyle/>
          <a:p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Пластическая гимнастика</a:t>
            </a:r>
          </a:p>
          <a:p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Дыхательная гимнастика</a:t>
            </a:r>
          </a:p>
          <a:p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Артикуляционная гимнастика</a:t>
            </a:r>
          </a:p>
          <a:p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>Упражнения для голосовых связок</a:t>
            </a:r>
          </a:p>
          <a:p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>Упражнения для дикции</a:t>
            </a:r>
          </a:p>
          <a:p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Композиционные и пантомимические этюды</a:t>
            </a:r>
          </a:p>
          <a:p>
            <a:pPr lvl="0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19872" y="692696"/>
            <a:ext cx="5112568" cy="144016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Разминка и тренинг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9231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492897"/>
            <a:ext cx="7920880" cy="3744416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Знакомство со сценарием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Выделение образов персонажей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Работа над созданием образов: голос, мимика, пантомимика </a:t>
            </a:r>
          </a:p>
          <a:p>
            <a:pPr marL="18288" indent="0">
              <a:buNone/>
            </a:pPr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  ( в </a:t>
            </a:r>
            <a:r>
              <a:rPr lang="ru-RU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т.ч</a:t>
            </a: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. индивидуально)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Взаимодействие в диалогах и массовых сценах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Взаимодействие с звуковым фоном, декорациями, атрибутикой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Объединение композиции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Репетиция в костюмах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Показ спектакля детям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Показ спектакля гостям (родителям)</a:t>
            </a:r>
          </a:p>
          <a:p>
            <a:pPr marL="1828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327776" cy="9144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Работа над постановкой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3597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5373216"/>
            <a:ext cx="7543800" cy="9144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На сцене и за кулисами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541983"/>
            <a:ext cx="4078486" cy="3058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Объект 1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132856"/>
            <a:ext cx="4290319" cy="3217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70765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5373216"/>
            <a:ext cx="7543800" cy="9144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Участие педагогов в игре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48680"/>
            <a:ext cx="3024336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484784"/>
            <a:ext cx="5322433" cy="3991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13156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7543800" cy="9144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Перед спектаклем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595989"/>
            <a:ext cx="4006478" cy="3004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Объект 13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772816"/>
            <a:ext cx="4194308" cy="3145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2230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301208"/>
            <a:ext cx="7543800" cy="9144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Перед спектаклем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92697"/>
            <a:ext cx="3600400" cy="4800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4320481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6263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876800"/>
            <a:ext cx="7781488" cy="157653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Сюжетное взаимодействие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3"/>
            <a:ext cx="4608512" cy="3456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736812"/>
            <a:ext cx="4425553" cy="3319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15243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45224"/>
            <a:ext cx="7920880" cy="9144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Общий выход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595989"/>
            <a:ext cx="4006478" cy="3004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760" y="2096852"/>
            <a:ext cx="4464498" cy="33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427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45224"/>
            <a:ext cx="7543800" cy="9144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Дружный коллектив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992" y="620688"/>
            <a:ext cx="6336704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7800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5569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499992" y="685801"/>
            <a:ext cx="3729608" cy="1303039"/>
          </a:xfrm>
        </p:spPr>
        <p:txBody>
          <a:bodyPr>
            <a:normAutofit/>
          </a:bodyPr>
          <a:lstStyle/>
          <a:p>
            <a:pPr marL="18288" indent="0" algn="r">
              <a:buNone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Громова М.Ю. </a:t>
            </a:r>
          </a:p>
          <a:p>
            <a:pPr marL="18288" indent="0" algn="r">
              <a:buNone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МБДОУ № 135, гр. 13, 14, 15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ПЕДАГОГИЧЕСКОЕ РУКОВОДСТВО </a:t>
            </a:r>
            <a:br>
              <a:rPr lang="ru-RU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ИГРОЙ-ДРАМАТИЗАЦИЕЙ</a:t>
            </a:r>
            <a:endParaRPr lang="ru-RU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7334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276872"/>
            <a:ext cx="8208912" cy="4039343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Игра-драматизация [греч. </a:t>
            </a:r>
            <a:r>
              <a:rPr lang="ru-RU" i="1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drama</a:t>
            </a:r>
            <a:r>
              <a:rPr lang="ru-RU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— действие] — </a:t>
            </a:r>
            <a:r>
              <a:rPr lang="ru-RU" i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игра</a:t>
            </a:r>
            <a:r>
              <a:rPr lang="ru-RU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, которая строится с опорой на сюжетную схему какого-либо литературного произведения или сказки. </a:t>
            </a:r>
          </a:p>
          <a:p>
            <a:pPr marL="18288" indent="0">
              <a:buNone/>
            </a:pPr>
            <a:r>
              <a:rPr lang="ru-RU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Сюжет И.-д. в большей или меньшей степени повторяет сюжет выбранного детьми произведения; роли соответствуют действующим лицам разыгрываемого произведения. </a:t>
            </a:r>
          </a:p>
          <a:p>
            <a:pPr marL="18288" indent="0">
              <a:buNone/>
            </a:pPr>
            <a:endParaRPr lang="ru-RU" b="1" dirty="0">
              <a:solidFill>
                <a:schemeClr val="bg2">
                  <a:lumMod val="20000"/>
                  <a:lumOff val="80000"/>
                </a:schemeClr>
              </a:solidFill>
              <a:effectLst/>
              <a:hlinkClick r:id="rId2"/>
            </a:endParaRPr>
          </a:p>
          <a:p>
            <a:pPr marL="18288" indent="0">
              <a:buNone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К. П. Поливанова </a:t>
            </a:r>
            <a:endParaRPr lang="ru-RU" b="1" dirty="0" smtClean="0">
              <a:solidFill>
                <a:schemeClr val="bg2">
                  <a:lumMod val="20000"/>
                  <a:lumOff val="80000"/>
                </a:schemeClr>
              </a:solidFill>
              <a:effectLst/>
              <a:hlinkClick r:id="rId2"/>
            </a:endParaRPr>
          </a:p>
          <a:p>
            <a:pPr marL="18288" indent="0">
              <a:buNone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ЭНЦИКЛОПЕДИЧЕСКИЙ СЛОВАРЬ </a:t>
            </a:r>
          </a:p>
          <a:p>
            <a:pPr marL="18288" indent="0">
              <a:buNone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ПО ПЕДАГОГИКЕ И ПСИХОЛОГИИ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67744" y="548680"/>
            <a:ext cx="6336704" cy="9144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Игра-драматизация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9036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780928"/>
            <a:ext cx="8136904" cy="345638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Социализация и нравственное воспитание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Интеллектуальное развитие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  <a:effectLst/>
            </a:endParaRP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Речевое развитие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Развитие психических процессов и личностных качеств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Физическое развитие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Самовыражение и самореализация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Эстетическое воспитание и развитие творческих способностей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8047856" cy="1512168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Педагогическое значение </a:t>
            </a:r>
            <a:b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игры-драматизации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6713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3068960"/>
            <a:ext cx="7848872" cy="316835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</a:rPr>
              <a:t>Создание </a:t>
            </a:r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</a:rPr>
              <a:t>условий для проявления детьми игровой </a:t>
            </a: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</a:rPr>
              <a:t>активности.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  <a:effectLst/>
              <a:latin typeface="Times New Roman"/>
              <a:ea typeface="Times New Roman"/>
            </a:endParaRPr>
          </a:p>
          <a:p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</a:rPr>
              <a:t>Поощрение инициативы детей при развертывании индивидуальных, парных и коллективных игр.</a:t>
            </a:r>
          </a:p>
          <a:p>
            <a:pPr lvl="0"/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</a:rPr>
              <a:t>Оказание детям помощи в приобретении игровых умений, обогащение их игрового </a:t>
            </a: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</a:rPr>
              <a:t>опыта.</a:t>
            </a:r>
          </a:p>
          <a:p>
            <a:pPr lvl="0"/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</a:rPr>
              <a:t>Расширение </a:t>
            </a:r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</a:rPr>
              <a:t>у детей представлений о предметах, событиях и явлениях окружающего мира.</a:t>
            </a:r>
          </a:p>
          <a:p>
            <a:pPr marL="18288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692696"/>
            <a:ext cx="7543800" cy="1440160"/>
          </a:xfrm>
        </p:spPr>
        <p:txBody>
          <a:bodyPr/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chemeClr val="bg2">
                    <a:lumMod val="40000"/>
                    <a:lumOff val="60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оль педагога </a:t>
            </a:r>
            <a:b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в организации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666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43252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ТЕАТРАЛЬНАЯ ШКАТУЛКА</a:t>
            </a:r>
            <a:endParaRPr lang="ru-RU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18288" indent="0"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958015934"/>
              </p:ext>
            </p:extLst>
          </p:nvPr>
        </p:nvGraphicFramePr>
        <p:xfrm>
          <a:off x="2699792" y="548680"/>
          <a:ext cx="5962873" cy="3432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89854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420888"/>
            <a:ext cx="7992888" cy="388843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Раскрепощение и раскрытие творческого потенциала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Формирование и совершенствование навыка </a:t>
            </a:r>
            <a:r>
              <a:rPr lang="ru-RU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перевоплощения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Совершенствование техники  сценической речи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Совершенствование пантомимики и сценической пластики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Совершенствование сценической мимики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Формирование и совершенствование навыков сценического взаимодействия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Формирование и совершенствование навыков работы с костюмами, атрибутикой и декорациями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Воспитание культуры поведения на сцене и за кулисами.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71800" y="620688"/>
            <a:ext cx="5743600" cy="1584176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Школа актёрского мастерства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6097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636912"/>
            <a:ext cx="7920880" cy="3657599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Изучение методик актёрского мастерства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Выбор актуального сюжета для постановки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Выбор и чтение детям литературы по теме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Выбор и просмотр с детьми мультфильмов 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Написание сценария с </a:t>
            </a: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учётом возрастных, </a:t>
            </a:r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индивидуальных особенностей детей и </a:t>
            </a: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перспектив развития</a:t>
            </a:r>
            <a:endParaRPr lang="ru-RU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Изготовление и подготовка декораций, костюмов, атрибутики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Подготовка и запись звукового фона</a:t>
            </a:r>
          </a:p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Составление композиций для монологов, диалогов и массовых сцен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620688"/>
            <a:ext cx="7543800" cy="143252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Подготовительная работа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0946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1188335"/>
              </p:ext>
            </p:extLst>
          </p:nvPr>
        </p:nvGraphicFramePr>
        <p:xfrm>
          <a:off x="611560" y="2060848"/>
          <a:ext cx="806489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99792" y="692696"/>
            <a:ext cx="5887616" cy="9144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Структура занятия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3225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1743</TotalTime>
  <Words>365</Words>
  <Application>Microsoft Office PowerPoint</Application>
  <PresentationFormat>Экран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Базовая</vt:lpstr>
      <vt:lpstr>Презентация PowerPoint</vt:lpstr>
      <vt:lpstr>ПЕДАГОГИЧЕСКОЕ РУКОВОДСТВО  ИГРОЙ-ДРАМАТИЗАЦИЕЙ</vt:lpstr>
      <vt:lpstr>Игра-драматизация</vt:lpstr>
      <vt:lpstr>Педагогическое значение  игры-драматизации</vt:lpstr>
      <vt:lpstr> Роль педагога  в организации</vt:lpstr>
      <vt:lpstr>ТЕАТРАЛЬНАЯ ШКАТУЛКА</vt:lpstr>
      <vt:lpstr>Школа актёрского мастерства</vt:lpstr>
      <vt:lpstr>Подготовительная работа</vt:lpstr>
      <vt:lpstr>Структура занятия</vt:lpstr>
      <vt:lpstr>Разминка и тренинг</vt:lpstr>
      <vt:lpstr>Работа над постановкой</vt:lpstr>
      <vt:lpstr>На сцене и за кулисами</vt:lpstr>
      <vt:lpstr>Участие педагогов в игре</vt:lpstr>
      <vt:lpstr>Перед спектаклем</vt:lpstr>
      <vt:lpstr>Перед спектаклем</vt:lpstr>
      <vt:lpstr>Сюжетное взаимодействие</vt:lpstr>
      <vt:lpstr>Общий выход</vt:lpstr>
      <vt:lpstr>Дружный коллектив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ПЕДАГОГИЧЕСКОЕ РУКОВОДСТВО  ИГРОЙ-ДРАМАТИЗАЦИЕЙ</dc:title>
  <dc:creator>User</dc:creator>
  <cp:lastModifiedBy>User</cp:lastModifiedBy>
  <cp:revision>41</cp:revision>
  <dcterms:created xsi:type="dcterms:W3CDTF">2016-11-21T03:27:22Z</dcterms:created>
  <dcterms:modified xsi:type="dcterms:W3CDTF">2016-11-29T05:58:41Z</dcterms:modified>
</cp:coreProperties>
</file>